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E36CA-1225-489E-B818-7D3626541B17}" v="13" dt="2022-04-05T19:28:16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6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2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6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3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4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2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9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1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6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April 5,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454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0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zoblockly.com/editor?lang=en&amp;robot=evo&amp;mode=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zobot.com/create/ozoblockl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47FF9B-D744-4AEA-BEB3-032510F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zobot EVO - czarny | RobotWorld.pl">
            <a:extLst>
              <a:ext uri="{FF2B5EF4-FFF2-40B4-BE49-F238E27FC236}">
                <a16:creationId xmlns:a16="http://schemas.microsoft.com/office/drawing/2014/main" id="{C373690E-E6FE-416C-AC84-303BBB7C1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r="7204" b="-2"/>
          <a:stretch/>
        </p:blipFill>
        <p:spPr bwMode="auto">
          <a:xfrm>
            <a:off x="8110809" y="10"/>
            <a:ext cx="4084297" cy="44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688CF6-7456-9EDA-7AD5-C9BB5D298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84" r="3" b="3"/>
          <a:stretch/>
        </p:blipFill>
        <p:spPr>
          <a:xfrm>
            <a:off x="8110809" y="4457702"/>
            <a:ext cx="4084297" cy="241729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4FC481-64D3-485B-9195-336FA8F2C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09" y="0"/>
            <a:ext cx="8118409" cy="6891993"/>
          </a:xfrm>
          <a:prstGeom prst="rect">
            <a:avLst/>
          </a:prstGeom>
          <a:gradFill>
            <a:gsLst>
              <a:gs pos="300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0F6919-9AF4-42B0-A1FE-95D6A6F6B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09895" y="-614235"/>
            <a:ext cx="6891996" cy="8120465"/>
          </a:xfrm>
          <a:prstGeom prst="rect">
            <a:avLst/>
          </a:prstGeom>
          <a:gradFill>
            <a:gsLst>
              <a:gs pos="11000">
                <a:schemeClr val="accent2">
                  <a:alpha val="66000"/>
                </a:schemeClr>
              </a:gs>
              <a:gs pos="99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2EB575-AF98-48F2-A0F8-F5BE50B0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831379" y="-1831379"/>
            <a:ext cx="4457701" cy="812046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26000"/>
                </a:schemeClr>
              </a:gs>
              <a:gs pos="92000">
                <a:schemeClr val="accent5">
                  <a:alpha val="3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09C0225-600B-4BFD-B8AB-35AA171BD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0992" y="491295"/>
            <a:ext cx="6891992" cy="5909388"/>
          </a:xfrm>
          <a:prstGeom prst="rect">
            <a:avLst/>
          </a:prstGeom>
          <a:gradFill>
            <a:gsLst>
              <a:gs pos="38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5">
                  <a:alpha val="4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CB4AACF-ABBE-4DB9-9AA6-D5EB04B46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174217">
            <a:off x="2393821" y="1010962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1D020B-0AEB-4C22-A49E-5F0ECC263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110" y="973839"/>
            <a:ext cx="6203747" cy="1566589"/>
          </a:xfrm>
        </p:spPr>
        <p:txBody>
          <a:bodyPr>
            <a:normAutofit fontScale="90000"/>
          </a:bodyPr>
          <a:lstStyle/>
          <a:p>
            <a:pPr algn="l"/>
            <a:r>
              <a:rPr lang="sk-SK" sz="8800" dirty="0" err="1">
                <a:solidFill>
                  <a:schemeClr val="bg1"/>
                </a:solidFill>
              </a:rPr>
              <a:t>Ozobot</a:t>
            </a:r>
            <a:br>
              <a:rPr lang="sk-SK" sz="8800" dirty="0">
                <a:solidFill>
                  <a:schemeClr val="bg1"/>
                </a:solidFill>
              </a:rPr>
            </a:br>
            <a:r>
              <a:rPr lang="sk-SK" sz="3100" dirty="0">
                <a:solidFill>
                  <a:schemeClr val="bg1"/>
                </a:solidFill>
              </a:rPr>
              <a:t>Didaktická pomôcka pre programovanie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8390E8-3305-45DE-A778-943C0EAF9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973" y="6100948"/>
            <a:ext cx="5647899" cy="1149597"/>
          </a:xfrm>
        </p:spPr>
        <p:txBody>
          <a:bodyPr anchor="t">
            <a:normAutofit/>
          </a:bodyPr>
          <a:lstStyle/>
          <a:p>
            <a:pPr algn="l"/>
            <a:r>
              <a:rPr lang="sk-SK" sz="1400" dirty="0">
                <a:solidFill>
                  <a:schemeClr val="bg1"/>
                </a:solidFill>
              </a:rPr>
              <a:t>Rastislav Dobrota</a:t>
            </a:r>
          </a:p>
        </p:txBody>
      </p:sp>
    </p:spTree>
    <p:extLst>
      <p:ext uri="{BB962C8B-B14F-4D97-AF65-F5344CB8AC3E}">
        <p14:creationId xmlns:p14="http://schemas.microsoft.com/office/powerpoint/2010/main" val="210954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28">
            <a:extLst>
              <a:ext uri="{FF2B5EF4-FFF2-40B4-BE49-F238E27FC236}">
                <a16:creationId xmlns:a16="http://schemas.microsoft.com/office/drawing/2014/main" id="{45EA7F1D-6737-4609-94CE-0E7C0CED7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7A0FCA68-3497-4CB3-8C25-B6AE87EFE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4">
                  <a:alpha val="61000"/>
                </a:schemeClr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CAA3DC6B-18DE-4588-B321-8101DED54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0357" y="0"/>
            <a:ext cx="11711642" cy="6857998"/>
          </a:xfrm>
          <a:prstGeom prst="rect">
            <a:avLst/>
          </a:prstGeom>
          <a:gradFill>
            <a:gsLst>
              <a:gs pos="6000">
                <a:schemeClr val="accent6">
                  <a:lumMod val="75000"/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9AA34BCD-93B4-45FF-9448-87F7C4311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1494"/>
            <a:ext cx="8153399" cy="6399306"/>
          </a:xfrm>
          <a:prstGeom prst="rect">
            <a:avLst/>
          </a:prstGeom>
          <a:gradFill>
            <a:gsLst>
              <a:gs pos="22000">
                <a:schemeClr val="accent2">
                  <a:alpha val="68000"/>
                </a:schemeClr>
              </a:gs>
              <a:gs pos="99000">
                <a:schemeClr val="accent5"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5BF7F8F0-28A9-4A24-96A8-E5E423FBF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EE5410-5DAB-442C-8E7B-CDAB35E75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3"/>
            <a:ext cx="12191999" cy="4399229"/>
          </a:xfrm>
          <a:prstGeom prst="rect">
            <a:avLst/>
          </a:prstGeom>
          <a:gradFill>
            <a:gsLst>
              <a:gs pos="22000">
                <a:schemeClr val="accent2">
                  <a:alpha val="49000"/>
                </a:schemeClr>
              </a:gs>
              <a:gs pos="99000">
                <a:schemeClr val="accent5">
                  <a:alpha val="62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825E01-1C71-45E7-BD06-FD6FEC1D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88" y="0"/>
            <a:ext cx="10964022" cy="988291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sk-SK" sz="4400" spc="750" dirty="0">
                <a:solidFill>
                  <a:schemeClr val="bg1"/>
                </a:solidFill>
              </a:rPr>
              <a:t>Užitočné linky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pic>
        <p:nvPicPr>
          <p:cNvPr id="2050" name="Picture 2" descr="Ozobot Evo Value Bundle – Edtechs">
            <a:extLst>
              <a:ext uri="{FF2B5EF4-FFF2-40B4-BE49-F238E27FC236}">
                <a16:creationId xmlns:a16="http://schemas.microsoft.com/office/drawing/2014/main" id="{9DF6B145-FEC6-4CB1-8228-186ABD7B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90" y="1771362"/>
            <a:ext cx="55911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05148592-6F38-4910-A914-0E5FCA5097A3}"/>
              </a:ext>
            </a:extLst>
          </p:cNvPr>
          <p:cNvSpPr txBox="1"/>
          <p:nvPr/>
        </p:nvSpPr>
        <p:spPr>
          <a:xfrm>
            <a:off x="4890883" y="1012953"/>
            <a:ext cx="66871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err="1"/>
              <a:t>OzoBlockly</a:t>
            </a:r>
            <a:endParaRPr lang="sk-SK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000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https://ozoblockly.com/editor?lang=en&amp;robot=evo&amp;mode=2</a:t>
            </a:r>
            <a:endParaRPr lang="sk-SK" sz="20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Oficiálna stránka </a:t>
            </a:r>
            <a:r>
              <a:rPr lang="sk-SK" sz="2800" dirty="0" err="1"/>
              <a:t>Ozobota</a:t>
            </a:r>
            <a:endParaRPr lang="sk-SK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000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https://ozobot.com/create/ozoblockly</a:t>
            </a:r>
            <a:endParaRPr lang="sk-SK" sz="20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Farebné kódy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0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https://ozobot.com/create/color-codes</a:t>
            </a:r>
          </a:p>
        </p:txBody>
      </p:sp>
    </p:spTree>
    <p:extLst>
      <p:ext uri="{BB962C8B-B14F-4D97-AF65-F5344CB8AC3E}">
        <p14:creationId xmlns:p14="http://schemas.microsoft.com/office/powerpoint/2010/main" val="324600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28">
            <a:extLst>
              <a:ext uri="{FF2B5EF4-FFF2-40B4-BE49-F238E27FC236}">
                <a16:creationId xmlns:a16="http://schemas.microsoft.com/office/drawing/2014/main" id="{45EA7F1D-6737-4609-94CE-0E7C0CED7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7A0FCA68-3497-4CB3-8C25-B6AE87EFE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4">
                  <a:alpha val="61000"/>
                </a:schemeClr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CAA3DC6B-18DE-4588-B321-8101DED54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0357" y="0"/>
            <a:ext cx="11711642" cy="6857998"/>
          </a:xfrm>
          <a:prstGeom prst="rect">
            <a:avLst/>
          </a:prstGeom>
          <a:gradFill>
            <a:gsLst>
              <a:gs pos="6000">
                <a:schemeClr val="accent6">
                  <a:lumMod val="75000"/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9AA34BCD-93B4-45FF-9448-87F7C4311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1494"/>
            <a:ext cx="8153399" cy="6399306"/>
          </a:xfrm>
          <a:prstGeom prst="rect">
            <a:avLst/>
          </a:prstGeom>
          <a:gradFill>
            <a:gsLst>
              <a:gs pos="22000">
                <a:schemeClr val="accent2">
                  <a:alpha val="68000"/>
                </a:schemeClr>
              </a:gs>
              <a:gs pos="99000">
                <a:schemeClr val="accent5"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5BF7F8F0-28A9-4A24-96A8-E5E423FBF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EE5410-5DAB-442C-8E7B-CDAB35E75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3"/>
            <a:ext cx="12191999" cy="4399229"/>
          </a:xfrm>
          <a:prstGeom prst="rect">
            <a:avLst/>
          </a:prstGeom>
          <a:gradFill>
            <a:gsLst>
              <a:gs pos="22000">
                <a:schemeClr val="accent2">
                  <a:alpha val="49000"/>
                </a:schemeClr>
              </a:gs>
              <a:gs pos="99000">
                <a:schemeClr val="accent5">
                  <a:alpha val="62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825E01-1C71-45E7-BD06-FD6FEC1D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88" y="0"/>
            <a:ext cx="10964022" cy="988291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sk-SK" sz="4400" spc="750" dirty="0">
                <a:solidFill>
                  <a:schemeClr val="bg1"/>
                </a:solidFill>
              </a:rPr>
              <a:t>Zoznámte sa s </a:t>
            </a:r>
            <a:r>
              <a:rPr lang="sk-SK" sz="4400" spc="750" dirty="0" err="1">
                <a:solidFill>
                  <a:schemeClr val="bg1"/>
                </a:solidFill>
              </a:rPr>
              <a:t>ozobotom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pic>
        <p:nvPicPr>
          <p:cNvPr id="2050" name="Picture 2" descr="Ozobot Evo Value Bundle – Edtechs">
            <a:extLst>
              <a:ext uri="{FF2B5EF4-FFF2-40B4-BE49-F238E27FC236}">
                <a16:creationId xmlns:a16="http://schemas.microsoft.com/office/drawing/2014/main" id="{9DF6B145-FEC6-4CB1-8228-186ABD7B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90" y="1771362"/>
            <a:ext cx="55911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05148592-6F38-4910-A914-0E5FCA5097A3}"/>
              </a:ext>
            </a:extLst>
          </p:cNvPr>
          <p:cNvSpPr txBox="1"/>
          <p:nvPr/>
        </p:nvSpPr>
        <p:spPr>
          <a:xfrm>
            <a:off x="4771735" y="799806"/>
            <a:ext cx="66871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Miniatúrny robot s mnohými možnosťami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Má mnoho senzorov – detekcia prekážok, optické senzory, senzor na zisťovanie čiar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Má zabudované LED diódy a reproduktor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Nabíjanie cez </a:t>
            </a:r>
            <a:r>
              <a:rPr lang="sk-SK" sz="2800" dirty="0" err="1"/>
              <a:t>microUSB</a:t>
            </a:r>
            <a:r>
              <a:rPr lang="sk-SK" sz="2800" dirty="0"/>
              <a:t>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Vhodný pre žiakov základnej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14348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28">
            <a:extLst>
              <a:ext uri="{FF2B5EF4-FFF2-40B4-BE49-F238E27FC236}">
                <a16:creationId xmlns:a16="http://schemas.microsoft.com/office/drawing/2014/main" id="{45EA7F1D-6737-4609-94CE-0E7C0CED7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7A0FCA68-3497-4CB3-8C25-B6AE87EFE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4">
                  <a:alpha val="61000"/>
                </a:schemeClr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CAA3DC6B-18DE-4588-B321-8101DED54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0357" y="0"/>
            <a:ext cx="11711642" cy="6857998"/>
          </a:xfrm>
          <a:prstGeom prst="rect">
            <a:avLst/>
          </a:prstGeom>
          <a:gradFill>
            <a:gsLst>
              <a:gs pos="6000">
                <a:schemeClr val="accent6">
                  <a:lumMod val="75000"/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9AA34BCD-93B4-45FF-9448-87F7C4311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1494"/>
            <a:ext cx="8153399" cy="6399306"/>
          </a:xfrm>
          <a:prstGeom prst="rect">
            <a:avLst/>
          </a:prstGeom>
          <a:gradFill>
            <a:gsLst>
              <a:gs pos="22000">
                <a:schemeClr val="accent2">
                  <a:alpha val="68000"/>
                </a:schemeClr>
              </a:gs>
              <a:gs pos="99000">
                <a:schemeClr val="accent5"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5BF7F8F0-28A9-4A24-96A8-E5E423FBF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EE5410-5DAB-442C-8E7B-CDAB35E75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3"/>
            <a:ext cx="12191999" cy="4399229"/>
          </a:xfrm>
          <a:prstGeom prst="rect">
            <a:avLst/>
          </a:prstGeom>
          <a:gradFill>
            <a:gsLst>
              <a:gs pos="22000">
                <a:schemeClr val="accent2">
                  <a:alpha val="49000"/>
                </a:schemeClr>
              </a:gs>
              <a:gs pos="99000">
                <a:schemeClr val="accent5">
                  <a:alpha val="62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825E01-1C71-45E7-BD06-FD6FEC1D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46" y="154997"/>
            <a:ext cx="10142962" cy="98829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k-SK" sz="4400" spc="750" dirty="0">
                <a:solidFill>
                  <a:schemeClr val="bg1"/>
                </a:solidFill>
              </a:rPr>
              <a:t>Programovanie </a:t>
            </a:r>
            <a:r>
              <a:rPr lang="sk-SK" sz="4400" spc="750" dirty="0" err="1">
                <a:solidFill>
                  <a:schemeClr val="bg1"/>
                </a:solidFill>
              </a:rPr>
              <a:t>Ozobota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5148592-6F38-4910-A914-0E5FCA5097A3}"/>
              </a:ext>
            </a:extLst>
          </p:cNvPr>
          <p:cNvSpPr txBox="1"/>
          <p:nvPr/>
        </p:nvSpPr>
        <p:spPr>
          <a:xfrm>
            <a:off x="924418" y="1143288"/>
            <a:ext cx="66871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Pomocou farebných kódov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Aplikácia na mobilné zariadenia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Programovanie v prostredí </a:t>
            </a:r>
            <a:r>
              <a:rPr lang="sk-SK" sz="2800" dirty="0" err="1"/>
              <a:t>OzoBlockly</a:t>
            </a:r>
            <a:endParaRPr lang="sk-SK" sz="2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1A07E9D-CCD8-46BB-8DF4-D86BF8B6A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178" y="882620"/>
            <a:ext cx="5810339" cy="1840107"/>
          </a:xfrm>
          <a:prstGeom prst="rect">
            <a:avLst/>
          </a:prstGeom>
        </p:spPr>
      </p:pic>
      <p:pic>
        <p:nvPicPr>
          <p:cNvPr id="3074" name="Picture 2" descr="Evo by Ozobot – Aplikácie v službe Google Play">
            <a:extLst>
              <a:ext uri="{FF2B5EF4-FFF2-40B4-BE49-F238E27FC236}">
                <a16:creationId xmlns:a16="http://schemas.microsoft.com/office/drawing/2014/main" id="{06E9C83E-D689-4D3B-B57E-84EB275F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255" y="2916074"/>
            <a:ext cx="152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8CCF2AD-45FC-467B-995E-2B1F46838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967" y="5618192"/>
            <a:ext cx="2314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5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28">
            <a:extLst>
              <a:ext uri="{FF2B5EF4-FFF2-40B4-BE49-F238E27FC236}">
                <a16:creationId xmlns:a16="http://schemas.microsoft.com/office/drawing/2014/main" id="{45EA7F1D-6737-4609-94CE-0E7C0CED7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7A0FCA68-3497-4CB3-8C25-B6AE87EFE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4">
                  <a:alpha val="61000"/>
                </a:schemeClr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CAA3DC6B-18DE-4588-B321-8101DED54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0357" y="0"/>
            <a:ext cx="11711642" cy="6857998"/>
          </a:xfrm>
          <a:prstGeom prst="rect">
            <a:avLst/>
          </a:prstGeom>
          <a:gradFill>
            <a:gsLst>
              <a:gs pos="6000">
                <a:schemeClr val="accent6">
                  <a:lumMod val="75000"/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9AA34BCD-93B4-45FF-9448-87F7C4311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1494"/>
            <a:ext cx="8153399" cy="6399306"/>
          </a:xfrm>
          <a:prstGeom prst="rect">
            <a:avLst/>
          </a:prstGeom>
          <a:gradFill>
            <a:gsLst>
              <a:gs pos="22000">
                <a:schemeClr val="accent2">
                  <a:alpha val="68000"/>
                </a:schemeClr>
              </a:gs>
              <a:gs pos="99000">
                <a:schemeClr val="accent5"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5BF7F8F0-28A9-4A24-96A8-E5E423FBF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EE5410-5DAB-442C-8E7B-CDAB35E75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3"/>
            <a:ext cx="12191999" cy="4399229"/>
          </a:xfrm>
          <a:prstGeom prst="rect">
            <a:avLst/>
          </a:prstGeom>
          <a:gradFill>
            <a:gsLst>
              <a:gs pos="22000">
                <a:schemeClr val="accent2">
                  <a:alpha val="49000"/>
                </a:schemeClr>
              </a:gs>
              <a:gs pos="99000">
                <a:schemeClr val="accent5">
                  <a:alpha val="62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825E01-1C71-45E7-BD06-FD6FEC1D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88" y="0"/>
            <a:ext cx="10964022" cy="988291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sk-SK" sz="4400" spc="750" dirty="0">
                <a:solidFill>
                  <a:schemeClr val="bg1"/>
                </a:solidFill>
              </a:rPr>
              <a:t>Údržba </a:t>
            </a:r>
            <a:r>
              <a:rPr lang="sk-SK" sz="4400" spc="750" dirty="0" err="1">
                <a:solidFill>
                  <a:schemeClr val="bg1"/>
                </a:solidFill>
              </a:rPr>
              <a:t>ozobota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pic>
        <p:nvPicPr>
          <p:cNvPr id="2050" name="Picture 2" descr="Ozobot Evo Value Bundle – Edtechs">
            <a:extLst>
              <a:ext uri="{FF2B5EF4-FFF2-40B4-BE49-F238E27FC236}">
                <a16:creationId xmlns:a16="http://schemas.microsoft.com/office/drawing/2014/main" id="{9DF6B145-FEC6-4CB1-8228-186ABD7B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90" y="1771362"/>
            <a:ext cx="55911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05148592-6F38-4910-A914-0E5FCA5097A3}"/>
              </a:ext>
            </a:extLst>
          </p:cNvPr>
          <p:cNvSpPr txBox="1"/>
          <p:nvPr/>
        </p:nvSpPr>
        <p:spPr>
          <a:xfrm>
            <a:off x="4890883" y="1012953"/>
            <a:ext cx="66871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Kalibrácia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000" dirty="0"/>
              <a:t>Treba </a:t>
            </a:r>
            <a:r>
              <a:rPr lang="sk-SK" sz="2000" dirty="0" err="1"/>
              <a:t>rekalibrovať</a:t>
            </a:r>
            <a:r>
              <a:rPr lang="sk-SK" sz="2000" dirty="0"/>
              <a:t> jeho senzory, aby dokázal správne čítať čiary a kódy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Údržba kolies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000" dirty="0"/>
              <a:t>Spúšťať </a:t>
            </a:r>
            <a:r>
              <a:rPr lang="sk-SK" sz="2000" dirty="0" err="1"/>
              <a:t>Ozobota</a:t>
            </a:r>
            <a:r>
              <a:rPr lang="sk-SK" sz="2000" dirty="0"/>
              <a:t> na tvrdých, čistých povrchoch, prípadne na papieri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000" dirty="0"/>
              <a:t>Neodporúča sa používať ho na podlahe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Nabíjať baterku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000" dirty="0"/>
              <a:t>Keď </a:t>
            </a:r>
            <a:r>
              <a:rPr lang="sk-SK" sz="2000" dirty="0" err="1"/>
              <a:t>Ozobot</a:t>
            </a:r>
            <a:r>
              <a:rPr lang="sk-SK" sz="2000" dirty="0"/>
              <a:t> bliká na červeno, treba mu dobiť batérie</a:t>
            </a:r>
          </a:p>
        </p:txBody>
      </p:sp>
    </p:spTree>
    <p:extLst>
      <p:ext uri="{BB962C8B-B14F-4D97-AF65-F5344CB8AC3E}">
        <p14:creationId xmlns:p14="http://schemas.microsoft.com/office/powerpoint/2010/main" val="109689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643CFF5-3073-44B6-9A56-4CAF096F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825E01-1C71-45E7-BD06-FD6FEC1D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64" y="128820"/>
            <a:ext cx="6598458" cy="1556724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sz="4000" dirty="0" err="1"/>
              <a:t>Programovanie</a:t>
            </a:r>
            <a:r>
              <a:rPr lang="en-US" sz="4000" dirty="0"/>
              <a:t> </a:t>
            </a:r>
            <a:r>
              <a:rPr lang="en-US" sz="4000" dirty="0" err="1"/>
              <a:t>pomocou</a:t>
            </a:r>
            <a:r>
              <a:rPr lang="en-US" sz="4000" dirty="0"/>
              <a:t> </a:t>
            </a:r>
            <a:r>
              <a:rPr lang="en-US" sz="4000" dirty="0" err="1"/>
              <a:t>farieb</a:t>
            </a:r>
            <a:endParaRPr lang="en-US" sz="40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5148592-6F38-4910-A914-0E5FCA5097A3}"/>
              </a:ext>
            </a:extLst>
          </p:cNvPr>
          <p:cNvSpPr txBox="1"/>
          <p:nvPr/>
        </p:nvSpPr>
        <p:spPr>
          <a:xfrm>
            <a:off x="144088" y="2280266"/>
            <a:ext cx="6598458" cy="33273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Možnosť</a:t>
            </a:r>
            <a:r>
              <a:rPr lang="en-US" sz="2000" dirty="0"/>
              <a:t> </a:t>
            </a:r>
            <a:r>
              <a:rPr lang="en-US" sz="2000" dirty="0" err="1"/>
              <a:t>vytvárať</a:t>
            </a:r>
            <a:r>
              <a:rPr lang="en-US" sz="2000" dirty="0"/>
              <a:t> </a:t>
            </a:r>
            <a:r>
              <a:rPr lang="en-US" sz="2000" dirty="0" err="1"/>
              <a:t>vlastné</a:t>
            </a:r>
            <a:r>
              <a:rPr lang="en-US" sz="2000" dirty="0"/>
              <a:t> </a:t>
            </a:r>
            <a:r>
              <a:rPr lang="en-US" sz="2000" dirty="0" err="1"/>
              <a:t>mapy</a:t>
            </a:r>
            <a:endParaRPr lang="sk-SK" sz="2000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Spájanie</a:t>
            </a:r>
            <a:r>
              <a:rPr lang="en-US" sz="2000" dirty="0"/>
              <a:t> </a:t>
            </a:r>
            <a:r>
              <a:rPr lang="en-US" sz="2000" dirty="0" err="1"/>
              <a:t>výučby</a:t>
            </a:r>
            <a:r>
              <a:rPr lang="en-US" sz="2000" dirty="0"/>
              <a:t> </a:t>
            </a:r>
            <a:r>
              <a:rPr lang="en-US" sz="2000" dirty="0" err="1"/>
              <a:t>programovania</a:t>
            </a:r>
            <a:r>
              <a:rPr lang="en-US" sz="2000" dirty="0"/>
              <a:t> s </a:t>
            </a:r>
            <a:r>
              <a:rPr lang="en-US" sz="2000" dirty="0" err="1"/>
              <a:t>inými</a:t>
            </a:r>
            <a:r>
              <a:rPr lang="en-US" sz="2000" dirty="0"/>
              <a:t> </a:t>
            </a:r>
            <a:r>
              <a:rPr lang="en-US" sz="2000" dirty="0" err="1"/>
              <a:t>predmetmi</a:t>
            </a:r>
            <a:r>
              <a:rPr lang="en-US" sz="2000" dirty="0"/>
              <a:t> (</a:t>
            </a:r>
            <a:r>
              <a:rPr lang="en-US" sz="2000" dirty="0" err="1"/>
              <a:t>anglický</a:t>
            </a:r>
            <a:r>
              <a:rPr lang="en-US" sz="2000" dirty="0"/>
              <a:t> </a:t>
            </a:r>
            <a:r>
              <a:rPr lang="en-US" sz="2000" dirty="0" err="1"/>
              <a:t>jazyk</a:t>
            </a:r>
            <a:r>
              <a:rPr lang="en-US" sz="2000" dirty="0"/>
              <a:t>, </a:t>
            </a:r>
            <a:r>
              <a:rPr lang="en-US" sz="2000" dirty="0" err="1"/>
              <a:t>matematika</a:t>
            </a:r>
            <a:r>
              <a:rPr lang="en-US" sz="2000" dirty="0"/>
              <a:t>, </a:t>
            </a:r>
            <a:r>
              <a:rPr lang="en-US" sz="2000" dirty="0" err="1"/>
              <a:t>prírodoveda</a:t>
            </a:r>
            <a:r>
              <a:rPr lang="en-US" sz="2000" dirty="0"/>
              <a:t>...)</a:t>
            </a:r>
            <a:endParaRPr lang="sk-SK" sz="2000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Farebné kódy pre mnoho rôznych príkazov</a:t>
            </a:r>
            <a:endParaRPr lang="en-US" sz="2000" dirty="0"/>
          </a:p>
        </p:txBody>
      </p:sp>
      <p:pic>
        <p:nvPicPr>
          <p:cNvPr id="5" name="Obrázok 4" descr="Obrázok, na ktorom je biela tabuľa&#10;&#10;Automaticky generovaný popis">
            <a:extLst>
              <a:ext uri="{FF2B5EF4-FFF2-40B4-BE49-F238E27FC236}">
                <a16:creationId xmlns:a16="http://schemas.microsoft.com/office/drawing/2014/main" id="{196FADB8-B8DB-45BB-B92C-48310ACB4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73" y="3627476"/>
            <a:ext cx="5800436" cy="299277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391868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39186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ozobot-color-codes - Line jump left-Basic speed cool-Command | PubHTML5">
            <a:extLst>
              <a:ext uri="{FF2B5EF4-FFF2-40B4-BE49-F238E27FC236}">
                <a16:creationId xmlns:a16="http://schemas.microsoft.com/office/drawing/2014/main" id="{B63B0CF4-F17B-4DBA-8580-27384499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32" y="77824"/>
            <a:ext cx="4492481" cy="347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89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643CFF5-3073-44B6-9A56-4CAF096F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825E01-1C71-45E7-BD06-FD6FEC1D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82" y="9358"/>
            <a:ext cx="11744036" cy="1556724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sk-SK" sz="4000" dirty="0"/>
              <a:t>Naprogramuj </a:t>
            </a:r>
            <a:r>
              <a:rPr lang="sk-SK" sz="4000" dirty="0" err="1"/>
              <a:t>Ozobota</a:t>
            </a:r>
            <a:r>
              <a:rPr lang="sk-SK" sz="4000" dirty="0"/>
              <a:t> aby sa vyhol slovám v zlom tvare</a:t>
            </a:r>
            <a:endParaRPr lang="en-US" sz="40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391868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39186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B67A0EA-DA20-4606-932F-558F55A31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954"/>
            <a:ext cx="5632882" cy="310009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67D93FE-70C8-4651-9840-B2345D69E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782" y="1813715"/>
            <a:ext cx="5951318" cy="3165330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A9D00152-C08B-44A5-B34E-5E6D84F422FF}"/>
              </a:ext>
            </a:extLst>
          </p:cNvPr>
          <p:cNvSpPr txBox="1"/>
          <p:nvPr/>
        </p:nvSpPr>
        <p:spPr>
          <a:xfrm>
            <a:off x="2290618" y="5291917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Zadanie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22364E99-8B6C-440E-B650-779041875918}"/>
              </a:ext>
            </a:extLst>
          </p:cNvPr>
          <p:cNvSpPr txBox="1"/>
          <p:nvPr/>
        </p:nvSpPr>
        <p:spPr>
          <a:xfrm>
            <a:off x="8912441" y="5291917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Riešenie</a:t>
            </a:r>
          </a:p>
        </p:txBody>
      </p:sp>
    </p:spTree>
    <p:extLst>
      <p:ext uri="{BB962C8B-B14F-4D97-AF65-F5344CB8AC3E}">
        <p14:creationId xmlns:p14="http://schemas.microsoft.com/office/powerpoint/2010/main" val="410207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643CFF5-3073-44B6-9A56-4CAF096F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825E01-1C71-45E7-BD06-FD6FEC1D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5" y="9358"/>
            <a:ext cx="12032478" cy="1138977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sk-SK" sz="2400" dirty="0"/>
              <a:t>Pomocou farebných kódov, pomôž </a:t>
            </a:r>
            <a:r>
              <a:rPr lang="sk-SK" sz="2400" dirty="0" err="1"/>
              <a:t>ozobotovi</a:t>
            </a:r>
            <a:r>
              <a:rPr lang="sk-SK" sz="2400" dirty="0"/>
              <a:t> prejsť trasu správne. Môže prejsť touto trasou len popri listnatých stromoch.</a:t>
            </a:r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391868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39186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9D00152-C08B-44A5-B34E-5E6D84F422FF}"/>
              </a:ext>
            </a:extLst>
          </p:cNvPr>
          <p:cNvSpPr txBox="1"/>
          <p:nvPr/>
        </p:nvSpPr>
        <p:spPr>
          <a:xfrm>
            <a:off x="2290618" y="5291917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Zadanie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22364E99-8B6C-440E-B650-779041875918}"/>
              </a:ext>
            </a:extLst>
          </p:cNvPr>
          <p:cNvSpPr txBox="1"/>
          <p:nvPr/>
        </p:nvSpPr>
        <p:spPr>
          <a:xfrm>
            <a:off x="8912441" y="5291917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Riešenie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21DF162-76E4-4258-964E-BD970A57B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9" y="1875106"/>
            <a:ext cx="5424452" cy="312916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301B87C-C1C8-4665-A43E-D19904F2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540" y="1833430"/>
            <a:ext cx="5515700" cy="33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825E01-1C71-45E7-BD06-FD6FEC1D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03" y="4481403"/>
            <a:ext cx="5085584" cy="180278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200" dirty="0" err="1"/>
              <a:t>Programovanie</a:t>
            </a:r>
            <a:r>
              <a:rPr lang="en-US" sz="3200" dirty="0"/>
              <a:t> v </a:t>
            </a:r>
            <a:r>
              <a:rPr lang="en-US" sz="3200" dirty="0" err="1"/>
              <a:t>ozoblocky</a:t>
            </a:r>
            <a:endParaRPr lang="en-US" sz="3200" dirty="0"/>
          </a:p>
        </p:txBody>
      </p:sp>
      <p:pic>
        <p:nvPicPr>
          <p:cNvPr id="3" name="Picture 6" descr="Introducing OzoBlockly Mode 5 for Bit and Evo - YouTube">
            <a:extLst>
              <a:ext uri="{FF2B5EF4-FFF2-40B4-BE49-F238E27FC236}">
                <a16:creationId xmlns:a16="http://schemas.microsoft.com/office/drawing/2014/main" id="{98982D2D-B41B-4614-B380-1E7C6D6E0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 b="33649"/>
          <a:stretch/>
        </p:blipFill>
        <p:spPr bwMode="auto">
          <a:xfrm>
            <a:off x="20" y="432"/>
            <a:ext cx="12191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05148592-6F38-4910-A914-0E5FCA5097A3}"/>
              </a:ext>
            </a:extLst>
          </p:cNvPr>
          <p:cNvSpPr txBox="1"/>
          <p:nvPr/>
        </p:nvSpPr>
        <p:spPr>
          <a:xfrm>
            <a:off x="5336287" y="4361807"/>
            <a:ext cx="6677891" cy="1922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Možnosť</a:t>
            </a:r>
            <a:r>
              <a:rPr lang="en-US" sz="2000" dirty="0"/>
              <a:t> </a:t>
            </a:r>
            <a:r>
              <a:rPr lang="en-US" sz="2000" dirty="0" err="1"/>
              <a:t>vytvárať</a:t>
            </a:r>
            <a:r>
              <a:rPr lang="en-US" sz="2000" dirty="0"/>
              <a:t> </a:t>
            </a:r>
            <a:r>
              <a:rPr lang="en-US" sz="2000" dirty="0" err="1"/>
              <a:t>vlastné</a:t>
            </a:r>
            <a:r>
              <a:rPr lang="en-US" sz="2000" dirty="0"/>
              <a:t> program</a:t>
            </a:r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Množstvo</a:t>
            </a:r>
            <a:r>
              <a:rPr lang="en-US" sz="2000" dirty="0"/>
              <a:t> </a:t>
            </a:r>
            <a:r>
              <a:rPr lang="en-US" sz="2000" dirty="0" err="1"/>
              <a:t>funkcií</a:t>
            </a:r>
            <a:r>
              <a:rPr lang="en-US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sú</a:t>
            </a:r>
            <a:r>
              <a:rPr lang="en-US" sz="2000" dirty="0"/>
              <a:t> </a:t>
            </a:r>
            <a:r>
              <a:rPr lang="en-US" sz="2000" dirty="0" err="1"/>
              <a:t>cykly</a:t>
            </a:r>
            <a:r>
              <a:rPr lang="en-US" sz="2000" dirty="0"/>
              <a:t>, </a:t>
            </a:r>
            <a:r>
              <a:rPr lang="en-US" sz="2000" dirty="0" err="1"/>
              <a:t>podmienky</a:t>
            </a:r>
            <a:r>
              <a:rPr lang="en-US" sz="2000" dirty="0"/>
              <a:t>...</a:t>
            </a:r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Samotný</a:t>
            </a:r>
            <a:r>
              <a:rPr lang="en-US" sz="2000" dirty="0"/>
              <a:t> </a:t>
            </a:r>
            <a:r>
              <a:rPr lang="en-US" sz="2000" dirty="0" err="1"/>
              <a:t>OzoBlockly</a:t>
            </a:r>
            <a:r>
              <a:rPr lang="en-US" sz="2000" dirty="0"/>
              <a:t> </a:t>
            </a:r>
            <a:r>
              <a:rPr lang="en-US" sz="2000" dirty="0" err="1"/>
              <a:t>už</a:t>
            </a:r>
            <a:r>
              <a:rPr lang="en-US" sz="2000" dirty="0"/>
              <a:t> </a:t>
            </a:r>
            <a:r>
              <a:rPr lang="en-US" sz="2000" dirty="0" err="1"/>
              <a:t>obsahuje</a:t>
            </a:r>
            <a:r>
              <a:rPr lang="en-US" sz="2000" dirty="0"/>
              <a:t> </a:t>
            </a:r>
            <a:r>
              <a:rPr lang="en-US" sz="2000" dirty="0" err="1"/>
              <a:t>vlastný</a:t>
            </a:r>
            <a:r>
              <a:rPr lang="en-US" sz="2000" dirty="0"/>
              <a:t> </a:t>
            </a:r>
            <a:r>
              <a:rPr lang="en-US" sz="2000" dirty="0" err="1"/>
              <a:t>kurz</a:t>
            </a:r>
            <a:r>
              <a:rPr lang="en-US" sz="2000" dirty="0"/>
              <a:t> s </a:t>
            </a:r>
            <a:r>
              <a:rPr lang="en-US" sz="2000" dirty="0" err="1"/>
              <a:t>jednoduchými</a:t>
            </a:r>
            <a:r>
              <a:rPr lang="en-US" sz="2000" dirty="0"/>
              <a:t> </a:t>
            </a:r>
            <a:r>
              <a:rPr lang="en-US" sz="2000" dirty="0" err="1"/>
              <a:t>úlohami</a:t>
            </a:r>
            <a:r>
              <a:rPr lang="en-US" sz="2000" dirty="0"/>
              <a:t> pre </a:t>
            </a:r>
            <a:r>
              <a:rPr lang="en-US" sz="2000" dirty="0" err="1"/>
              <a:t>začiatočníkov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4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643CFF5-3073-44B6-9A56-4CAF096F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391868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39186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52BFF31-C43D-4085-8F8F-F6171A9B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6" y="1295648"/>
            <a:ext cx="5810574" cy="316498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FAA3CF2-6DCF-4D50-9670-F50FD4255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311" y="1295648"/>
            <a:ext cx="5810574" cy="3164986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3A5256FD-A3C4-4B10-8F8A-4EC8599BF6B8}"/>
              </a:ext>
            </a:extLst>
          </p:cNvPr>
          <p:cNvSpPr txBox="1"/>
          <p:nvPr/>
        </p:nvSpPr>
        <p:spPr>
          <a:xfrm>
            <a:off x="3126063" y="99313"/>
            <a:ext cx="548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Výzvy na stránke </a:t>
            </a:r>
            <a:r>
              <a:rPr lang="sk-SK" sz="3200" dirty="0" err="1"/>
              <a:t>OzoBlockly</a:t>
            </a:r>
            <a:endParaRPr lang="sk-SK" sz="32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4D7BA6D-3345-4D51-8DB2-AAF3294464D0}"/>
              </a:ext>
            </a:extLst>
          </p:cNvPr>
          <p:cNvSpPr txBox="1"/>
          <p:nvPr/>
        </p:nvSpPr>
        <p:spPr>
          <a:xfrm>
            <a:off x="2476054" y="4631843"/>
            <a:ext cx="130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Ozo</a:t>
            </a:r>
            <a:r>
              <a:rPr lang="sk-SK" dirty="0"/>
              <a:t> Town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53BCFD0-8890-411C-96A1-F6F46BD1E788}"/>
              </a:ext>
            </a:extLst>
          </p:cNvPr>
          <p:cNvSpPr txBox="1"/>
          <p:nvPr/>
        </p:nvSpPr>
        <p:spPr>
          <a:xfrm>
            <a:off x="8350271" y="4631843"/>
            <a:ext cx="158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ShapeTracer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9041822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8E7E2"/>
      </a:lt2>
      <a:accent1>
        <a:srgbClr val="7688E6"/>
      </a:accent1>
      <a:accent2>
        <a:srgbClr val="58A6E1"/>
      </a:accent2>
      <a:accent3>
        <a:srgbClr val="4EB3B4"/>
      </a:accent3>
      <a:accent4>
        <a:srgbClr val="47B689"/>
      </a:accent4>
      <a:accent5>
        <a:srgbClr val="43B858"/>
      </a:accent5>
      <a:accent6>
        <a:srgbClr val="63B848"/>
      </a:accent6>
      <a:hlink>
        <a:srgbClr val="8C835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4A2BC3DB7D4C4580A7DD5F6247C64E" ma:contentTypeVersion="4" ma:contentTypeDescription="Umožňuje vytvoriť nový dokument." ma:contentTypeScope="" ma:versionID="2f1272cefda660be5e7009f81dfbee43">
  <xsd:schema xmlns:xsd="http://www.w3.org/2001/XMLSchema" xmlns:xs="http://www.w3.org/2001/XMLSchema" xmlns:p="http://schemas.microsoft.com/office/2006/metadata/properties" xmlns:ns3="20986b74-3ad7-446f-a8ad-44e74df5884e" targetNamespace="http://schemas.microsoft.com/office/2006/metadata/properties" ma:root="true" ma:fieldsID="07c746f66746fd0ef9cee49f39b0ed61" ns3:_="">
    <xsd:import namespace="20986b74-3ad7-446f-a8ad-44e74df588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86b74-3ad7-446f-a8ad-44e74df58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1C9B81-538C-473B-B3BF-364BAF2A8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986b74-3ad7-446f-a8ad-44e74df588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328DEC-D6D9-4C13-9AC8-721FF6D166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695580-1D73-4654-BD8F-7444DF13345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0986b74-3ad7-446f-a8ad-44e74df588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TM04033937[[fn=Dymová stopa]]</Template>
  <TotalTime>57</TotalTime>
  <Words>242</Words>
  <Application>Microsoft Office PowerPoint</Application>
  <PresentationFormat>Širokouhlá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Avenir Next LT Pro</vt:lpstr>
      <vt:lpstr>GradientRiseVTI</vt:lpstr>
      <vt:lpstr>Ozobot Didaktická pomôcka pre programovanie</vt:lpstr>
      <vt:lpstr>Zoznámte sa s ozobotom</vt:lpstr>
      <vt:lpstr>Programovanie Ozobota</vt:lpstr>
      <vt:lpstr>Údržba ozobota</vt:lpstr>
      <vt:lpstr>Programovanie pomocou farieb</vt:lpstr>
      <vt:lpstr>Naprogramuj Ozobota aby sa vyhol slovám v zlom tvare</vt:lpstr>
      <vt:lpstr>Pomocou farebných kódov, pomôž ozobotovi prejsť trasu správne. Môže prejsť touto trasou len popri listnatých stromoch.</vt:lpstr>
      <vt:lpstr>Programovanie v ozoblocky</vt:lpstr>
      <vt:lpstr>Prezentácia programu PowerPoint</vt:lpstr>
      <vt:lpstr>Užitočné linky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Ozobot Didaktická pomôcka pre programovanie</dc:title>
  <dc:creator>Dobrota Rastislav, nInAj_m</dc:creator>
  <cp:lastModifiedBy>Dobrota Rastislav, nInAj_m</cp:lastModifiedBy>
  <cp:revision>2</cp:revision>
  <dcterms:created xsi:type="dcterms:W3CDTF">2022-04-05T18:33:48Z</dcterms:created>
  <dcterms:modified xsi:type="dcterms:W3CDTF">2022-04-05T19:31:08Z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0x0101000E4A2BC3DB7D4C4580A7DD5F6247C64E</vt:lpwstr>
  </property>
</Properties>
</file>