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67" r:id="rId3"/>
  </p:sldMasterIdLst>
  <p:notesMasterIdLst>
    <p:notesMasterId r:id="rId24"/>
  </p:notesMasterIdLst>
  <p:sldIdLst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3" r:id="rId22"/>
    <p:sldId id="276" r:id="rId23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1674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04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3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45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45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923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28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239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5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244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056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1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5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89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2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04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37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7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00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72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51597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561408" y="0"/>
            <a:ext cx="1166813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>
            <a:off x="6298407" y="1310184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/>
          <p:nvPr/>
        </p:nvSpPr>
        <p:spPr>
          <a:xfrm>
            <a:off x="6298407" y="1920393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0" name="Shape 50"/>
          <p:cNvSpPr/>
          <p:nvPr/>
        </p:nvSpPr>
        <p:spPr>
          <a:xfrm>
            <a:off x="5561408" y="612226"/>
            <a:ext cx="1166813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0625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4345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995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8" y="204789"/>
            <a:ext cx="3833813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1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698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399"/>
            </a:lvl1pPr>
            <a:lvl2pPr marL="342865" indent="0">
              <a:buNone/>
              <a:defRPr sz="2099"/>
            </a:lvl2pPr>
            <a:lvl3pPr marL="685729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6" indent="0">
              <a:buNone/>
              <a:defRPr sz="1500"/>
            </a:lvl7pPr>
            <a:lvl8pPr marL="2400051" indent="0">
              <a:buNone/>
              <a:defRPr sz="1500"/>
            </a:lvl8pPr>
            <a:lvl9pPr marL="2742915" indent="0">
              <a:buNone/>
              <a:defRPr sz="15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966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2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1" y="205980"/>
            <a:ext cx="1543050" cy="43886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4700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2914651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533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744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2180036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373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51597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4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1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  <a:lvl6pPr>
              <a:spcBef>
                <a:spcPts val="0"/>
              </a:spcBef>
              <a:defRPr sz="1350"/>
            </a:lvl6pPr>
            <a:lvl7pPr>
              <a:spcBef>
                <a:spcPts val="0"/>
              </a:spcBef>
              <a:defRPr sz="1350"/>
            </a:lvl7pPr>
            <a:lvl8pPr>
              <a:spcBef>
                <a:spcPts val="0"/>
              </a:spcBef>
              <a:defRPr sz="1350"/>
            </a:lvl8pPr>
            <a:lvl9pPr>
              <a:spcBef>
                <a:spcPts val="0"/>
              </a:spcBef>
              <a:defRPr sz="135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3486151" y="1200150"/>
            <a:ext cx="302894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1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  <a:lvl6pPr>
              <a:spcBef>
                <a:spcPts val="0"/>
              </a:spcBef>
              <a:defRPr sz="1350"/>
            </a:lvl6pPr>
            <a:lvl7pPr>
              <a:spcBef>
                <a:spcPts val="0"/>
              </a:spcBef>
              <a:defRPr sz="1350"/>
            </a:lvl7pPr>
            <a:lvl8pPr>
              <a:spcBef>
                <a:spcPts val="0"/>
              </a:spcBef>
              <a:defRPr sz="1350"/>
            </a:lvl8pPr>
            <a:lvl9pPr>
              <a:spcBef>
                <a:spcPts val="0"/>
              </a:spcBef>
              <a:defRPr sz="1350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561408" y="0"/>
            <a:ext cx="1166813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7" name="Shape 57"/>
          <p:cNvSpPr/>
          <p:nvPr/>
        </p:nvSpPr>
        <p:spPr>
          <a:xfrm>
            <a:off x="6298407" y="1310184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8" name="Shape 58"/>
          <p:cNvSpPr/>
          <p:nvPr/>
        </p:nvSpPr>
        <p:spPr>
          <a:xfrm>
            <a:off x="6298407" y="1920393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9" name="Shape 59"/>
          <p:cNvSpPr/>
          <p:nvPr/>
        </p:nvSpPr>
        <p:spPr>
          <a:xfrm>
            <a:off x="5561408" y="612226"/>
            <a:ext cx="1166813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522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95780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2015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8090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8" y="204789"/>
            <a:ext cx="3833813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1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601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399"/>
            </a:lvl1pPr>
            <a:lvl2pPr marL="342865" indent="0">
              <a:buNone/>
              <a:defRPr sz="2099"/>
            </a:lvl2pPr>
            <a:lvl3pPr marL="685729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6" indent="0">
              <a:buNone/>
              <a:defRPr sz="1500"/>
            </a:lvl7pPr>
            <a:lvl8pPr marL="2400051" indent="0">
              <a:buNone/>
              <a:defRPr sz="1500"/>
            </a:lvl8pPr>
            <a:lvl9pPr marL="2742915" indent="0">
              <a:buNone/>
              <a:defRPr sz="15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94913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64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1" y="205980"/>
            <a:ext cx="1543050" cy="43886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3429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51597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381" y="2614613"/>
            <a:ext cx="47625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4" name="Shape 64"/>
          <p:cNvSpPr/>
          <p:nvPr/>
        </p:nvSpPr>
        <p:spPr>
          <a:xfrm>
            <a:off x="2381" y="3226593"/>
            <a:ext cx="47625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5" name="Shape 65"/>
          <p:cNvSpPr/>
          <p:nvPr/>
        </p:nvSpPr>
        <p:spPr>
          <a:xfrm>
            <a:off x="114300" y="4533900"/>
            <a:ext cx="988219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6" name="Shape 66"/>
          <p:cNvSpPr/>
          <p:nvPr/>
        </p:nvSpPr>
        <p:spPr>
          <a:xfrm>
            <a:off x="114300" y="3924300"/>
            <a:ext cx="988219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7" name="Shape 67"/>
          <p:cNvSpPr/>
          <p:nvPr/>
        </p:nvSpPr>
        <p:spPr>
          <a:xfrm>
            <a:off x="5561408" y="0"/>
            <a:ext cx="1166813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8" name="Shape 68"/>
          <p:cNvSpPr/>
          <p:nvPr/>
        </p:nvSpPr>
        <p:spPr>
          <a:xfrm>
            <a:off x="6298407" y="1310184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69" name="Shape 69"/>
          <p:cNvSpPr/>
          <p:nvPr/>
        </p:nvSpPr>
        <p:spPr>
          <a:xfrm>
            <a:off x="6298407" y="1920393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0" name="Shape 70"/>
          <p:cNvSpPr/>
          <p:nvPr/>
        </p:nvSpPr>
        <p:spPr>
          <a:xfrm>
            <a:off x="5561408" y="612226"/>
            <a:ext cx="1166813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81101" y="3320653"/>
            <a:ext cx="41147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381" y="2614613"/>
            <a:ext cx="47625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5" name="Shape 75"/>
          <p:cNvSpPr/>
          <p:nvPr/>
        </p:nvSpPr>
        <p:spPr>
          <a:xfrm>
            <a:off x="2381" y="3226593"/>
            <a:ext cx="47625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6" name="Shape 76"/>
          <p:cNvSpPr/>
          <p:nvPr/>
        </p:nvSpPr>
        <p:spPr>
          <a:xfrm>
            <a:off x="114300" y="4533900"/>
            <a:ext cx="988219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7" name="Shape 77"/>
          <p:cNvSpPr/>
          <p:nvPr/>
        </p:nvSpPr>
        <p:spPr>
          <a:xfrm>
            <a:off x="114300" y="3924300"/>
            <a:ext cx="988219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8" name="Shape 78"/>
          <p:cNvSpPr/>
          <p:nvPr/>
        </p:nvSpPr>
        <p:spPr>
          <a:xfrm>
            <a:off x="5561408" y="0"/>
            <a:ext cx="1166813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9" name="Shape 79"/>
          <p:cNvSpPr/>
          <p:nvPr/>
        </p:nvSpPr>
        <p:spPr>
          <a:xfrm>
            <a:off x="6298407" y="1310184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80" name="Shape 80"/>
          <p:cNvSpPr/>
          <p:nvPr/>
        </p:nvSpPr>
        <p:spPr>
          <a:xfrm>
            <a:off x="6298407" y="1920393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81" name="Shape 81"/>
          <p:cNvSpPr/>
          <p:nvPr/>
        </p:nvSpPr>
        <p:spPr>
          <a:xfrm>
            <a:off x="5561408" y="612226"/>
            <a:ext cx="1166813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2914651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579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677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2180036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9179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688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5159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1" y="1"/>
            <a:ext cx="2351474" cy="51434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8" name="Shape 8"/>
          <p:cNvSpPr/>
          <p:nvPr/>
        </p:nvSpPr>
        <p:spPr>
          <a:xfrm>
            <a:off x="2381" y="4533900"/>
            <a:ext cx="47625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9" name="Shape 9"/>
          <p:cNvSpPr/>
          <p:nvPr/>
        </p:nvSpPr>
        <p:spPr>
          <a:xfrm>
            <a:off x="2381" y="3924300"/>
            <a:ext cx="47625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0" name="Shape 10"/>
          <p:cNvSpPr/>
          <p:nvPr/>
        </p:nvSpPr>
        <p:spPr>
          <a:xfrm>
            <a:off x="6298407" y="2018"/>
            <a:ext cx="559594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1" name="Shape 11"/>
          <p:cNvSpPr/>
          <p:nvPr/>
        </p:nvSpPr>
        <p:spPr>
          <a:xfrm>
            <a:off x="6298407" y="612226"/>
            <a:ext cx="559594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975">
                <a:solidFill>
                  <a:schemeClr val="lt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685729">
              <a:defRPr/>
            </a:pPr>
            <a:fld id="{64E65EF4-FC22-4400-B3AE-1C4F039CC180}" type="datetimeFigureOut">
              <a:rPr lang="sk-SK" kern="1200" smtClean="0">
                <a:ea typeface="+mn-ea"/>
                <a:cs typeface="+mn-cs"/>
              </a:rPr>
              <a:pPr defTabSz="685729">
                <a:defRPr/>
              </a:pPr>
              <a:t>22.5.2015</a:t>
            </a:fld>
            <a:endParaRPr lang="sk-SK" kern="1200">
              <a:ea typeface="+mn-ea"/>
              <a:cs typeface="+mn-cs"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685729">
              <a:defRPr/>
            </a:pPr>
            <a:endParaRPr lang="sk-SK" kern="1200">
              <a:ea typeface="+mn-ea"/>
              <a:cs typeface="+mn-cs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729"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 kern="1200" smtClean="0">
                <a:ea typeface="+mn-ea"/>
                <a:cs typeface="+mn-cs"/>
              </a:rPr>
              <a:pPr defTabSz="6857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4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5pPr>
      <a:lvl6pPr marL="342865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6pPr>
      <a:lvl7pPr marL="685729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7pPr>
      <a:lvl8pPr marL="1028594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8pPr>
      <a:lvl9pPr marL="1371458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49" indent="-25714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155" indent="-2142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62" indent="-1714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26" indent="-1714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0" indent="-1714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55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19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84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48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9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6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729">
              <a:defRPr/>
            </a:pPr>
            <a:endParaRPr lang="sk-SK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729">
              <a:defRPr/>
            </a:pPr>
            <a:endParaRPr lang="sk-SK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729"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kern="1200" smtClean="0">
                <a:ea typeface="+mn-ea"/>
                <a:cs typeface="+mn-cs"/>
              </a:rPr>
              <a:pPr defTabSz="68572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5pPr>
      <a:lvl6pPr marL="342865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6pPr>
      <a:lvl7pPr marL="685729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7pPr>
      <a:lvl8pPr marL="1028594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8pPr>
      <a:lvl9pPr marL="1371458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49" indent="-25714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155" indent="-2142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62" indent="-17143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26" indent="-17143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0" indent="-17143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55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19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84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48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9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6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361" y="4649174"/>
            <a:ext cx="68572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2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sk-SK" altLang="sk-SK" sz="1050" b="1" kern="1200">
                <a:solidFill>
                  <a:srgbClr val="000000"/>
                </a:solidFill>
                <a:ea typeface="+mn-ea"/>
                <a:cs typeface="+mn-cs"/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00385" y="1891435"/>
            <a:ext cx="3943200" cy="1544411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" sz="2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Využitie hier vo </a:t>
            </a:r>
            <a:r>
              <a:rPr lang="en" sz="2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vzdelávaní</a:t>
            </a:r>
            <a:endParaRPr lang="sk-SK" altLang="sk-SK" sz="2925" b="1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altLang="sk-SK" sz="2926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</a:t>
            </a:r>
            <a:endParaRPr lang="sk-SK" sz="13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1350" b="1" dirty="0">
                <a:solidFill>
                  <a:schemeClr val="accent2">
                    <a:lumMod val="75000"/>
                  </a:schemeClr>
                </a:solidFill>
              </a:rPr>
              <a:t>Ing. Dana Horváthová, PhD.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343224" y="303849"/>
            <a:ext cx="6171552" cy="10797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9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29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29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25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25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29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2252786" y="3792013"/>
            <a:ext cx="2353619" cy="7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5" y="3690820"/>
            <a:ext cx="936924" cy="8666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5049272" y="3690820"/>
            <a:ext cx="769063" cy="86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PC a konzolové hry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 smtClean="0"/>
              <a:t>Nie</a:t>
            </a:r>
            <a:r>
              <a:rPr lang="sk-SK" sz="2000" dirty="0" smtClean="0"/>
              <a:t> </a:t>
            </a:r>
            <a:r>
              <a:rPr lang="en" sz="2000" dirty="0" smtClean="0"/>
              <a:t>sú </a:t>
            </a:r>
            <a:r>
              <a:rPr lang="en" sz="2000" dirty="0"/>
              <a:t>primárne </a:t>
            </a:r>
            <a:r>
              <a:rPr lang="en" sz="2000" dirty="0" smtClean="0"/>
              <a:t>vzdelávacie</a:t>
            </a:r>
            <a:r>
              <a:rPr lang="sk-SK" sz="2000" dirty="0" smtClean="0"/>
              <a:t>,</a:t>
            </a:r>
            <a:r>
              <a:rPr lang="en" sz="2000" dirty="0" smtClean="0"/>
              <a:t> </a:t>
            </a:r>
            <a:r>
              <a:rPr lang="en" sz="2000" dirty="0"/>
              <a:t>ale </a:t>
            </a:r>
            <a:r>
              <a:rPr lang="en" sz="2000" dirty="0" smtClean="0"/>
              <a:t>mô</a:t>
            </a:r>
            <a:r>
              <a:rPr lang="sk-SK" sz="2000" dirty="0" smtClean="0"/>
              <a:t>ž</a:t>
            </a:r>
            <a:r>
              <a:rPr lang="en" sz="2000" dirty="0" smtClean="0"/>
              <a:t>u </a:t>
            </a:r>
            <a:r>
              <a:rPr lang="en" sz="2000" dirty="0"/>
              <a:t>byť využité v rámci </a:t>
            </a:r>
            <a:r>
              <a:rPr lang="en" sz="2000" dirty="0" smtClean="0"/>
              <a:t>výučby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Najmä simulátory, stratágie, </a:t>
            </a:r>
            <a:r>
              <a:rPr lang="en" sz="2000" dirty="0" smtClean="0"/>
              <a:t>MMORPG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Grand Turismo, MS Flight </a:t>
            </a:r>
            <a:r>
              <a:rPr lang="en" sz="2000" dirty="0" smtClean="0"/>
              <a:t>Simulator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EVE Online, World of </a:t>
            </a:r>
            <a:r>
              <a:rPr lang="en" sz="2000" dirty="0" smtClean="0"/>
              <a:t>Warcraft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Starcraft - využívaný na VŠ výučbu a </a:t>
            </a:r>
            <a:r>
              <a:rPr lang="en" sz="2000" dirty="0" smtClean="0"/>
              <a:t>výskum</a:t>
            </a:r>
            <a:r>
              <a:rPr lang="sk-SK" sz="2000" dirty="0" smtClean="0"/>
              <a:t>,</a:t>
            </a:r>
            <a:endParaRPr lang="en" sz="2000" dirty="0"/>
          </a:p>
          <a:p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PC a konzolové hry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99" y="1440469"/>
            <a:ext cx="2762025" cy="22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607" y="2160187"/>
            <a:ext cx="2846060" cy="213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865313" y="3736181"/>
            <a:ext cx="1893600" cy="2529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050">
                <a:solidFill>
                  <a:srgbClr val="F3F3F3"/>
                </a:solidFill>
              </a:rPr>
              <a:t>MS Flight Simulator X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826838" y="1780538"/>
            <a:ext cx="1893600" cy="2529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050">
                <a:solidFill>
                  <a:srgbClr val="F3F3F3"/>
                </a:solidFill>
              </a:rPr>
              <a:t>Starcraft II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Rasperry Pi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73" y="1558669"/>
            <a:ext cx="3425267" cy="274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144" y="2594325"/>
            <a:ext cx="2814149" cy="156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Rasperry Pi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2009 - Raspberry Pi Foundation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snaha o podporu elektronického vzdelávania na školách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2012 - Raspberry Pi - miniatúrny a veľmi lacný počítač 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študenti sú tvorcami vzdelávacieho softvéru</a:t>
            </a:r>
          </a:p>
          <a:p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39327" y="763554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Rasperry Pi softvér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Scratch - vizuálne programovacie prostredie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Sonic Pi - vytváranie zvukov a hudobných nástrojov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Minecraft for Pi - výučba informatiky a matematiky</a:t>
            </a:r>
          </a:p>
          <a:p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42899" y="555413"/>
            <a:ext cx="5746327" cy="885058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Úspešná aplikácia hier vo vzdelávaní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000" dirty="0"/>
              <a:t>Školiteľ musí mať jasne definované ciele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Je nutné zaujať študentov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Obtiažnosť “tak akurát”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Neustále testovanie a zlepšovanie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Zapojenie študentov do vytvárania týchto hier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Využitie existujúcich zábavných hier vo vzdelávacom procese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Výhody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3177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295275">
              <a:buFont typeface="Arial"/>
              <a:buChar char="●"/>
            </a:pPr>
            <a:r>
              <a:rPr lang="en" sz="2000" dirty="0"/>
              <a:t>poskytujú odmenu za postup v hre</a:t>
            </a:r>
          </a:p>
          <a:p>
            <a:pPr marL="342900" indent="-295275">
              <a:buFont typeface="Arial"/>
              <a:buChar char="●"/>
            </a:pPr>
            <a:r>
              <a:rPr lang="en" sz="2000" dirty="0"/>
              <a:t>motivujú k ďaľšiemu hraniu</a:t>
            </a:r>
          </a:p>
          <a:p>
            <a:pPr marL="342900" indent="-295275">
              <a:buFont typeface="Arial"/>
              <a:buChar char="●"/>
            </a:pPr>
            <a:r>
              <a:rPr lang="en" sz="2000" dirty="0"/>
              <a:t>sú </a:t>
            </a:r>
            <a:r>
              <a:rPr lang="en" sz="2000" dirty="0" smtClean="0"/>
              <a:t>médiom</a:t>
            </a:r>
            <a:r>
              <a:rPr lang="sk-SK" sz="2000" dirty="0" smtClean="0"/>
              <a:t>,</a:t>
            </a:r>
            <a:r>
              <a:rPr lang="en" sz="2000" dirty="0" smtClean="0"/>
              <a:t> </a:t>
            </a:r>
            <a:r>
              <a:rPr lang="en" sz="2000" dirty="0"/>
              <a:t>ktoré je blízke mladým</a:t>
            </a:r>
          </a:p>
          <a:p>
            <a:pPr marL="342900" indent="-295275">
              <a:buFont typeface="Arial"/>
              <a:buChar char="●"/>
            </a:pPr>
            <a:r>
              <a:rPr lang="en" sz="2000" dirty="0"/>
              <a:t>umožňujú minimalizovať riziko a náklady (simulátory)</a:t>
            </a:r>
          </a:p>
          <a:p>
            <a:pPr marL="342900" indent="-295275">
              <a:buFont typeface="Arial"/>
              <a:buChar char="●"/>
            </a:pPr>
            <a:r>
              <a:rPr lang="en" sz="2000" dirty="0"/>
              <a:t>pomáhajú rozvíjať sociálne a kolaboratívne zručnosti (MMO)</a:t>
            </a:r>
          </a:p>
          <a:p>
            <a:pPr marL="342900" indent="-295275">
              <a:buFont typeface="Arial"/>
              <a:buChar char="●"/>
            </a:pPr>
            <a:r>
              <a:rPr lang="en" sz="2000" dirty="0"/>
              <a:t>nadobúdanie sekundárnych zručností počas hrania</a:t>
            </a:r>
          </a:p>
          <a:p>
            <a:pPr marL="342900" indent="-295275">
              <a:buFont typeface="Arial"/>
              <a:buChar char="●"/>
            </a:pPr>
            <a:r>
              <a:rPr lang="en" sz="2000" dirty="0"/>
              <a:t>čiastočná prispôsobiteľnosť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Nevýhody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000" dirty="0"/>
              <a:t>hranie hry môže prevážiť nad vzdelávaním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elektronické hry nemusia sadnúť každej skupine študentov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časová náročnosť prípravy v porovnaní </a:t>
            </a:r>
            <a:r>
              <a:rPr lang="sk-SK" sz="2000" dirty="0" smtClean="0"/>
              <a:t>s</a:t>
            </a:r>
            <a:r>
              <a:rPr lang="en" sz="2000" dirty="0" smtClean="0"/>
              <a:t> </a:t>
            </a:r>
            <a:r>
              <a:rPr lang="en" sz="2000" dirty="0"/>
              <a:t>klasickým vzdelávaním</a:t>
            </a:r>
          </a:p>
          <a:p>
            <a:pPr marL="342900" indent="-314325">
              <a:buFont typeface="Arial"/>
              <a:buChar char="●"/>
            </a:pPr>
            <a:r>
              <a:rPr lang="en" sz="2000" dirty="0"/>
              <a:t>často zamerané iba na vizuálnu prezentáciu informácií</a:t>
            </a:r>
          </a:p>
          <a:p>
            <a:endParaRPr sz="2250"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899" y="205978"/>
            <a:ext cx="5624407" cy="857400"/>
          </a:xfrm>
        </p:spPr>
        <p:txBody>
          <a:bodyPr/>
          <a:lstStyle/>
          <a:p>
            <a:r>
              <a:rPr lang="sk-SK" sz="2800" dirty="0" smtClean="0"/>
              <a:t>Príklad využitia hry vo vzdelávaní</a:t>
            </a:r>
            <a:endParaRPr lang="sk-SK" sz="28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dirty="0"/>
              <a:t>Súťaž IT FACTOR môžeme charakterizovať ako </a:t>
            </a:r>
            <a:r>
              <a:rPr lang="sk-SK" sz="2000" dirty="0" smtClean="0"/>
              <a:t>tímovo informaticko-zážitkovú </a:t>
            </a:r>
            <a:r>
              <a:rPr lang="sk-SK" sz="2000" dirty="0"/>
              <a:t>súťaž určenú pre druhý stupeň základných škôl.  </a:t>
            </a:r>
            <a:r>
              <a:rPr lang="sk-SK" sz="2000" dirty="0" smtClean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Tímová</a:t>
            </a:r>
            <a:r>
              <a:rPr lang="sk-SK" sz="1600" dirty="0"/>
              <a:t>, pretože sa jej </a:t>
            </a:r>
            <a:r>
              <a:rPr lang="sk-SK" sz="1600" dirty="0" smtClean="0"/>
              <a:t>zúčastňujú viacčlenné tímy zo </a:t>
            </a:r>
            <a:r>
              <a:rPr lang="sk-SK" sz="1600" dirty="0"/>
              <a:t>základných škôl.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Informatická </a:t>
            </a:r>
            <a:r>
              <a:rPr lang="sk-SK" sz="1600" dirty="0"/>
              <a:t>preto, lebo </a:t>
            </a:r>
            <a:r>
              <a:rPr lang="sk-SK" sz="1600" dirty="0" smtClean="0"/>
              <a:t>preveruje </a:t>
            </a:r>
            <a:r>
              <a:rPr lang="sk-SK" sz="1600" dirty="0"/>
              <a:t>znalosti z informatiky a prácu s internetom </a:t>
            </a:r>
            <a:r>
              <a:rPr lang="sk-SK" sz="1600" dirty="0" smtClean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Zážitková </a:t>
            </a:r>
            <a:r>
              <a:rPr lang="sk-SK" sz="1600" dirty="0"/>
              <a:t>– </a:t>
            </a:r>
            <a:r>
              <a:rPr lang="sk-SK" sz="1600" dirty="0" smtClean="0"/>
              <a:t>využíva princípy </a:t>
            </a:r>
            <a:r>
              <a:rPr lang="sk-SK" sz="1600" dirty="0"/>
              <a:t>zážitkovej pedagogiky, tak aby jej priebeh bol pre súťažiacich čo najviac zaujímavý. </a:t>
            </a:r>
          </a:p>
        </p:txBody>
      </p:sp>
    </p:spTree>
    <p:extLst>
      <p:ext uri="{BB962C8B-B14F-4D97-AF65-F5344CB8AC3E}">
        <p14:creationId xmlns:p14="http://schemas.microsoft.com/office/powerpoint/2010/main" val="246513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Záver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Využívanie vzdelávacích hier na vzostupe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Pre mladú generáciu je to prirodzená forma vzdelávania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Hry sú efektívny vzdelávací prostriedok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Treba dbať na dobrý návrh hier a získavať spätnú väzbu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/>
              <a:t>Vzdelávacie hry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064673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295275">
              <a:buFont typeface="Arial"/>
              <a:buChar char="●"/>
            </a:pPr>
            <a:r>
              <a:rPr lang="en" sz="2000" dirty="0" smtClean="0"/>
              <a:t>určené </a:t>
            </a:r>
            <a:r>
              <a:rPr lang="en" sz="2000" dirty="0"/>
              <a:t>na študijné </a:t>
            </a:r>
            <a:r>
              <a:rPr lang="en" sz="2000" dirty="0" smtClean="0"/>
              <a:t>účely,</a:t>
            </a:r>
            <a:endParaRPr lang="sk-SK" sz="2000" dirty="0" smtClean="0"/>
          </a:p>
          <a:p>
            <a:pPr marL="342900" indent="-295275">
              <a:buFont typeface="Arial"/>
              <a:buChar char="●"/>
            </a:pPr>
            <a:r>
              <a:rPr lang="en" sz="2000" dirty="0" smtClean="0"/>
              <a:t>majú </a:t>
            </a:r>
            <a:r>
              <a:rPr lang="en" sz="2000" dirty="0"/>
              <a:t>sekundárnu vzdelávaciu hodnotu.</a:t>
            </a:r>
          </a:p>
          <a:p>
            <a:pPr marL="342900" indent="-295275">
              <a:buFont typeface="Arial"/>
              <a:buChar char="●"/>
            </a:pPr>
            <a:r>
              <a:rPr lang="en" sz="2000" dirty="0" smtClean="0"/>
              <a:t>navrhnuté </a:t>
            </a:r>
            <a:r>
              <a:rPr lang="en" sz="2000" dirty="0"/>
              <a:t>tak, aby pomohli študentom dozvedieť sa relevantné informácie v rámci výučby predmetov, </a:t>
            </a:r>
            <a:endParaRPr lang="sk-SK" sz="2000" dirty="0" smtClean="0"/>
          </a:p>
          <a:p>
            <a:pPr marL="342900" indent="-295275">
              <a:buFont typeface="Arial"/>
              <a:buChar char="●"/>
            </a:pPr>
            <a:r>
              <a:rPr lang="en" sz="2000" dirty="0" smtClean="0"/>
              <a:t>rozšíriť </a:t>
            </a:r>
            <a:r>
              <a:rPr lang="en" sz="2000" dirty="0"/>
              <a:t>im obzory, </a:t>
            </a:r>
            <a:endParaRPr lang="sk-SK" sz="2000" dirty="0" smtClean="0"/>
          </a:p>
          <a:p>
            <a:pPr marL="342900" indent="-295275">
              <a:buFont typeface="Arial"/>
              <a:buChar char="●"/>
            </a:pPr>
            <a:r>
              <a:rPr lang="en" sz="2000" dirty="0"/>
              <a:t>pochopiť </a:t>
            </a:r>
            <a:r>
              <a:rPr lang="en" sz="2000" dirty="0"/>
              <a:t>historické udalosti či kultúru, </a:t>
            </a:r>
            <a:endParaRPr lang="sk-SK" sz="2000" dirty="0"/>
          </a:p>
          <a:p>
            <a:pPr marL="342900" indent="-295275">
              <a:buFont typeface="Arial"/>
              <a:buChar char="●"/>
            </a:pPr>
            <a:r>
              <a:rPr lang="en" sz="2000" dirty="0"/>
              <a:t>pomáhať </a:t>
            </a:r>
            <a:r>
              <a:rPr lang="en" sz="2000" dirty="0"/>
              <a:t>im v učení zručnosti počas hry. </a:t>
            </a:r>
          </a:p>
          <a:p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17029" y="-981892"/>
            <a:ext cx="3292923" cy="205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29" fontAlgn="base">
              <a:spcBef>
                <a:spcPct val="0"/>
              </a:spcBef>
              <a:spcAft>
                <a:spcPct val="0"/>
              </a:spcAft>
            </a:pPr>
            <a:endParaRPr lang="sk-SK" altLang="sk-SK" sz="1225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17029" y="-981892"/>
            <a:ext cx="3292923" cy="205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29" fontAlgn="base">
              <a:spcBef>
                <a:spcPct val="0"/>
              </a:spcBef>
              <a:spcAft>
                <a:spcPct val="0"/>
              </a:spcAft>
            </a:pPr>
            <a:endParaRPr lang="sk-SK" altLang="sk-SK" sz="1225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539" y="1872927"/>
            <a:ext cx="3292923" cy="2050041"/>
          </a:xfrm>
        </p:spPr>
      </p:pic>
    </p:spTree>
    <p:extLst>
      <p:ext uri="{BB962C8B-B14F-4D97-AF65-F5344CB8AC3E}">
        <p14:creationId xmlns:p14="http://schemas.microsoft.com/office/powerpoint/2010/main" val="28884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42899" y="797421"/>
            <a:ext cx="5942754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/>
              <a:t>Začiatky hier </a:t>
            </a:r>
            <a:r>
              <a:rPr lang="en" dirty="0" smtClean="0"/>
              <a:t>vo</a:t>
            </a:r>
            <a:r>
              <a:rPr lang="sk-SK" dirty="0" smtClean="0"/>
              <a:t> </a:t>
            </a:r>
            <a:r>
              <a:rPr lang="en" dirty="0" smtClean="0"/>
              <a:t>vzdelávaní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Friedrich Schiller - O estetickej výchove človeka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"ľudia sú naplno ľudmi iba keď sa hrajú."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Šach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Kriegsspiel (vojnová hra) - 19. st.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vnik materskej školy “učenie sa hrou”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1597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/>
              <a:t>Vzdelávacie video hry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sk-SK" sz="2000" dirty="0"/>
              <a:t>s</a:t>
            </a:r>
            <a:r>
              <a:rPr lang="en" sz="2000" dirty="0" smtClean="0"/>
              <a:t> </a:t>
            </a:r>
            <a:r>
              <a:rPr lang="en" sz="2000" dirty="0"/>
              <a:t>rozmachom výpočtovej techniky začali nahradzovať stolné </a:t>
            </a:r>
            <a:r>
              <a:rPr lang="en" sz="2000" dirty="0" smtClean="0"/>
              <a:t>hry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dajú sa lepšie prispôsobovať potrebám </a:t>
            </a:r>
            <a:r>
              <a:rPr lang="en" sz="2000" dirty="0" smtClean="0"/>
              <a:t>študentov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často vytvárané samotnými študentmi a učiteľmi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dostupné aj hotové riešenia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42899" y="797421"/>
            <a:ext cx="6105313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/>
              <a:t>Vzdelávacie video hry - črty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podnecujú </a:t>
            </a:r>
            <a:r>
              <a:rPr lang="en" sz="2000" dirty="0" smtClean="0"/>
              <a:t>kreativitu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vysoko </a:t>
            </a:r>
            <a:r>
              <a:rPr lang="en" sz="2000" dirty="0" smtClean="0"/>
              <a:t>interaktívne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viaceré formy podávania informácii (textová, obrazová, zvuková</a:t>
            </a:r>
            <a:r>
              <a:rPr lang="en" sz="2000" dirty="0" smtClean="0"/>
              <a:t>)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sk-SK" sz="2000" dirty="0" smtClean="0"/>
              <a:t>P</a:t>
            </a:r>
            <a:r>
              <a:rPr lang="en" sz="2000" dirty="0" smtClean="0"/>
              <a:t>rispôsobiteľné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 smtClean="0"/>
              <a:t>Hráč</a:t>
            </a:r>
            <a:r>
              <a:rPr lang="sk-SK" sz="2000" dirty="0" smtClean="0"/>
              <a:t> sa</a:t>
            </a:r>
            <a:r>
              <a:rPr lang="en" sz="2000" dirty="0" smtClean="0"/>
              <a:t> </a:t>
            </a:r>
            <a:r>
              <a:rPr lang="en" sz="2000" dirty="0"/>
              <a:t>vzdeláva aj bez </a:t>
            </a:r>
            <a:r>
              <a:rPr lang="en" sz="2000" dirty="0" smtClean="0"/>
              <a:t>toho</a:t>
            </a:r>
            <a:r>
              <a:rPr lang="sk-SK" sz="2000" dirty="0" smtClean="0"/>
              <a:t>,</a:t>
            </a:r>
            <a:r>
              <a:rPr lang="en" sz="2000" dirty="0" smtClean="0"/>
              <a:t> </a:t>
            </a:r>
            <a:r>
              <a:rPr lang="en" sz="2000" dirty="0"/>
              <a:t>aby si túto skutočnosť uvedomoval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42899" y="797421"/>
            <a:ext cx="5868247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/>
              <a:t>Vzdelávacie video hry - typy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Jednoduché hry </a:t>
            </a:r>
            <a:r>
              <a:rPr lang="sk-SK" sz="2000" dirty="0" smtClean="0"/>
              <a:t>s</a:t>
            </a:r>
            <a:r>
              <a:rPr lang="en" sz="2000" dirty="0" smtClean="0"/>
              <a:t> </a:t>
            </a:r>
            <a:r>
              <a:rPr lang="en" sz="2000" dirty="0"/>
              <a:t>jednoduchým </a:t>
            </a:r>
            <a:r>
              <a:rPr lang="sk-SK" sz="2000" dirty="0" smtClean="0"/>
              <a:t>používateľským </a:t>
            </a:r>
            <a:r>
              <a:rPr lang="sk-SK" sz="2000" dirty="0" err="1" smtClean="0"/>
              <a:t>interfejsom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 smtClean="0"/>
              <a:t>Simulátory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Komplexné virtuálne svety (kolaborácia, sociálne zručnosti)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550926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Prístupy k vytváraniu vzdelávacích hier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</a:pPr>
            <a:endParaRPr sz="900" dirty="0">
              <a:solidFill>
                <a:schemeClr val="dk1"/>
              </a:solidFill>
            </a:endParaRPr>
          </a:p>
          <a:p>
            <a:pPr marL="342900" indent="-323850">
              <a:buFont typeface="Arial"/>
              <a:buChar char="●"/>
            </a:pPr>
            <a:r>
              <a:rPr lang="en" sz="2000" dirty="0"/>
              <a:t>Vytváranie nových hier namieru programátormi a </a:t>
            </a:r>
            <a:r>
              <a:rPr lang="en" sz="2000" dirty="0" smtClean="0"/>
              <a:t>učiteľmi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Integrácia existujúceho </a:t>
            </a:r>
            <a:r>
              <a:rPr lang="en" sz="2000" dirty="0" smtClean="0"/>
              <a:t>výu</a:t>
            </a:r>
            <a:r>
              <a:rPr lang="sk-SK" sz="2000" dirty="0" err="1" smtClean="0"/>
              <a:t>čbového</a:t>
            </a:r>
            <a:r>
              <a:rPr lang="en" sz="2000" dirty="0" smtClean="0"/>
              <a:t> softvéru</a:t>
            </a:r>
            <a:r>
              <a:rPr lang="sk-SK" sz="2000" dirty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 smtClean="0"/>
              <a:t>Vytvárani</a:t>
            </a:r>
            <a:r>
              <a:rPr lang="sk-SK" sz="2000" dirty="0" smtClean="0"/>
              <a:t>e</a:t>
            </a:r>
            <a:r>
              <a:rPr lang="en" sz="2000" dirty="0" smtClean="0"/>
              <a:t> výu</a:t>
            </a:r>
            <a:r>
              <a:rPr lang="sk-SK" sz="2000" dirty="0" err="1" smtClean="0"/>
              <a:t>čbových</a:t>
            </a:r>
            <a:r>
              <a:rPr lang="en" sz="2000" dirty="0" smtClean="0"/>
              <a:t> </a:t>
            </a:r>
            <a:r>
              <a:rPr lang="en" sz="2000" dirty="0"/>
              <a:t>hier samotnými </a:t>
            </a:r>
            <a:r>
              <a:rPr lang="en" sz="2000" dirty="0" smtClean="0"/>
              <a:t>študentmi</a:t>
            </a:r>
            <a:r>
              <a:rPr lang="sk-SK" sz="2000" dirty="0" smtClean="0"/>
              <a:t>,</a:t>
            </a:r>
          </a:p>
          <a:p>
            <a:pPr marL="342900" indent="-323850">
              <a:buFont typeface="Arial"/>
              <a:buChar char="●"/>
            </a:pPr>
            <a:r>
              <a:rPr lang="sk-SK" sz="2000" dirty="0" smtClean="0"/>
              <a:t>Motivácia pre </a:t>
            </a:r>
            <a:r>
              <a:rPr lang="sk-SK" sz="2000" dirty="0"/>
              <a:t>s</a:t>
            </a:r>
            <a:r>
              <a:rPr lang="sk-SK" sz="2000" dirty="0" smtClean="0"/>
              <a:t>amotných tvorcov</a:t>
            </a:r>
            <a:endParaRPr lang="en" sz="2000"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42899" y="797421"/>
            <a:ext cx="5543127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Klasické vzdelávacie hry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6172200" cy="27227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23850">
              <a:buFont typeface="Arial"/>
              <a:buChar char="●"/>
            </a:pPr>
            <a:r>
              <a:rPr lang="en" sz="2000" dirty="0"/>
              <a:t>PC, Web, iOS, Android</a:t>
            </a:r>
          </a:p>
          <a:p>
            <a:pPr marL="342900" indent="-323850">
              <a:buFont typeface="Arial"/>
              <a:buChar char="●"/>
            </a:pPr>
            <a:r>
              <a:rPr lang="en" sz="2000" dirty="0"/>
              <a:t>Buď vyvíjané na mieru alebo </a:t>
            </a:r>
            <a:r>
              <a:rPr lang="en" sz="2000" dirty="0" smtClean="0"/>
              <a:t>hotové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 smtClean="0"/>
              <a:t>Jednoduché</a:t>
            </a:r>
            <a:r>
              <a:rPr lang="sk-SK" sz="2000" dirty="0" smtClean="0"/>
              <a:t>,</a:t>
            </a:r>
            <a:r>
              <a:rPr lang="en" sz="2000" dirty="0" smtClean="0"/>
              <a:t> </a:t>
            </a:r>
            <a:r>
              <a:rPr lang="en" sz="2000" dirty="0"/>
              <a:t>zamerané na jeden malý celok </a:t>
            </a:r>
            <a:r>
              <a:rPr lang="en" sz="2000" dirty="0" smtClean="0"/>
              <a:t>učiva</a:t>
            </a:r>
            <a:r>
              <a:rPr lang="sk-SK" sz="2000" dirty="0" smtClean="0"/>
              <a:t>,</a:t>
            </a:r>
            <a:endParaRPr lang="en" sz="2000" dirty="0"/>
          </a:p>
          <a:p>
            <a:pPr marL="342900" indent="-323850">
              <a:buFont typeface="Arial"/>
              <a:buChar char="●"/>
            </a:pPr>
            <a:r>
              <a:rPr lang="en" sz="2000" dirty="0"/>
              <a:t>Detský kútik, Baltík, Škola hrou</a:t>
            </a:r>
          </a:p>
          <a:p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42899" y="797421"/>
            <a:ext cx="5685367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Príklad - Klasické vzdelávacie hry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07" y="1505026"/>
            <a:ext cx="2844619" cy="2133458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846" y="2664353"/>
            <a:ext cx="2844618" cy="1415174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7" name="Shape 137"/>
          <p:cNvSpPr txBox="1"/>
          <p:nvPr/>
        </p:nvSpPr>
        <p:spPr>
          <a:xfrm>
            <a:off x="883415" y="3703031"/>
            <a:ext cx="1893600" cy="2529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050">
                <a:solidFill>
                  <a:srgbClr val="F3F3F3"/>
                </a:solidFill>
              </a:rPr>
              <a:t>Alík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880359" y="2321550"/>
            <a:ext cx="1893600" cy="2529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050">
                <a:solidFill>
                  <a:srgbClr val="F3F3F3"/>
                </a:solidFill>
              </a:rPr>
              <a:t>Baltík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599</Words>
  <Application>Microsoft Office PowerPoint</Application>
  <PresentationFormat>Vlastná</PresentationFormat>
  <Paragraphs>97</Paragraphs>
  <Slides>20</Slides>
  <Notes>18</Notes>
  <HiddenSlides>1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steps</vt:lpstr>
      <vt:lpstr>1_Motív Office</vt:lpstr>
      <vt:lpstr>2_Motív Office</vt:lpstr>
      <vt:lpstr>Rozvoj inovatívnych foriem vzdelávania na Univerzite Mateja Bela v Banskej Bystrici ITMS 26110230077</vt:lpstr>
      <vt:lpstr>Vzdelávacie hry</vt:lpstr>
      <vt:lpstr>Začiatky hier vo vzdelávaní</vt:lpstr>
      <vt:lpstr>Vzdelávacie video hry</vt:lpstr>
      <vt:lpstr>Vzdelávacie video hry - črty</vt:lpstr>
      <vt:lpstr>Vzdelávacie video hry - typy</vt:lpstr>
      <vt:lpstr>Prístupy k vytváraniu vzdelávacích hier</vt:lpstr>
      <vt:lpstr>Príklad - Klasické vzdelávacie hry</vt:lpstr>
      <vt:lpstr>Príklad - Klasické vzdelávacie hry</vt:lpstr>
      <vt:lpstr>Príklad - PC a konzolové hry</vt:lpstr>
      <vt:lpstr>Príklad - PC a konzolové hry</vt:lpstr>
      <vt:lpstr>Príklad - Rasperry Pi</vt:lpstr>
      <vt:lpstr>Príklad - Rasperry Pi</vt:lpstr>
      <vt:lpstr>Príklad - Rasperry Pi softvér</vt:lpstr>
      <vt:lpstr>Úspešná aplikácia hier vo vzdelávaní</vt:lpstr>
      <vt:lpstr>Výhody</vt:lpstr>
      <vt:lpstr>Nevýhody</vt:lpstr>
      <vt:lpstr>Príklad využitia hry vo vzdelávaní</vt:lpstr>
      <vt:lpstr>Záver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inovatívnych foriem vzdelávania na Univerzite Mateja Bela v Banskej Bystrici ITMS 26110230077</dc:title>
  <dc:creator>Horvathova Dana</dc:creator>
  <cp:lastModifiedBy>Horvathova Dana</cp:lastModifiedBy>
  <cp:revision>5</cp:revision>
  <dcterms:modified xsi:type="dcterms:W3CDTF">2015-05-22T16:06:44Z</dcterms:modified>
</cp:coreProperties>
</file>