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61" r:id="rId2"/>
    <p:sldMasterId id="2147483696" r:id="rId3"/>
  </p:sldMasterIdLst>
  <p:notesMasterIdLst>
    <p:notesMasterId r:id="rId25"/>
  </p:notesMasterIdLst>
  <p:handoutMasterIdLst>
    <p:handoutMasterId r:id="rId26"/>
  </p:handoutMasterIdLst>
  <p:sldIdLst>
    <p:sldId id="27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5" r:id="rId12"/>
    <p:sldId id="264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8" r:id="rId24"/>
  </p:sldIdLst>
  <p:sldSz cx="9144000" cy="6858000" type="screen4x3"/>
  <p:notesSz cx="6858000" cy="9144000"/>
  <p:defaultTextStyle>
    <a:defPPr>
      <a:defRPr lang="sk-SK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9" d="100"/>
          <a:sy n="99" d="100"/>
        </p:scale>
        <p:origin x="246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viewProps" Target="view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A4A8CA43-4089-4B5F-BF5D-C425BE3CC889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3059535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noProof="0" smtClean="0"/>
              <a:t>Kliknite sem a upravte štýly predlohy textu.</a:t>
            </a:r>
          </a:p>
          <a:p>
            <a:pPr lvl="1"/>
            <a:r>
              <a:rPr lang="sk-SK" altLang="sk-SK" noProof="0" smtClean="0"/>
              <a:t>Druhá úroveň</a:t>
            </a:r>
          </a:p>
          <a:p>
            <a:pPr lvl="2"/>
            <a:r>
              <a:rPr lang="sk-SK" altLang="sk-SK" noProof="0" smtClean="0"/>
              <a:t>Tretia úroveň</a:t>
            </a:r>
          </a:p>
          <a:p>
            <a:pPr lvl="3"/>
            <a:r>
              <a:rPr lang="sk-SK" altLang="sk-SK" noProof="0" smtClean="0"/>
              <a:t>Štvrtá úroveň</a:t>
            </a:r>
          </a:p>
          <a:p>
            <a:pPr lvl="4"/>
            <a:r>
              <a:rPr lang="sk-SK" altLang="sk-SK" noProof="0" smtClean="0"/>
              <a:t>Piata úroveň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3461891F-2F4E-4137-9CCF-685BDD79CBF7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728651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Zástupný symbol obrazu snímky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Zástupný symbol poznámok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sk-SK" altLang="sk-SK" smtClean="0"/>
          </a:p>
        </p:txBody>
      </p:sp>
      <p:sp>
        <p:nvSpPr>
          <p:cNvPr id="7172" name="Zástupný symbol čísla snímky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5223AE7-FC32-430A-8F65-2F3E898584C7}" type="slidenum">
              <a:rPr lang="sk-SK" altLang="sk-SK">
                <a:solidFill>
                  <a:srgbClr val="000000"/>
                </a:solidFill>
                <a:latin typeface="Calibri" panose="020F0502020204030204" pitchFamily="34" charset="0"/>
              </a:rPr>
              <a:pPr/>
              <a:t>1</a:t>
            </a:fld>
            <a:endParaRPr lang="sk-SK" altLang="sk-SK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52078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723C4176-F725-40EC-9C1E-EC894A582AC3}" type="slidenum">
              <a:rPr lang="sk-SK" altLang="sk-SK"/>
              <a:pPr/>
              <a:t>4</a:t>
            </a:fld>
            <a:endParaRPr lang="sk-SK" altLang="sk-SK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r>
              <a:rPr lang="sk-SK" altLang="sk-SK" smtClean="0"/>
              <a:t>Stretli ste sa už s e-vzdelávaním, ktoré sa obmedzovalo len na</a:t>
            </a:r>
          </a:p>
          <a:p>
            <a:pPr eaLnBrk="1" hangingPunct="1"/>
            <a:r>
              <a:rPr lang="sk-SK" altLang="sk-SK" smtClean="0"/>
              <a:t>poskytnutie obsahu? Vedeli by ste opísať jeho prednosti a nedostatky?</a:t>
            </a:r>
          </a:p>
          <a:p>
            <a:pPr eaLnBrk="1" hangingPunct="1"/>
            <a:endParaRPr lang="sk-SK" altLang="sk-SK" smtClean="0"/>
          </a:p>
        </p:txBody>
      </p:sp>
    </p:spTree>
    <p:extLst>
      <p:ext uri="{BB962C8B-B14F-4D97-AF65-F5344CB8AC3E}">
        <p14:creationId xmlns:p14="http://schemas.microsoft.com/office/powerpoint/2010/main" val="1827668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sk-SK" altLang="sk-SK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kumimoji="1" lang="sk-SK" altLang="sk-SK" sz="2400">
                <a:latin typeface="Times New Roman" panose="02020603050405020304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sk-SK" altLang="sk-SK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sk-SK" altLang="sk-SK"/>
            </a:p>
          </p:txBody>
        </p:sp>
      </p:grpSp>
      <p:sp>
        <p:nvSpPr>
          <p:cNvPr id="512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anose="05000000000000000000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sk-SK" altLang="sk-SK" noProof="0" smtClean="0"/>
              <a:t>Kliknite sem a upravte štýl predlohy podnadpisov.</a:t>
            </a:r>
          </a:p>
        </p:txBody>
      </p:sp>
      <p:sp>
        <p:nvSpPr>
          <p:cNvPr id="513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sk-SK" altLang="sk-SK" noProof="0" smtClean="0"/>
              <a:t>Kliknite sem a upravte štýl predlohy nadpisov.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 smtClean="0"/>
            </a:lvl1pPr>
          </a:lstStyle>
          <a:p>
            <a:pPr>
              <a:defRPr/>
            </a:pPr>
            <a:fld id="{6E23841B-EDCD-41CE-B66F-FDDE5B23AB0C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95780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3FDEEA-AB24-4CF3-9E34-4F2BCDC96398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0924135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06EC42-A4A2-40BC-8578-77B8A9FAFC30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1392055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0AB01-FBD8-477D-AA53-46CFEB5A132B}" type="datetimeFigureOut">
              <a:rPr lang="sk-SK"/>
              <a:pPr>
                <a:defRPr/>
              </a:pPr>
              <a:t>18.3.2015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D6BC4-18F8-4900-97AE-2507A44DD419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5703874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54BDB-1E33-4D0E-89BB-17A1DD8B5020}" type="datetimeFigureOut">
              <a:rPr lang="sk-SK"/>
              <a:pPr>
                <a:defRPr/>
              </a:pPr>
              <a:t>18.3.2015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6100F9-82C8-4B55-816B-278F17FF6866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5658445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E2B438-8570-417D-ABB4-458899A0C84A}" type="datetimeFigureOut">
              <a:rPr lang="sk-SK"/>
              <a:pPr>
                <a:defRPr/>
              </a:pPr>
              <a:t>18.3.2015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5BAE40-9261-4FB8-8BDC-E93AABBC8A66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8537798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62A02A-95E4-498E-9A21-A6166DFAC25A}" type="datetimeFigureOut">
              <a:rPr lang="sk-SK"/>
              <a:pPr>
                <a:defRPr/>
              </a:pPr>
              <a:t>18.3.2015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C81412-BDDD-45DD-BAE4-369B47BC94DE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8527180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814047-CB92-4378-B469-1D5746E21F90}" type="datetimeFigureOut">
              <a:rPr lang="sk-SK"/>
              <a:pPr>
                <a:defRPr/>
              </a:pPr>
              <a:t>18.3.2015</a:t>
            </a:fld>
            <a:endParaRPr lang="sk-SK"/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71AC2-A4BA-4DAA-8732-9EDBAEA4917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8016054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4467B-D5C8-49B4-8AFD-83F5D455AFE5}" type="datetimeFigureOut">
              <a:rPr lang="sk-SK"/>
              <a:pPr>
                <a:defRPr/>
              </a:pPr>
              <a:t>18.3.2015</a:t>
            </a:fld>
            <a:endParaRPr lang="sk-SK"/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91E267-9953-4637-8F79-72347B4B1586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5655578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574C57-8827-4D52-B44C-DB81EBE90B60}" type="datetimeFigureOut">
              <a:rPr lang="sk-SK"/>
              <a:pPr>
                <a:defRPr/>
              </a:pPr>
              <a:t>18.3.2015</a:t>
            </a:fld>
            <a:endParaRPr lang="sk-SK"/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94F188-2344-406A-880F-4378CEBE990E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4661247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3E5010-1C4A-4904-981F-042E37CDE6A2}" type="datetimeFigureOut">
              <a:rPr lang="sk-SK"/>
              <a:pPr>
                <a:defRPr/>
              </a:pPr>
              <a:t>18.3.2015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46906-B655-450D-8A37-7760BAA1A3CF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374025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AC0B4E-9FFB-42F3-B1DC-2D6E2254A1E1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1621278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D30101-3A84-44CC-917D-B9FC479AEC0D}" type="datetimeFigureOut">
              <a:rPr lang="sk-SK"/>
              <a:pPr>
                <a:defRPr/>
              </a:pPr>
              <a:t>18.3.2015</a:t>
            </a:fld>
            <a:endParaRPr lang="sk-SK"/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F383E5-3012-4A71-8D91-8483DF60F8F4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182709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47F912-2859-47FF-98ED-5DD6C0597E0B}" type="datetimeFigureOut">
              <a:rPr lang="sk-SK"/>
              <a:pPr>
                <a:defRPr/>
              </a:pPr>
              <a:t>18.3.2015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83577E-AAA5-43BD-B408-9733B194B34C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6304057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045CE-CD7B-4822-9BF2-DE361801986E}" type="datetimeFigureOut">
              <a:rPr lang="sk-SK"/>
              <a:pPr>
                <a:defRPr/>
              </a:pPr>
              <a:t>18.3.2015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F09BB-950F-43B8-9AD2-7A63DCBA722B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9473194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Upravte štýl predlohy podnadpisov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830545-6244-44ED-A1F4-853DF7C0DF5F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18.3.2015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FEA8D-3731-479D-A63F-004F764B320B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79097273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F2957-2D41-4408-82DC-07688AA97F8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18.3.2015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11732A-A80B-46BD-836B-EF12CC4F6BA9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6966558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B2F7F-DB3F-48D3-AA82-C14EF6915E4A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18.3.2015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FFEF0D-A2B7-4F79-BEDB-3EA69C993496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7424581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9B352-3A98-4996-ABF2-35691F86B62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18.3.2015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ED0206-7AED-4B19-97C4-D050D68D91A2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5655439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0B68-6885-4BA2-A234-5BAE545D5F57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18.3.2015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72F208-A22B-4236-901D-D6A460F0975C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44685775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9321E7-7E32-4481-8366-F24B7265551C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18.3.2015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673FD1-163F-448C-B28D-A93E226B84BD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10839089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AEC2E-6FA7-4EFB-B2CB-9FB51720EC5B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18.3.2015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9DA8BE-551C-47B3-B635-CAC3000520AA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74332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FE1B6-9AE0-471F-A1E2-46FFA0038A49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1232442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DD1E81-434F-4806-97A3-37490CED5DCA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18.3.2015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B722B-5AF2-4E09-9C40-F36C75150723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47129316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9B67E-77AB-4448-86DF-004137BC3DC0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18.3.2015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9D579F-2254-4630-BB15-0059DF163339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62980711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EE1AEB-58B6-49A0-9196-10C7A79C7A03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18.3.2015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E9A832-1506-4F03-8833-819D34F981B8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91735687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61CACB-4071-4029-ACC7-6348DE3E2272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18.3.2015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DA914B-0249-499D-AB87-3833B7887B88}" type="slidenum">
              <a:rPr lang="sk-SK" altLang="sk-SK"/>
              <a:pPr/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679983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E0CCE-EBE5-430B-A46B-F791A60C4A44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2634724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BF304-DA27-4564-B496-21A0694329B9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2115533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E69063-4DB4-44B1-8815-59EACFBA2818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3747365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55D716-0909-4EE0-995A-609AF57EC0F4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661435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Upravte štýl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39F6AD-7221-4063-9828-D164FE7072F3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82989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sk-SK" smtClean="0"/>
              <a:t>Upravte štýly predlohy textu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k-SK" noProof="0" smtClean="0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k-SK" smtClean="0"/>
              <a:t>Upravte štýl predlohy textu.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5A458-EE87-4937-BBA2-5A786532C539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  <p:extLst>
      <p:ext uri="{BB962C8B-B14F-4D97-AF65-F5344CB8AC3E}">
        <p14:creationId xmlns:p14="http://schemas.microsoft.com/office/powerpoint/2010/main" val="4106085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sk-SK" altLang="sk-SK"/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miter lim="800000"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sk-SK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sk-SK" altLang="sk-SK"/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/>
                <a:endParaRPr lang="sk-SK" altLang="sk-SK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Kliknite sem a upravte štýl predlohy nadpisov.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Kliknite sem a upravte štýly predlohy textu.</a:t>
            </a:r>
          </a:p>
          <a:p>
            <a:pPr lvl="1"/>
            <a:r>
              <a:rPr lang="sk-SK" altLang="sk-SK" smtClean="0"/>
              <a:t>Druhá úroveň</a:t>
            </a:r>
          </a:p>
          <a:p>
            <a:pPr lvl="2"/>
            <a:r>
              <a:rPr lang="sk-SK" altLang="sk-SK" smtClean="0"/>
              <a:t>Tretia úroveň</a:t>
            </a:r>
          </a:p>
          <a:p>
            <a:pPr lvl="3"/>
            <a:r>
              <a:rPr lang="sk-SK" altLang="sk-SK" smtClean="0"/>
              <a:t>Štvrtá úroveň</a:t>
            </a:r>
          </a:p>
          <a:p>
            <a:pPr lvl="4"/>
            <a:r>
              <a:rPr lang="sk-SK" altLang="sk-SK" smtClean="0"/>
              <a:t>Piata úroveň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sk-SK" altLang="sk-SK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4F2B5FA-1E52-4829-AF03-2D1F35090BFD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anose="05000000000000000000" pitchFamily="2" charset="2"/>
        <a:buChar char="l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l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štýly predlohy textu</a:t>
            </a:r>
          </a:p>
        </p:txBody>
      </p:sp>
      <p:sp>
        <p:nvSpPr>
          <p:cNvPr id="2051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 predlohy textu.</a:t>
            </a:r>
          </a:p>
          <a:p>
            <a:pPr lvl="1"/>
            <a:r>
              <a:rPr lang="sk-SK" altLang="sk-SK" smtClean="0"/>
              <a:t>Druhá úroveň</a:t>
            </a:r>
          </a:p>
          <a:p>
            <a:pPr lvl="2"/>
            <a:r>
              <a:rPr lang="sk-SK" altLang="sk-SK" smtClean="0"/>
              <a:t>Tretia úroveň</a:t>
            </a:r>
          </a:p>
          <a:p>
            <a:pPr lvl="3"/>
            <a:r>
              <a:rPr lang="sk-SK" altLang="sk-SK" smtClean="0"/>
              <a:t>Štvrtá úroveň</a:t>
            </a:r>
          </a:p>
          <a:p>
            <a:pPr lvl="4"/>
            <a:r>
              <a:rPr lang="sk-SK" alt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BBD6E501-B59B-4FB6-8639-AB86EC6E1DB5}" type="datetimeFigureOut">
              <a:rPr lang="sk-SK"/>
              <a:pPr>
                <a:defRPr/>
              </a:pPr>
              <a:t>18.3.2015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2440D24-22D4-419F-AB46-C23F1F4A3EF5}" type="slidenum">
              <a:rPr lang="sk-SK" altLang="sk-SK"/>
              <a:pPr>
                <a:defRPr/>
              </a:pPr>
              <a:t>‹#›</a:t>
            </a:fld>
            <a:endParaRPr lang="sk-SK" alt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nadpis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štýly predlohy textu</a:t>
            </a:r>
          </a:p>
        </p:txBody>
      </p:sp>
      <p:sp>
        <p:nvSpPr>
          <p:cNvPr id="1027" name="Zástupný symbol tex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altLang="sk-SK" smtClean="0"/>
              <a:t>Upravte štýl predlohy textu.</a:t>
            </a:r>
          </a:p>
          <a:p>
            <a:pPr lvl="1"/>
            <a:r>
              <a:rPr lang="sk-SK" altLang="sk-SK" smtClean="0"/>
              <a:t>Druhá úroveň</a:t>
            </a:r>
          </a:p>
          <a:p>
            <a:pPr lvl="2"/>
            <a:r>
              <a:rPr lang="sk-SK" altLang="sk-SK" smtClean="0"/>
              <a:t>Tretia úroveň</a:t>
            </a:r>
          </a:p>
          <a:p>
            <a:pPr lvl="3"/>
            <a:r>
              <a:rPr lang="sk-SK" altLang="sk-SK" smtClean="0"/>
              <a:t>Štvrtá úroveň</a:t>
            </a:r>
          </a:p>
          <a:p>
            <a:pPr lvl="4"/>
            <a:r>
              <a:rPr lang="sk-SK" altLang="sk-SK" smtClean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eaLnBrk="1" hangingPunct="1">
              <a:defRPr/>
            </a:pPr>
            <a:fld id="{CF4CCB53-9022-4ED0-85FE-98CFD5860BFD}" type="datetimeFigureOut">
              <a:rPr lang="sk-SK">
                <a:solidFill>
                  <a:prstClr val="black">
                    <a:tint val="75000"/>
                  </a:prstClr>
                </a:solidFill>
              </a:rPr>
              <a:pPr eaLnBrk="1" hangingPunct="1">
                <a:defRPr/>
              </a:pPr>
              <a:t>18.3.2015</a:t>
            </a:fld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eaLnBrk="1" hangingPunct="1">
              <a:defRPr/>
            </a:pPr>
            <a:endParaRPr lang="sk-SK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eaLnBrk="1" hangingPunct="1"/>
            <a:fld id="{10A49B4D-BD50-48C0-9BFF-B130954CE10A}" type="slidenum">
              <a:rPr lang="sk-SK" altLang="sk-SK" smtClean="0"/>
              <a:pPr eaLnBrk="1" hangingPunct="1"/>
              <a:t>‹#›</a:t>
            </a:fld>
            <a:endParaRPr lang="sk-SK" altLang="sk-SK" smtClean="0"/>
          </a:p>
        </p:txBody>
      </p:sp>
    </p:spTree>
    <p:extLst>
      <p:ext uri="{BB962C8B-B14F-4D97-AF65-F5344CB8AC3E}">
        <p14:creationId xmlns:p14="http://schemas.microsoft.com/office/powerpoint/2010/main" val="3253852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bdĺžnik 2"/>
          <p:cNvSpPr>
            <a:spLocks noChangeArrowheads="1"/>
          </p:cNvSpPr>
          <p:nvPr/>
        </p:nvSpPr>
        <p:spPr bwMode="auto">
          <a:xfrm>
            <a:off x="0" y="6199188"/>
            <a:ext cx="91440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sk-SK" altLang="sk-SK" sz="1400" b="1">
                <a:solidFill>
                  <a:srgbClr val="000000"/>
                </a:solidFill>
              </a:rPr>
              <a:t>Moderné vzdelávanie pre vedomostnú spoločnosť/Projekt je spolufinancovaný zo zdrojov EÚ</a:t>
            </a:r>
          </a:p>
        </p:txBody>
      </p:sp>
      <p:sp>
        <p:nvSpPr>
          <p:cNvPr id="3075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692275" y="2133600"/>
            <a:ext cx="5759450" cy="2590800"/>
          </a:xfrm>
        </p:spPr>
        <p:txBody>
          <a:bodyPr rtlCol="0">
            <a:normAutofit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sk-SK" dirty="0" smtClean="0"/>
          </a:p>
          <a:p>
            <a:pPr marL="0" indent="0" algn="ctr" eaLnBrk="1" hangingPunct="1">
              <a:buFont typeface="Arial" panose="020B0604020202020204" pitchFamily="34" charset="0"/>
              <a:buNone/>
              <a:defRPr/>
            </a:pPr>
            <a:r>
              <a:rPr lang="sk-SK" altLang="sk-SK" sz="35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E-vzdelávanie</a:t>
            </a:r>
            <a:r>
              <a:rPr lang="sk-SK" sz="35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 </a:t>
            </a:r>
          </a:p>
          <a:p>
            <a:pPr marL="0" indent="0" algn="ctr" eaLnBrk="1" hangingPunct="1">
              <a:buFont typeface="Arial" panose="020B0604020202020204" pitchFamily="34" charset="0"/>
              <a:buNone/>
              <a:defRPr/>
            </a:pPr>
            <a:r>
              <a:rPr lang="sk-SK" sz="18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Ing. Dana </a:t>
            </a:r>
            <a:r>
              <a:rPr lang="sk-SK" sz="1800" b="1" dirty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H</a:t>
            </a:r>
            <a:r>
              <a:rPr lang="sk-SK" sz="1800" b="1" dirty="0" smtClean="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orváthová, PhD.</a:t>
            </a:r>
            <a:endParaRPr lang="sk-SK" sz="1800" b="1" dirty="0">
              <a:solidFill>
                <a:schemeClr val="accent2">
                  <a:lumMod val="75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074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404813"/>
            <a:ext cx="8229600" cy="1439862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k-SK" sz="3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Rozvoj inovatívnych foriem vzdelávania</a:t>
            </a:r>
            <a:br>
              <a:rPr lang="sk-SK" sz="3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sk-SK" sz="3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 Univerzite Mateja Bela v Banskej Bystrici</a:t>
            </a:r>
            <a:r>
              <a:rPr lang="sk-SK" sz="3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sk-SK" sz="34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sk-SK" sz="39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ITMS 26110230077</a:t>
            </a:r>
          </a:p>
        </p:txBody>
      </p:sp>
      <p:pic>
        <p:nvPicPr>
          <p:cNvPr id="6149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4" r="3203"/>
          <a:stretch>
            <a:fillRect/>
          </a:stretch>
        </p:blipFill>
        <p:spPr bwMode="auto">
          <a:xfrm>
            <a:off x="3003550" y="5056188"/>
            <a:ext cx="3138488" cy="1020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2" descr="D:\lihan_work\dokumenty_umb\Projekty_UMB\OPV_Zvýšenie kvality riadenia a  vysokoškolského vzdelávania v podmienkach  UMB\logotyp_opv\Europsky socialny fond\EU-ESF-VERTICAL-COLOR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4921250"/>
            <a:ext cx="1249363" cy="11557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11472"/>
          <a:stretch>
            <a:fillRect/>
          </a:stretch>
        </p:blipFill>
        <p:spPr bwMode="auto">
          <a:xfrm>
            <a:off x="6732588" y="4921250"/>
            <a:ext cx="1025525" cy="1155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Administrácia a riadenie</a:t>
            </a:r>
            <a:endParaRPr lang="sk-SK" altLang="sk-SK" b="0" smtClean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k-SK" altLang="sk-SK" smtClean="0"/>
              <a:t>Na dosiahnutie správnej funkcie systému e-vzdelávania treba spravovať a riadiť väzby medzi jeho jednotlivými zložkami a používateľmi, ktorých tvoria študenti, autori, tútori, manažéri a administrátori. 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mtClean="0"/>
              <a:t>Je potrebné riadiť vývoj, produkciu a distribúciu študijných materiálov, spravovať nástroje na riešenie úloh, riadiť prístupové práva a organizovať komunikáciu.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Systém na manažment výučby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Súbor nástrojov, ktoré zabezpečujú poskytovanie a riadenie e-vzdelávania </a:t>
            </a:r>
          </a:p>
          <a:p>
            <a:pPr eaLnBrk="1" hangingPunct="1"/>
            <a:r>
              <a:rPr lang="sk-SK" altLang="sk-SK" smtClean="0"/>
              <a:t>LMS z anglického </a:t>
            </a:r>
            <a:r>
              <a:rPr lang="sk-SK" altLang="sk-SK" i="1" smtClean="0"/>
              <a:t>Learning Management System, t.j.:</a:t>
            </a:r>
            <a:endParaRPr lang="sk-SK" altLang="sk-SK" smtClean="0"/>
          </a:p>
          <a:p>
            <a:pPr lvl="1" eaLnBrk="1" hangingPunct="1">
              <a:buFontTx/>
              <a:buNone/>
            </a:pPr>
            <a:r>
              <a:rPr lang="sk-SK" altLang="sk-SK" smtClean="0"/>
              <a:t>	softvérová aplikácia alebo technológia založená na Web-e, ktorá podporuje študentov v komunikácii, slúži na plánovanie, implementáciu a hodnotenie konkrétnej výučby.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LMS poskytuje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Učiteľovi dáva možnosť vytvoriť a doručovať obsah, monitorovať študentovu účasť na vzdelávaní a hodnotiť jeho výstupy. </a:t>
            </a:r>
          </a:p>
          <a:p>
            <a:pPr eaLnBrk="1" hangingPunct="1"/>
            <a:r>
              <a:rPr lang="sk-SK" altLang="sk-SK" smtClean="0"/>
              <a:t>Študentovi umožňuje interaktivitu ako účasť v diskusiách, videokonferenciách alebo diskusných fórach.</a:t>
            </a:r>
          </a:p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LMS je nástroj, ktorý umožňuje: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k-SK" altLang="sk-SK" sz="2000" smtClean="0"/>
              <a:t>registrovať študentov,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000" smtClean="0"/>
              <a:t>doručiť študijný materiál študentovi,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000" smtClean="0"/>
              <a:t>zabezpečiť bezpečnosť všetkých zložiek a údajov kurzu,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000" smtClean="0"/>
              <a:t>monitorovať prácu študentov a testovať ich,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000" smtClean="0"/>
              <a:t>hodnotiť študentov,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000" smtClean="0"/>
              <a:t>zaznamenáva aktivity a pokrok študujúceho v kurze,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000" smtClean="0"/>
              <a:t>zaznamenáva hodnotenie získané za zadania a testy a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000" smtClean="0"/>
              <a:t>indikuje dokončenie kurzu,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000" smtClean="0"/>
              <a:t>riadi prístup študentov k administrátorom.</a:t>
            </a:r>
          </a:p>
          <a:p>
            <a:pPr eaLnBrk="1" hangingPunct="1">
              <a:lnSpc>
                <a:spcPct val="90000"/>
              </a:lnSpc>
            </a:pPr>
            <a:endParaRPr lang="sk-SK" altLang="sk-SK" sz="200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Alternatíva k LMS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162425"/>
          </a:xfrm>
        </p:spPr>
        <p:txBody>
          <a:bodyPr/>
          <a:lstStyle/>
          <a:p>
            <a:pPr eaLnBrk="1" hangingPunct="1"/>
            <a:r>
              <a:rPr lang="sk-SK" altLang="sk-SK" smtClean="0"/>
              <a:t>systémy na manažment kurzov - CMS (Course Management System)</a:t>
            </a:r>
          </a:p>
          <a:p>
            <a:pPr eaLnBrk="1" hangingPunct="1"/>
            <a:r>
              <a:rPr lang="sk-SK" altLang="sk-SK" smtClean="0"/>
              <a:t>Rozdiel:</a:t>
            </a:r>
          </a:p>
          <a:p>
            <a:pPr lvl="1" eaLnBrk="1" hangingPunct="1"/>
            <a:r>
              <a:rPr lang="sk-SK" altLang="sk-SK" smtClean="0"/>
              <a:t>CMS boli navrhnuté pre vysokoškolské vzdelávanie a </a:t>
            </a:r>
          </a:p>
          <a:p>
            <a:pPr lvl="1" eaLnBrk="1" hangingPunct="1"/>
            <a:r>
              <a:rPr lang="sk-SK" altLang="sk-SK" smtClean="0"/>
              <a:t>LMS pre komerčné kurzy, </a:t>
            </a:r>
          </a:p>
          <a:p>
            <a:pPr lvl="1" eaLnBrk="1" hangingPunct="1"/>
            <a:r>
              <a:rPr lang="sk-SK" altLang="sk-SK" smtClean="0"/>
              <a:t>v realite života sa to však zďaleka nerešpektuje.</a:t>
            </a:r>
          </a:p>
          <a:p>
            <a:pPr eaLnBrk="1" hangingPunct="1"/>
            <a:r>
              <a:rPr lang="sk-SK" altLang="sk-SK" smtClean="0"/>
              <a:t>systém na riadenie (manažment) obsahu - CMS (</a:t>
            </a:r>
            <a:r>
              <a:rPr lang="sk-SK" altLang="sk-SK" i="1" smtClean="0"/>
              <a:t>Content Management System</a:t>
            </a:r>
            <a:r>
              <a:rPr lang="sk-SK" altLang="sk-SK" smtClean="0"/>
              <a:t>)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z="3200" smtClean="0"/>
              <a:t>CMS (</a:t>
            </a:r>
            <a:r>
              <a:rPr lang="sk-SK" altLang="sk-SK" sz="3200" i="1" smtClean="0"/>
              <a:t>Content Management System</a:t>
            </a:r>
            <a:r>
              <a:rPr lang="sk-SK" altLang="sk-SK" sz="3200" smtClean="0"/>
              <a:t>)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softvér, ktorý zabezpečuje riadenie tvorby, uloženia, vyhľadávania, využitia a opätovného využitia modulov (v rôznych kombináciách). </a:t>
            </a:r>
          </a:p>
          <a:p>
            <a:pPr eaLnBrk="1" hangingPunct="1"/>
            <a:r>
              <a:rPr lang="sk-SK" altLang="sk-SK" smtClean="0"/>
              <a:t>ukladá obsah vo forme nezávislých objektov (</a:t>
            </a:r>
            <a:r>
              <a:rPr lang="sk-SK" altLang="sk-SK" i="1" smtClean="0"/>
              <a:t>Learning Objects</a:t>
            </a:r>
            <a:r>
              <a:rPr lang="sk-SK" altLang="sk-SK" smtClean="0"/>
              <a:t>).</a:t>
            </a:r>
          </a:p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z="3200" smtClean="0"/>
              <a:t>LCMS (</a:t>
            </a:r>
            <a:r>
              <a:rPr lang="sk-SK" altLang="sk-SK" sz="3200" i="1" smtClean="0"/>
              <a:t>Learning Content Management System</a:t>
            </a:r>
            <a:r>
              <a:rPr lang="sk-SK" altLang="sk-SK" sz="3200" smtClean="0"/>
              <a:t>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235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k-SK" altLang="sk-SK" sz="2400" smtClean="0"/>
              <a:t>Systém na riadenie obsahu výučby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400" smtClean="0"/>
              <a:t>Relatívne novším pojmom v oblasti e-vzdelávania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400" smtClean="0"/>
              <a:t>Zameriava sa na nástroje na tvorbu študijných materiálov, manažment a správu vzdelávacích objektov, údajov a databáz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400" smtClean="0"/>
              <a:t>Podobné pojmy: </a:t>
            </a:r>
          </a:p>
          <a:p>
            <a:pPr lvl="1" eaLnBrk="1" hangingPunct="1">
              <a:lnSpc>
                <a:spcPct val="90000"/>
              </a:lnSpc>
            </a:pPr>
            <a:r>
              <a:rPr lang="sk-SK" altLang="sk-SK" sz="2000" smtClean="0"/>
              <a:t>VLE</a:t>
            </a:r>
            <a:r>
              <a:rPr lang="sk-SK" altLang="sk-SK" sz="2000" i="1" smtClean="0"/>
              <a:t> </a:t>
            </a:r>
            <a:r>
              <a:rPr lang="sk-SK" altLang="sk-SK" sz="2000" smtClean="0"/>
              <a:t>(</a:t>
            </a:r>
            <a:r>
              <a:rPr lang="sk-SK" altLang="sk-SK" sz="2000" i="1" smtClean="0"/>
              <a:t>Virtual Learning Environment</a:t>
            </a:r>
            <a:r>
              <a:rPr lang="sk-SK" altLang="sk-SK" sz="200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sk-SK" altLang="sk-SK" sz="2000" smtClean="0"/>
              <a:t>MLE (</a:t>
            </a:r>
            <a:r>
              <a:rPr lang="sk-SK" altLang="sk-SK" sz="2000" i="1" smtClean="0"/>
              <a:t>Managed Learning Environment</a:t>
            </a:r>
            <a:r>
              <a:rPr lang="sk-SK" altLang="sk-SK" sz="200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sk-SK" altLang="sk-SK" sz="2000" smtClean="0"/>
              <a:t>LSS</a:t>
            </a:r>
            <a:r>
              <a:rPr lang="sk-SK" altLang="sk-SK" sz="2000" i="1" smtClean="0"/>
              <a:t> </a:t>
            </a:r>
            <a:r>
              <a:rPr lang="sk-SK" altLang="sk-SK" sz="2000" smtClean="0"/>
              <a:t>(</a:t>
            </a:r>
            <a:r>
              <a:rPr lang="sk-SK" altLang="sk-SK" sz="2000" i="1" smtClean="0"/>
              <a:t>Learning Support System</a:t>
            </a:r>
            <a:r>
              <a:rPr lang="sk-SK" altLang="sk-SK" sz="200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sk-SK" altLang="sk-SK" sz="2000" smtClean="0"/>
              <a:t>CMC vzdelávanie s počítačom sprostredkovanou komunikáciou - (</a:t>
            </a:r>
            <a:r>
              <a:rPr lang="sk-SK" altLang="sk-SK" sz="2000" i="1" smtClean="0"/>
              <a:t>Computer-Mediated Communication</a:t>
            </a:r>
            <a:r>
              <a:rPr lang="sk-SK" altLang="sk-SK" sz="200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sk-SK" altLang="sk-SK" sz="2000" smtClean="0"/>
              <a:t>vzdelávanie online (</a:t>
            </a:r>
            <a:r>
              <a:rPr lang="sk-SK" altLang="sk-SK" sz="2000" i="1" smtClean="0"/>
              <a:t>Online Education</a:t>
            </a:r>
            <a:r>
              <a:rPr lang="sk-SK" altLang="sk-SK" sz="2000" smtClean="0"/>
              <a:t>).</a:t>
            </a:r>
          </a:p>
          <a:p>
            <a:pPr eaLnBrk="1" hangingPunct="1">
              <a:lnSpc>
                <a:spcPct val="90000"/>
              </a:lnSpc>
            </a:pPr>
            <a:endParaRPr lang="sk-SK" altLang="sk-SK" sz="240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z="3200" smtClean="0"/>
              <a:t>Predstavitelia elektronických vzdelávacích prostredí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WebCT a </a:t>
            </a:r>
          </a:p>
          <a:p>
            <a:pPr eaLnBrk="1" hangingPunct="1"/>
            <a:r>
              <a:rPr lang="sk-SK" altLang="sk-SK" smtClean="0"/>
              <a:t>BlackBoard, 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k-SK" altLang="sk-SK" smtClean="0"/>
              <a:t>	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k-SK" altLang="sk-SK" smtClean="0"/>
              <a:t>	ktoré sa nedávno spojili (BlackBoard kúpil WebCT).</a:t>
            </a:r>
          </a:p>
          <a:p>
            <a:pPr eaLnBrk="1" hangingPunct="1"/>
            <a:endParaRPr lang="sk-SK" altLang="sk-SK" smtClean="0"/>
          </a:p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z="3200" smtClean="0"/>
              <a:t>Produkty elektronického vzdelávania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Learning Space, LotusNotes/Domino, IBM Workplace, TopClass, WebTycho alebo Virtual-U, a ďalšie komerčné produkty,</a:t>
            </a:r>
          </a:p>
          <a:p>
            <a:pPr eaLnBrk="1" hangingPunct="1"/>
            <a:endParaRPr lang="sk-SK" altLang="sk-SK" smtClean="0"/>
          </a:p>
          <a:p>
            <a:pPr eaLnBrk="1" hangingPunct="1"/>
            <a:r>
              <a:rPr lang="sk-SK" altLang="sk-SK" smtClean="0"/>
              <a:t>ale aj otvorené (open source) riešenia ako Moodle, Sakai, Hyperwave, ATutor, Elgg, Bodington a mnohé ďalšie.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z="3200" smtClean="0"/>
              <a:t>Najznámejšie produkty v Čechách a na Slovensku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Okrem LMS Moodle,</a:t>
            </a:r>
          </a:p>
          <a:p>
            <a:pPr eaLnBrk="1" hangingPunct="1"/>
            <a:r>
              <a:rPr lang="sk-SK" altLang="sk-SK" smtClean="0"/>
              <a:t>eDoceo, </a:t>
            </a:r>
          </a:p>
          <a:p>
            <a:pPr eaLnBrk="1" hangingPunct="1"/>
            <a:r>
              <a:rPr lang="sk-SK" altLang="sk-SK" smtClean="0"/>
              <a:t>uLern a </a:t>
            </a:r>
          </a:p>
          <a:p>
            <a:pPr eaLnBrk="1" hangingPunct="1"/>
            <a:r>
              <a:rPr lang="sk-SK" altLang="sk-SK" smtClean="0"/>
              <a:t>iTutor.</a:t>
            </a:r>
          </a:p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Definícia E-vzdelávania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sk-SK" altLang="sk-SK" i="1" smtClean="0"/>
              <a:t>	Systém vzdelávania s centrálnou úlohou študujúceho, ktorý využíva na tvorbu a poskytovanie obsahu, riešenie úloh, hodnotenie, komunikáciu, administráciu a riadenie vzdelávania elektronické metódy spracovania, prenosu a uskladňovania informácií.</a:t>
            </a:r>
            <a:endParaRPr lang="sk-SK" altLang="sk-SK" smtClean="0"/>
          </a:p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z="3200" smtClean="0"/>
              <a:t>Architektúra a vývojové trendy LMS</a:t>
            </a:r>
            <a:endParaRPr lang="sk-SK" altLang="sk-SK" sz="3200" b="0" smtClean="0"/>
          </a:p>
        </p:txBody>
      </p:sp>
      <p:pic>
        <p:nvPicPr>
          <p:cNvPr id="2765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781300"/>
            <a:ext cx="7777162" cy="3598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 descr="https://lms2.umb.sk/pluginfile.php/20536/mod_label/intro/Info%20o%20projekte.jpg"/>
          <p:cNvSpPr>
            <a:spLocks noChangeAspect="1" noChangeArrowheads="1"/>
          </p:cNvSpPr>
          <p:nvPr/>
        </p:nvSpPr>
        <p:spPr bwMode="auto">
          <a:xfrm>
            <a:off x="155575" y="-1309688"/>
            <a:ext cx="4391025" cy="273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k-SK" altLang="sk-SK" smtClean="0">
              <a:solidFill>
                <a:prstClr val="black"/>
              </a:solidFill>
            </a:endParaRPr>
          </a:p>
        </p:txBody>
      </p:sp>
      <p:sp>
        <p:nvSpPr>
          <p:cNvPr id="4099" name="AutoShape 4" descr="https://lms2.umb.sk/pluginfile.php/20536/mod_label/intro/Info%20o%20projekte.jpg"/>
          <p:cNvSpPr>
            <a:spLocks noChangeAspect="1" noChangeArrowheads="1"/>
          </p:cNvSpPr>
          <p:nvPr/>
        </p:nvSpPr>
        <p:spPr bwMode="auto">
          <a:xfrm>
            <a:off x="155575" y="-1309688"/>
            <a:ext cx="4391025" cy="2733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endParaRPr lang="sk-SK" altLang="sk-SK" smtClean="0">
              <a:solidFill>
                <a:prstClr val="black"/>
              </a:solidFill>
            </a:endParaRPr>
          </a:p>
        </p:txBody>
      </p:sp>
      <p:pic>
        <p:nvPicPr>
          <p:cNvPr id="4100" name="Zástupný symbol obsahu 11" descr="Info o projekt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376488" y="2497138"/>
            <a:ext cx="4391025" cy="2733675"/>
          </a:xfrm>
        </p:spPr>
      </p:pic>
    </p:spTree>
    <p:extLst>
      <p:ext uri="{BB962C8B-B14F-4D97-AF65-F5344CB8AC3E}">
        <p14:creationId xmlns:p14="http://schemas.microsoft.com/office/powerpoint/2010/main" val="207185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E-learning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k-SK" altLang="sk-SK" sz="2400" smtClean="0"/>
              <a:t>Pojem "e-learning" s rôznymi ďalšími spôsobmi zápisu (eLearning, elearning) sa používa zhruba od konca roku 1997</a:t>
            </a:r>
          </a:p>
          <a:p>
            <a:pPr eaLnBrk="1" hangingPunct="1">
              <a:lnSpc>
                <a:spcPct val="80000"/>
              </a:lnSpc>
            </a:pPr>
            <a:r>
              <a:rPr lang="sk-SK" altLang="sk-SK" sz="2400" smtClean="0"/>
              <a:t>Dovtedy sa v súvislosti so vzdelávaním na webe hovorilo tiež ako </a:t>
            </a:r>
          </a:p>
          <a:p>
            <a:pPr lvl="1" eaLnBrk="1" hangingPunct="1">
              <a:lnSpc>
                <a:spcPct val="80000"/>
              </a:lnSpc>
            </a:pPr>
            <a:r>
              <a:rPr lang="sk-SK" altLang="sk-SK" sz="2000" smtClean="0"/>
              <a:t>o vzdelávaní pomocou Internetu (</a:t>
            </a:r>
            <a:r>
              <a:rPr lang="sk-SK" altLang="sk-SK" sz="2000" i="1" smtClean="0"/>
              <a:t>Internet Based Training, IBT), </a:t>
            </a:r>
          </a:p>
          <a:p>
            <a:pPr lvl="1" eaLnBrk="1" hangingPunct="1">
              <a:lnSpc>
                <a:spcPct val="80000"/>
              </a:lnSpc>
            </a:pPr>
            <a:r>
              <a:rPr lang="sk-SK" altLang="sk-SK" sz="2000" smtClean="0"/>
              <a:t>o vzdelávaní online (</a:t>
            </a:r>
            <a:r>
              <a:rPr lang="sk-SK" altLang="sk-SK" sz="2000" i="1" smtClean="0"/>
              <a:t>Online Learning</a:t>
            </a:r>
            <a:r>
              <a:rPr lang="sk-SK" altLang="sk-SK" sz="2000" smtClean="0"/>
              <a:t>), </a:t>
            </a:r>
          </a:p>
          <a:p>
            <a:pPr lvl="1" eaLnBrk="1" hangingPunct="1">
              <a:lnSpc>
                <a:spcPct val="80000"/>
              </a:lnSpc>
            </a:pPr>
            <a:r>
              <a:rPr lang="sk-SK" altLang="sk-SK" sz="2000" smtClean="0"/>
              <a:t>o vzdelávaní pomocou počítačov </a:t>
            </a:r>
            <a:r>
              <a:rPr lang="sk-SK" altLang="sk-SK" sz="2000" i="1" smtClean="0"/>
              <a:t>(Computer Based Training CBT),</a:t>
            </a:r>
            <a:r>
              <a:rPr lang="sk-SK" altLang="sk-SK" sz="2000" smtClean="0"/>
              <a:t> </a:t>
            </a:r>
          </a:p>
          <a:p>
            <a:pPr lvl="1" eaLnBrk="1" hangingPunct="1">
              <a:lnSpc>
                <a:spcPct val="80000"/>
              </a:lnSpc>
            </a:pPr>
            <a:r>
              <a:rPr lang="sk-SK" altLang="sk-SK" sz="2000" smtClean="0"/>
              <a:t>o vzdelávaní prostredníctvom počítačovej siete (</a:t>
            </a:r>
            <a:r>
              <a:rPr lang="sk-SK" altLang="sk-SK" sz="2000" i="1" smtClean="0"/>
              <a:t>Web Based Training, WBT)</a:t>
            </a:r>
            <a:endParaRPr lang="sk-SK" altLang="sk-SK" sz="20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Poskytovanie obsahu</a:t>
            </a:r>
            <a:endParaRPr lang="sk-SK" altLang="sk-SK" b="0" smtClean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k-SK" altLang="sk-SK" b="1" smtClean="0"/>
              <a:t>Výhodou e-vzdelávania</a:t>
            </a:r>
            <a:r>
              <a:rPr lang="sk-SK" altLang="sk-SK" smtClean="0"/>
              <a:t> je, že obsah učebnej látky môže byť študentom poskytnutý v najrozmanitejších formách a formátoch a tým je možné rešpektovať rôzne typy učenia sa.</a:t>
            </a:r>
          </a:p>
          <a:p>
            <a:pPr lvl="1" eaLnBrk="1" hangingPunct="1">
              <a:lnSpc>
                <a:spcPct val="90000"/>
              </a:lnSpc>
            </a:pPr>
            <a:r>
              <a:rPr lang="sk-SK" altLang="sk-SK" smtClean="0"/>
              <a:t>Web stránky s multimediálnym obsahom</a:t>
            </a:r>
          </a:p>
          <a:p>
            <a:pPr lvl="1" eaLnBrk="1" hangingPunct="1">
              <a:lnSpc>
                <a:spcPct val="90000"/>
              </a:lnSpc>
            </a:pPr>
            <a:r>
              <a:rPr lang="sk-SK" altLang="sk-SK" smtClean="0"/>
              <a:t>Simulátory</a:t>
            </a:r>
          </a:p>
          <a:p>
            <a:pPr lvl="1" eaLnBrk="1" hangingPunct="1">
              <a:lnSpc>
                <a:spcPct val="90000"/>
              </a:lnSpc>
            </a:pPr>
            <a:r>
              <a:rPr lang="sk-SK" altLang="sk-SK" smtClean="0"/>
              <a:t>Laboratórne teleexperimenty</a:t>
            </a:r>
          </a:p>
          <a:p>
            <a:pPr lvl="1" eaLnBrk="1" hangingPunct="1">
              <a:lnSpc>
                <a:spcPct val="90000"/>
              </a:lnSpc>
            </a:pPr>
            <a:r>
              <a:rPr lang="sk-SK" altLang="sk-SK" smtClean="0"/>
              <a:t>Aplikácie teeoperátorov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Nástroje na riešenie úloh - skratky</a:t>
            </a:r>
            <a:endParaRPr lang="sk-SK" altLang="sk-SK" b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CBT (</a:t>
            </a:r>
            <a:r>
              <a:rPr lang="sk-SK" altLang="sk-SK" i="1" smtClean="0"/>
              <a:t>Computer Based Training</a:t>
            </a:r>
            <a:r>
              <a:rPr lang="sk-SK" altLang="sk-SK" smtClean="0"/>
              <a:t>),  </a:t>
            </a:r>
          </a:p>
          <a:p>
            <a:pPr eaLnBrk="1" hangingPunct="1"/>
            <a:r>
              <a:rPr lang="sk-SK" altLang="sk-SK" smtClean="0"/>
              <a:t>CBL (</a:t>
            </a:r>
            <a:r>
              <a:rPr lang="sk-SK" altLang="sk-SK" i="1" smtClean="0"/>
              <a:t>Computer Based Learning</a:t>
            </a:r>
            <a:r>
              <a:rPr lang="sk-SK" altLang="sk-SK" smtClean="0"/>
              <a:t>), </a:t>
            </a:r>
          </a:p>
          <a:p>
            <a:pPr eaLnBrk="1" hangingPunct="1"/>
            <a:r>
              <a:rPr lang="sk-SK" altLang="sk-SK" smtClean="0"/>
              <a:t>CBI (</a:t>
            </a:r>
            <a:r>
              <a:rPr lang="sk-SK" altLang="sk-SK" i="1" smtClean="0"/>
              <a:t>Computer Based Instruction</a:t>
            </a:r>
            <a:r>
              <a:rPr lang="sk-SK" altLang="sk-SK" smtClean="0"/>
              <a:t>) </a:t>
            </a:r>
          </a:p>
          <a:p>
            <a:pPr eaLnBrk="1" hangingPunct="1"/>
            <a:r>
              <a:rPr lang="sk-SK" altLang="sk-SK" smtClean="0"/>
              <a:t>CAL, resp. CAI (</a:t>
            </a:r>
            <a:r>
              <a:rPr lang="sk-SK" altLang="sk-SK" i="1" smtClean="0"/>
              <a:t>Computer Assisted Learning/Instruction</a:t>
            </a:r>
            <a:r>
              <a:rPr lang="sk-SK" altLang="sk-SK" smtClean="0"/>
              <a:t>),</a:t>
            </a:r>
          </a:p>
          <a:p>
            <a:pPr eaLnBrk="1" hangingPunct="1"/>
            <a:r>
              <a:rPr lang="sk-SK" altLang="sk-SK" smtClean="0"/>
              <a:t>WBT, WBI, WBL, (</a:t>
            </a:r>
            <a:r>
              <a:rPr lang="sk-SK" altLang="sk-SK" i="1" smtClean="0"/>
              <a:t>Web Based Training/Instruction/Learning</a:t>
            </a:r>
            <a:r>
              <a:rPr lang="sk-SK" altLang="sk-SK" smtClean="0"/>
              <a:t>).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Komunikácia</a:t>
            </a:r>
            <a:endParaRPr lang="sk-SK" altLang="sk-SK" b="0" smtClean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k-SK" altLang="sk-SK" sz="2400" smtClean="0"/>
              <a:t>Komunikácia hrá v e-vzdelávaní kľúčovú úlohu. Technickými prostriedkami sa tu snažíme nahradiť tie zložky vzdelávania, ktoré boli v rámci tradičného vzdelávania založené na bezprostrednej komunikácii v triede. 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400" smtClean="0"/>
              <a:t>Kompenzujeme tak handicap zapríčinený možným priestorovým rozptýlením účastníkov vzdelávania po svete. 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z="2400" smtClean="0"/>
              <a:t>Z časového hľadiska možno komunikáciu rozdeliť na asynchrónnu a synchrónnu.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Asynchrónna komunikácia</a:t>
            </a:r>
            <a:endParaRPr lang="sk-SK" altLang="sk-SK" b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prebieha v rôznych časových okamihoch, t.j. aktéri komunikácie nemusia byť pri zariadeniach prítomní v tom istom čase.</a:t>
            </a:r>
          </a:p>
          <a:p>
            <a:pPr lvl="1" eaLnBrk="1" hangingPunct="1"/>
            <a:r>
              <a:rPr lang="sk-SK" altLang="sk-SK" smtClean="0"/>
              <a:t>elektronická pošta, </a:t>
            </a:r>
          </a:p>
          <a:p>
            <a:pPr lvl="1" eaLnBrk="1" hangingPunct="1"/>
            <a:r>
              <a:rPr lang="sk-SK" altLang="sk-SK" smtClean="0"/>
              <a:t>diskusné fórum, </a:t>
            </a:r>
          </a:p>
          <a:p>
            <a:pPr lvl="1" eaLnBrk="1" hangingPunct="1"/>
            <a:r>
              <a:rPr lang="sk-SK" altLang="sk-SK" smtClean="0"/>
              <a:t>elektronické (počítačové) konferencie a </a:t>
            </a:r>
          </a:p>
          <a:p>
            <a:pPr lvl="1" eaLnBrk="1" hangingPunct="1"/>
            <a:r>
              <a:rPr lang="sk-SK" altLang="sk-SK" smtClean="0"/>
              <a:t>diskusné skupiny.</a:t>
            </a:r>
          </a:p>
          <a:p>
            <a:pPr eaLnBrk="1" hangingPunct="1"/>
            <a:endParaRPr lang="sk-SK" altLang="sk-SK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Synchrónna komunikácia</a:t>
            </a:r>
            <a:endParaRPr lang="sk-SK" altLang="sk-SK" b="0" smtClean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4162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sk-SK" altLang="sk-SK" smtClean="0"/>
              <a:t>uskutočňuje sa v tom istom čase, t.j. aktéri komunikácie musia byť pri zariadeniach prítomní súčasne.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mtClean="0"/>
              <a:t>Výhodou je okamžitá odozva </a:t>
            </a:r>
          </a:p>
          <a:p>
            <a:pPr eaLnBrk="1" hangingPunct="1">
              <a:lnSpc>
                <a:spcPct val="90000"/>
              </a:lnSpc>
            </a:pPr>
            <a:r>
              <a:rPr lang="sk-SK" altLang="sk-SK" smtClean="0"/>
              <a:t>Technicky môže byť synchrónna komunikácia založená na výmene textov, hlasu alebo videa.</a:t>
            </a:r>
          </a:p>
          <a:p>
            <a:pPr lvl="1" eaLnBrk="1" hangingPunct="1">
              <a:lnSpc>
                <a:spcPct val="90000"/>
              </a:lnSpc>
            </a:pPr>
            <a:r>
              <a:rPr lang="sk-SK" altLang="sk-SK" smtClean="0"/>
              <a:t>Telefonovanie</a:t>
            </a:r>
          </a:p>
          <a:p>
            <a:pPr lvl="1" eaLnBrk="1" hangingPunct="1">
              <a:lnSpc>
                <a:spcPct val="90000"/>
              </a:lnSpc>
            </a:pPr>
            <a:r>
              <a:rPr lang="sk-SK" altLang="sk-SK" smtClean="0"/>
              <a:t>chat</a:t>
            </a:r>
          </a:p>
          <a:p>
            <a:pPr lvl="1" eaLnBrk="1" hangingPunct="1">
              <a:lnSpc>
                <a:spcPct val="90000"/>
              </a:lnSpc>
            </a:pPr>
            <a:r>
              <a:rPr lang="sk-SK" altLang="sk-SK" smtClean="0"/>
              <a:t>a videokonferencie.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k-SK" altLang="sk-SK" smtClean="0"/>
              <a:t>Princípy slobodného vzdelávania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sk-SK" altLang="sk-SK" sz="1800" smtClean="0"/>
              <a:t>každý občan spoločnosti má právo sa vzdelávať v oblasti svojho záujmu, pričom sú jasne formulované pravidlá prípadných podielov na nákladoch tohoto vzdelávania</a:t>
            </a:r>
          </a:p>
          <a:p>
            <a:pPr eaLnBrk="1" hangingPunct="1">
              <a:lnSpc>
                <a:spcPct val="80000"/>
              </a:lnSpc>
            </a:pPr>
            <a:r>
              <a:rPr lang="sk-SK" altLang="sk-SK" sz="1800" smtClean="0"/>
              <a:t>spoločnosť musí poskytovať dostatok informácií o možnostiach a doporučeniach, ako sa vzdelávať a aké efekty dané vzdelávanie pre občana bude mať</a:t>
            </a:r>
          </a:p>
          <a:p>
            <a:pPr eaLnBrk="1" hangingPunct="1">
              <a:lnSpc>
                <a:spcPct val="80000"/>
              </a:lnSpc>
            </a:pPr>
            <a:r>
              <a:rPr lang="sk-SK" altLang="sk-SK" sz="1800" smtClean="0"/>
              <a:t>študujúci má právo si zvoliť, akými cestami pôjde k stanoveným vzdelávacím cieľom</a:t>
            </a:r>
          </a:p>
          <a:p>
            <a:pPr eaLnBrk="1" hangingPunct="1">
              <a:lnSpc>
                <a:spcPct val="80000"/>
              </a:lnSpc>
            </a:pPr>
            <a:r>
              <a:rPr lang="sk-SK" altLang="sk-SK" sz="1800" smtClean="0"/>
              <a:t>študujúci nesmie byť nútený používať vzdelávacie postupy, ktoré sú v rozpore s jeho názorom na efektívnosť vloženého času a síl</a:t>
            </a:r>
          </a:p>
          <a:p>
            <a:pPr eaLnBrk="1" hangingPunct="1">
              <a:lnSpc>
                <a:spcPct val="80000"/>
              </a:lnSpc>
            </a:pPr>
            <a:r>
              <a:rPr lang="sk-SK" altLang="sk-SK" sz="1800" smtClean="0"/>
              <a:t>vzdelávacie postupy, ktoré študujúci používa sú jeho súkromnou záležitosťou a ich akýkoľvek monitoring nie je možný bez jeho výslovného súhlasu.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psľa">
  <a:themeElements>
    <a:clrScheme name="Kapsľa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Kapsľ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Kapsľa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ľa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ľa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ľa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ľa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ľa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ľa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ľa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532</TotalTime>
  <Words>854</Words>
  <Application>Microsoft Office PowerPoint</Application>
  <PresentationFormat>Prezentácia na obrazovke (4:3)</PresentationFormat>
  <Paragraphs>108</Paragraphs>
  <Slides>21</Slides>
  <Notes>2</Notes>
  <HiddenSlides>0</HiddenSlides>
  <MMClips>0</MMClips>
  <ScaleCrop>false</ScaleCrop>
  <HeadingPairs>
    <vt:vector size="6" baseType="variant">
      <vt:variant>
        <vt:lpstr>Použité písma</vt:lpstr>
      </vt:variant>
      <vt:variant>
        <vt:i4>4</vt:i4>
      </vt:variant>
      <vt:variant>
        <vt:lpstr>Motív</vt:lpstr>
      </vt:variant>
      <vt:variant>
        <vt:i4>3</vt:i4>
      </vt:variant>
      <vt:variant>
        <vt:lpstr>Nadpisy snímok</vt:lpstr>
      </vt:variant>
      <vt:variant>
        <vt:i4>21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Kapsľa</vt:lpstr>
      <vt:lpstr>Motív Office</vt:lpstr>
      <vt:lpstr>1_Motív Office</vt:lpstr>
      <vt:lpstr>Rozvoj inovatívnych foriem vzdelávania na Univerzite Mateja Bela v Banskej Bystrici ITMS 26110230077</vt:lpstr>
      <vt:lpstr>Definícia E-vzdelávania</vt:lpstr>
      <vt:lpstr>E-learning</vt:lpstr>
      <vt:lpstr>Poskytovanie obsahu</vt:lpstr>
      <vt:lpstr>Nástroje na riešenie úloh - skratky</vt:lpstr>
      <vt:lpstr>Komunikácia</vt:lpstr>
      <vt:lpstr>Asynchrónna komunikácia</vt:lpstr>
      <vt:lpstr>Synchrónna komunikácia</vt:lpstr>
      <vt:lpstr>Princípy slobodného vzdelávania</vt:lpstr>
      <vt:lpstr>Administrácia a riadenie</vt:lpstr>
      <vt:lpstr>Systém na manažment výučby</vt:lpstr>
      <vt:lpstr>LMS poskytuje</vt:lpstr>
      <vt:lpstr>LMS je nástroj, ktorý umožňuje:</vt:lpstr>
      <vt:lpstr>Alternatíva k LMS</vt:lpstr>
      <vt:lpstr>CMS (Content Management System)</vt:lpstr>
      <vt:lpstr>LCMS (Learning Content Management System)</vt:lpstr>
      <vt:lpstr>Predstavitelia elektronických vzdelávacích prostredí</vt:lpstr>
      <vt:lpstr>Produkty elektronického vzdelávania</vt:lpstr>
      <vt:lpstr>Najznámejšie produkty v Čechách a na Slovensku</vt:lpstr>
      <vt:lpstr>Architektúra a vývojové trendy LMS</vt:lpstr>
      <vt:lpstr>Prezentácia programu PowerPoint</vt:lpstr>
    </vt:vector>
  </TitlesOfParts>
  <Company>FPV UMB BB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E-vzdelávanie</dc:title>
  <dc:creator>Dana Horváthová</dc:creator>
  <cp:lastModifiedBy>Horvathova Dana</cp:lastModifiedBy>
  <cp:revision>7</cp:revision>
  <dcterms:created xsi:type="dcterms:W3CDTF">2007-10-10T09:42:18Z</dcterms:created>
  <dcterms:modified xsi:type="dcterms:W3CDTF">2015-03-18T17:55:55Z</dcterms:modified>
</cp:coreProperties>
</file>