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72" r:id="rId11"/>
    <p:sldId id="263" r:id="rId12"/>
    <p:sldId id="273" r:id="rId13"/>
    <p:sldId id="264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sk-SK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Black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Black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Black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Black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Black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doni MT Black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doni MT Black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doni MT Black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doni MT Blac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99"/>
    <a:srgbClr val="000066"/>
    <a:srgbClr val="FFFFFF"/>
    <a:srgbClr val="65C4FF"/>
    <a:srgbClr val="CCECFF"/>
    <a:srgbClr val="206241"/>
    <a:srgbClr val="43C1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89" autoAdjust="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931"/>
        <p:guide pos="546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1DC753B-9B6B-47A5-B2B2-A671A8BF719F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74BF60E-186E-4B7E-BF9C-BD9DF05BF37C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76F3E-E5A2-4022-B6F9-F1C9F0F48293}" type="slidenum">
              <a:rPr lang="sk-SK"/>
              <a:pPr/>
              <a:t>1</a:t>
            </a:fld>
            <a:endParaRPr lang="sk-SK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F354-6558-4691-85F1-2C1118D793F7}" type="slidenum">
              <a:rPr lang="sk-SK"/>
              <a:pPr/>
              <a:t>10</a:t>
            </a:fld>
            <a:endParaRPr lang="sk-SK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CB3C9-D833-42B4-B409-2667347F6376}" type="slidenum">
              <a:rPr lang="sk-SK"/>
              <a:pPr/>
              <a:t>11</a:t>
            </a:fld>
            <a:endParaRPr lang="sk-SK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5C1D9-4CDB-40D9-8C52-C97496987E59}" type="slidenum">
              <a:rPr lang="sk-SK"/>
              <a:pPr/>
              <a:t>12</a:t>
            </a:fld>
            <a:endParaRPr lang="sk-SK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0E083-D842-45D5-A2A4-DD2CFD49D782}" type="slidenum">
              <a:rPr lang="sk-SK"/>
              <a:pPr/>
              <a:t>13</a:t>
            </a:fld>
            <a:endParaRPr lang="sk-SK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0B9B4-C270-4F8F-97DA-5E58D73213E7}" type="slidenum">
              <a:rPr lang="sk-SK"/>
              <a:pPr/>
              <a:t>14</a:t>
            </a:fld>
            <a:endParaRPr lang="sk-SK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BEF57-4E72-4B96-8EB1-CA52AA41AC58}" type="slidenum">
              <a:rPr lang="sk-SK"/>
              <a:pPr/>
              <a:t>15</a:t>
            </a:fld>
            <a:endParaRPr lang="sk-SK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D33D2-1A01-4785-AE19-91A679F3DAAD}" type="slidenum">
              <a:rPr lang="sk-SK"/>
              <a:pPr/>
              <a:t>16</a:t>
            </a:fld>
            <a:endParaRPr lang="sk-SK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F6665-0D9A-4E0C-9D0C-4962C2466E3F}" type="slidenum">
              <a:rPr lang="sk-SK"/>
              <a:pPr/>
              <a:t>17</a:t>
            </a:fld>
            <a:endParaRPr lang="sk-SK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1DAD2-21A2-444C-956C-B5798C69AA14}" type="slidenum">
              <a:rPr lang="sk-SK"/>
              <a:pPr/>
              <a:t>18</a:t>
            </a:fld>
            <a:endParaRPr lang="sk-SK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BB130-B5C1-4B82-9BAA-C29F7B2450BC}" type="slidenum">
              <a:rPr lang="sk-SK"/>
              <a:pPr/>
              <a:t>19</a:t>
            </a:fld>
            <a:endParaRPr lang="sk-SK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B252F-A70D-4AF9-9AA3-A4AD4F9600EE}" type="slidenum">
              <a:rPr lang="sk-SK"/>
              <a:pPr/>
              <a:t>2</a:t>
            </a:fld>
            <a:endParaRPr lang="sk-SK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467FF-055A-42D5-8A7E-62E31247C226}" type="slidenum">
              <a:rPr lang="sk-SK"/>
              <a:pPr/>
              <a:t>20</a:t>
            </a:fld>
            <a:endParaRPr lang="sk-SK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C8F34-76C3-4F60-A081-440599C62C07}" type="slidenum">
              <a:rPr lang="sk-SK"/>
              <a:pPr/>
              <a:t>21</a:t>
            </a:fld>
            <a:endParaRPr lang="sk-SK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C6626-E2E8-4043-B4F6-3D558059B73F}" type="slidenum">
              <a:rPr lang="sk-SK"/>
              <a:pPr/>
              <a:t>22</a:t>
            </a:fld>
            <a:endParaRPr lang="sk-SK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1C113-0262-4221-A94E-27B73AC8C7E8}" type="slidenum">
              <a:rPr lang="sk-SK"/>
              <a:pPr/>
              <a:t>23</a:t>
            </a:fld>
            <a:endParaRPr lang="sk-SK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4B3AF-90DF-4967-8FB8-3E6088B8F434}" type="slidenum">
              <a:rPr lang="sk-SK"/>
              <a:pPr/>
              <a:t>3</a:t>
            </a:fld>
            <a:endParaRPr lang="sk-SK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B8950-1910-492F-B1E9-9803CB6B0DCE}" type="slidenum">
              <a:rPr lang="sk-SK"/>
              <a:pPr/>
              <a:t>4</a:t>
            </a:fld>
            <a:endParaRPr lang="sk-SK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472FE-FA0F-4C50-8DC6-9D510E68FE9C}" type="slidenum">
              <a:rPr lang="sk-SK"/>
              <a:pPr/>
              <a:t>5</a:t>
            </a:fld>
            <a:endParaRPr lang="sk-SK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1BC07-9D21-4E81-A4A0-F5D35D7AC970}" type="slidenum">
              <a:rPr lang="sk-SK"/>
              <a:pPr/>
              <a:t>6</a:t>
            </a:fld>
            <a:endParaRPr lang="sk-SK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DDC92-DF74-4ED9-8B82-773999D85585}" type="slidenum">
              <a:rPr lang="sk-SK"/>
              <a:pPr/>
              <a:t>7</a:t>
            </a:fld>
            <a:endParaRPr lang="sk-SK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21719-03B0-4866-B1F4-DDBD8E4DBD10}" type="slidenum">
              <a:rPr lang="sk-SK"/>
              <a:pPr/>
              <a:t>8</a:t>
            </a:fld>
            <a:endParaRPr lang="sk-SK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FD383-E605-4DB1-9457-6B4B228BB90D}" type="slidenum">
              <a:rPr lang="sk-SK"/>
              <a:pPr/>
              <a:t>9</a:t>
            </a:fld>
            <a:endParaRPr lang="sk-SK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45141-6D60-44E6-A4EC-29CA87423D9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5D89-BBDA-4930-A8C8-8B594F9D34C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BCD5A-E8F0-45C5-A1DD-CD61AA5714F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74A28-9C39-49EC-B6AC-1103151B8ED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3FB6-F991-4640-A932-720C89679B4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E3F66-4F7A-4276-B6F0-FF38A6C2341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4A4DE-E44C-401D-A78C-97008D42879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81B11-0B19-47CF-83ED-A19E4B47540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3B5D7-DB5A-45E9-ADF0-0E0A75EDC1F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2543-04FF-4158-B6E8-7DCFF3C295C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0A29-E762-4E0D-ABB2-F0F02440ECF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65C4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FD3DDA7-DA5B-4BD8-A537-82DBB683B497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sk-SK" sz="7200" b="1">
                <a:solidFill>
                  <a:schemeClr val="bg1"/>
                </a:solidFill>
                <a:latin typeface="Bradley Hand ITC" pitchFamily="66" charset="0"/>
              </a:rPr>
              <a:t>Grafická úprava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>
                <a:latin typeface="Bradley Hand ITC" pitchFamily="66" charset="0"/>
              </a:rPr>
              <a:t>Na ceste k dokonalosti...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68538" y="6381750"/>
            <a:ext cx="662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latin typeface="Bradley Hand ITC" pitchFamily="66" charset="0"/>
              </a:rPr>
              <a:t>Námet a podklady z knihy Robin Williamsovej Grafická úprava, Mobil Media,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r>
              <a:rPr lang="sk-SK"/>
              <a:t>Zarovnávať sa dá vľavo, vpravo a na stred</a:t>
            </a:r>
          </a:p>
          <a:p>
            <a:r>
              <a:rPr lang="sk-SK"/>
              <a:t>Na stránke nepoužívať viac typov zarovnania, len ak je to potrebné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28625" y="260350"/>
            <a:ext cx="8269288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4400" b="1">
                <a:solidFill>
                  <a:schemeClr val="bg1"/>
                </a:solidFill>
                <a:latin typeface="Arial" charset="0"/>
              </a:rPr>
              <a:t>Zarovnanie</a:t>
            </a:r>
            <a:endParaRPr lang="en-GB" sz="4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373813" y="3514725"/>
            <a:ext cx="2338387" cy="308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sz="2400"/>
              <a:t>Robert Burns</a:t>
            </a:r>
          </a:p>
          <a:p>
            <a:pPr algn="l"/>
            <a:r>
              <a:rPr lang="sk-SK" sz="1200">
                <a:latin typeface="Script MT Bold" pitchFamily="66" charset="0"/>
              </a:rPr>
              <a:t>Stredoveká škótska </a:t>
            </a:r>
          </a:p>
          <a:p>
            <a:pPr algn="l"/>
            <a:r>
              <a:rPr lang="sk-SK" sz="1200">
                <a:latin typeface="Script MT Bold" pitchFamily="66" charset="0"/>
              </a:rPr>
              <a:t>lyrika</a:t>
            </a: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r"/>
            <a:r>
              <a:rPr lang="sk-SK" sz="1000">
                <a:latin typeface="Times New Roman" pitchFamily="18" charset="0"/>
              </a:rPr>
              <a:t>Reprezentatívny </a:t>
            </a:r>
          </a:p>
          <a:p>
            <a:pPr algn="r"/>
            <a:r>
              <a:rPr lang="sk-SK" sz="1000">
                <a:latin typeface="Times New Roman" pitchFamily="18" charset="0"/>
              </a:rPr>
              <a:t>prehľad </a:t>
            </a:r>
          </a:p>
          <a:p>
            <a:pPr algn="r"/>
            <a:r>
              <a:rPr lang="sk-SK" sz="1000">
                <a:latin typeface="Times New Roman" pitchFamily="18" charset="0"/>
              </a:rPr>
              <a:t>najväčších stredovekých </a:t>
            </a:r>
          </a:p>
          <a:p>
            <a:pPr algn="r"/>
            <a:r>
              <a:rPr lang="sk-SK" sz="1000">
                <a:latin typeface="Times New Roman" pitchFamily="18" charset="0"/>
              </a:rPr>
              <a:t>básnikov Škótska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12750" y="3500438"/>
            <a:ext cx="2430463" cy="308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sz="2400"/>
              <a:t>Robert Burns</a:t>
            </a:r>
          </a:p>
          <a:p>
            <a:pPr algn="l"/>
            <a:r>
              <a:rPr lang="sk-SK" sz="1200">
                <a:latin typeface="Script MT Bold" pitchFamily="66" charset="0"/>
              </a:rPr>
              <a:t>Stredoveká škótska </a:t>
            </a:r>
          </a:p>
          <a:p>
            <a:pPr algn="l"/>
            <a:r>
              <a:rPr lang="sk-SK" sz="1200">
                <a:latin typeface="Script MT Bold" pitchFamily="66" charset="0"/>
              </a:rPr>
              <a:t>lyrika</a:t>
            </a: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r>
              <a:rPr lang="sk-SK" sz="1000">
                <a:latin typeface="Times New Roman" pitchFamily="18" charset="0"/>
              </a:rPr>
              <a:t>Reprezentatívny </a:t>
            </a:r>
          </a:p>
          <a:p>
            <a:r>
              <a:rPr lang="sk-SK" sz="1000">
                <a:latin typeface="Times New Roman" pitchFamily="18" charset="0"/>
              </a:rPr>
              <a:t>prehľad </a:t>
            </a:r>
          </a:p>
          <a:p>
            <a:r>
              <a:rPr lang="sk-SK" sz="1000">
                <a:latin typeface="Times New Roman" pitchFamily="18" charset="0"/>
              </a:rPr>
              <a:t>najväčších stredovekých </a:t>
            </a:r>
          </a:p>
          <a:p>
            <a:r>
              <a:rPr lang="sk-SK" sz="1000">
                <a:latin typeface="Times New Roman" pitchFamily="18" charset="0"/>
              </a:rPr>
              <a:t>básnikov Škótska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sk-SK" sz="3200">
                <a:latin typeface="Arial" charset="0"/>
              </a:rPr>
              <a:t>Zarovnávať sa dá vľavo, vpravo a na stred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sk-SK" sz="3200">
                <a:latin typeface="Arial" charset="0"/>
              </a:rPr>
              <a:t>Na stránke nepoužívať viac typov zarovnania, len ak je to potrebné a vhodné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300788" y="3514725"/>
            <a:ext cx="2411412" cy="308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sz="2400"/>
              <a:t>Robert Burns</a:t>
            </a:r>
          </a:p>
          <a:p>
            <a:pPr algn="l"/>
            <a:r>
              <a:rPr lang="sk-SK" sz="1200">
                <a:latin typeface="Script MT Bold" pitchFamily="66" charset="0"/>
              </a:rPr>
              <a:t>Stredoveká škótska </a:t>
            </a:r>
          </a:p>
          <a:p>
            <a:pPr algn="l"/>
            <a:r>
              <a:rPr lang="sk-SK" sz="1200">
                <a:latin typeface="Script MT Bold" pitchFamily="66" charset="0"/>
              </a:rPr>
              <a:t>lyrika</a:t>
            </a: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r"/>
            <a:r>
              <a:rPr lang="sk-SK" sz="1000">
                <a:latin typeface="Times New Roman" pitchFamily="18" charset="0"/>
              </a:rPr>
              <a:t>Reprezentatívny </a:t>
            </a:r>
          </a:p>
          <a:p>
            <a:pPr algn="r"/>
            <a:r>
              <a:rPr lang="sk-SK" sz="1000">
                <a:latin typeface="Times New Roman" pitchFamily="18" charset="0"/>
              </a:rPr>
              <a:t>prehľad </a:t>
            </a:r>
          </a:p>
          <a:p>
            <a:pPr algn="r"/>
            <a:r>
              <a:rPr lang="sk-SK" sz="1000">
                <a:latin typeface="Times New Roman" pitchFamily="18" charset="0"/>
              </a:rPr>
              <a:t>najväčších stredovekých </a:t>
            </a:r>
          </a:p>
          <a:p>
            <a:pPr algn="r"/>
            <a:r>
              <a:rPr lang="sk-SK" sz="1000">
                <a:latin typeface="Times New Roman" pitchFamily="18" charset="0"/>
              </a:rPr>
              <a:t>básnikov Škótska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348038" y="3514725"/>
            <a:ext cx="2447925" cy="308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/>
              <a:t>Robert Burns</a:t>
            </a:r>
          </a:p>
          <a:p>
            <a:r>
              <a:rPr lang="sk-SK" sz="1200">
                <a:latin typeface="Script MT Bold" pitchFamily="66" charset="0"/>
              </a:rPr>
              <a:t>Stredoveká škótska </a:t>
            </a:r>
          </a:p>
          <a:p>
            <a:r>
              <a:rPr lang="sk-SK" sz="1200">
                <a:latin typeface="Script MT Bold" pitchFamily="66" charset="0"/>
              </a:rPr>
              <a:t>lyrika</a:t>
            </a: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r>
              <a:rPr lang="sk-SK" sz="1000">
                <a:latin typeface="Times New Roman" pitchFamily="18" charset="0"/>
              </a:rPr>
              <a:t>Reprezentatívny </a:t>
            </a:r>
          </a:p>
          <a:p>
            <a:r>
              <a:rPr lang="sk-SK" sz="1000">
                <a:latin typeface="Times New Roman" pitchFamily="18" charset="0"/>
              </a:rPr>
              <a:t>prehľad </a:t>
            </a:r>
          </a:p>
          <a:p>
            <a:r>
              <a:rPr lang="sk-SK" sz="1000">
                <a:latin typeface="Times New Roman" pitchFamily="18" charset="0"/>
              </a:rPr>
              <a:t>najväčších stredovekých </a:t>
            </a:r>
          </a:p>
          <a:p>
            <a:r>
              <a:rPr lang="sk-SK" sz="1000">
                <a:latin typeface="Times New Roman" pitchFamily="18" charset="0"/>
              </a:rPr>
              <a:t>básnikov Škótska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6156325" y="3357563"/>
            <a:ext cx="2663825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500563" y="3390900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23850" y="3284538"/>
            <a:ext cx="144145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9" grpId="0" animBg="1"/>
      <p:bldP spid="379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Vizitka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573463"/>
            <a:ext cx="5184775" cy="2987675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580063" y="333375"/>
            <a:ext cx="3313112" cy="1190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>
                <a:latin typeface="Arial" charset="0"/>
              </a:rPr>
              <a:t>Zarovnanie textu na stred dodáva dokumentu obyčajný, monotónny, uspokojivý a viac formálnejší vzhľad </a:t>
            </a:r>
            <a:endParaRPr lang="sk-SK">
              <a:latin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51500" y="2205038"/>
            <a:ext cx="3241675" cy="91598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>
                <a:latin typeface="Arial" charset="0"/>
              </a:rPr>
              <a:t>Tu je ďaleko zretelnejšia myslená línia spájajúca okraje týchto dvoch skupín textov</a:t>
            </a:r>
            <a:endParaRPr lang="sk-SK">
              <a:latin typeface="Arial" charset="0"/>
            </a:endParaRPr>
          </a:p>
        </p:txBody>
      </p:sp>
      <p:pic>
        <p:nvPicPr>
          <p:cNvPr id="9222" name="Picture 6" descr="Vizitka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5321300" cy="3082925"/>
          </a:xfrm>
          <a:prstGeom prst="rect">
            <a:avLst/>
          </a:prstGeom>
          <a:noFill/>
        </p:spPr>
      </p:pic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8491538" y="2989263"/>
            <a:ext cx="0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95288" y="5157788"/>
            <a:ext cx="3168650" cy="1190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>
                <a:latin typeface="Arial" charset="0"/>
              </a:rPr>
              <a:t>Prázdne miesto môže ostať prázdne, alebo môže byť využité</a:t>
            </a:r>
            <a:r>
              <a:rPr lang="cs-CZ">
                <a:latin typeface="Arial" charset="0"/>
              </a:rPr>
              <a:t> na ďalší prvok, napr. obrázok</a:t>
            </a:r>
            <a:endParaRPr lang="sk-SK">
              <a:latin typeface="Arial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95288" y="3716338"/>
            <a:ext cx="3168650" cy="1190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>
                <a:latin typeface="Arial" charset="0"/>
              </a:rPr>
              <a:t>Zarovnanie textu vpravo alebo vľavo (nie na stred), dáva textu usporiadanejší a dramatickejší vzhľad </a:t>
            </a:r>
            <a:endParaRPr lang="sk-SK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  <p:bldP spid="9227" grpId="0" animBg="1"/>
      <p:bldP spid="92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/>
              <a:t>  Ďalšie rady pri zarovnávaní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800"/>
              <a:t>Nikdy necentrujte nadpisy nad hlavným blokom textu, ktorý je zarovnaný doľava</a:t>
            </a:r>
          </a:p>
          <a:p>
            <a:r>
              <a:rPr lang="sk-SK" sz="2800"/>
              <a:t>Nájdite výrazné zarovnanie a zamerajte sa naň. Ak je text zarovnaný doľava, urobte to isté aj s nadpismi, podtitulmi a obrázkami</a:t>
            </a:r>
          </a:p>
          <a:p>
            <a:r>
              <a:rPr lang="sk-SK" sz="2800"/>
              <a:t>Prvý riadok prvého odstavca radšej neodsadzujte, ostatné prvé riadky v ďalších odstavcoch odsaďte o dve medzery, alebo o šírku dvoch písmen 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arovnani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38113"/>
            <a:ext cx="6624638" cy="3254375"/>
          </a:xfrm>
          <a:prstGeom prst="rect">
            <a:avLst/>
          </a:prstGeom>
          <a:noFill/>
        </p:spPr>
      </p:pic>
      <p:pic>
        <p:nvPicPr>
          <p:cNvPr id="10243" name="Picture 3" descr="Zarovnani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9063" y="3408363"/>
            <a:ext cx="6769100" cy="3325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0066"/>
                </a:solidFill>
                <a:latin typeface="Bradley Hand ITC" pitchFamily="66" charset="0"/>
              </a:rPr>
              <a:t>Úloha 2</a:t>
            </a:r>
            <a:endParaRPr lang="sk-SK" b="1">
              <a:solidFill>
                <a:srgbClr val="000066"/>
              </a:solidFill>
              <a:latin typeface="Bradley Hand ITC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solidFill>
            <a:srgbClr val="000066"/>
          </a:solidFill>
        </p:spPr>
        <p:txBody>
          <a:bodyPr/>
          <a:lstStyle/>
          <a:p>
            <a:r>
              <a:rPr lang="sk-SK">
                <a:solidFill>
                  <a:schemeClr val="bg1"/>
                </a:solidFill>
              </a:rPr>
              <a:t>Vystrihnuté nadpisy r</a:t>
            </a:r>
            <a:r>
              <a:rPr lang="sk-SK">
                <a:solidFill>
                  <a:schemeClr val="bg1"/>
                </a:solidFill>
                <a:cs typeface="Arial" charset="0"/>
              </a:rPr>
              <a:t>ôznej veľkosti usporiadajte na podklad tak, aby ste si odskúšali rôzne spôsoby zarovnania.</a:t>
            </a:r>
          </a:p>
          <a:p>
            <a:r>
              <a:rPr lang="sk-SK">
                <a:solidFill>
                  <a:schemeClr val="bg1"/>
                </a:solidFill>
                <a:cs typeface="Arial" charset="0"/>
              </a:rPr>
              <a:t>Porovnajte efekt zarovnania k okraju, oproti zarovnaniu na stred.</a:t>
            </a:r>
          </a:p>
          <a:p>
            <a:r>
              <a:rPr lang="sk-SK">
                <a:solidFill>
                  <a:schemeClr val="bg1"/>
                </a:solidFill>
                <a:cs typeface="Arial" charset="0"/>
              </a:rPr>
              <a:t>Vystrihnite si aj obrázok a experimentujte s rôznymi spôsobmi zarovnania v závislosti od polohy obrázka.</a:t>
            </a:r>
          </a:p>
        </p:txBody>
      </p:sp>
      <p:pic>
        <p:nvPicPr>
          <p:cNvPr id="39940" name="Picture 4" descr="polodaz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333375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sk-SK" b="1">
                <a:solidFill>
                  <a:schemeClr val="bg1"/>
                </a:solidFill>
              </a:rPr>
              <a:t>Opakovanie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800"/>
              <a:t>Princíp opakovania znamená, že niektoré časti návrhu sú </a:t>
            </a:r>
            <a:r>
              <a:rPr lang="sk-SK" sz="2800" b="1"/>
              <a:t>cielene opakovane</a:t>
            </a:r>
            <a:r>
              <a:rPr lang="sk-SK" sz="2800"/>
              <a:t> </a:t>
            </a:r>
            <a:r>
              <a:rPr lang="sk-SK" sz="2800" b="1"/>
              <a:t>použité</a:t>
            </a:r>
            <a:r>
              <a:rPr lang="sk-SK" sz="2800"/>
              <a:t> v rámci celého vytváraného diela.</a:t>
            </a:r>
          </a:p>
          <a:p>
            <a:r>
              <a:rPr lang="sk-SK" sz="2800"/>
              <a:t>Opakujúcim prvkom môže byť tučné písmo, hrubá čiara, výrazný typ odrážky, farba, tvar, textúra, štýl úpravy časti stránky, špecifický formát, priestorové vzájomné vzťahy atď. </a:t>
            </a:r>
          </a:p>
          <a:p>
            <a:r>
              <a:rPr lang="sk-SK" sz="2800"/>
              <a:t>Tento princíp rozvíja </a:t>
            </a:r>
            <a:r>
              <a:rPr lang="sk-SK" sz="2800" b="1"/>
              <a:t>usporiadanie</a:t>
            </a:r>
            <a:r>
              <a:rPr lang="sk-SK" sz="2800"/>
              <a:t> a posilňuje </a:t>
            </a:r>
            <a:r>
              <a:rPr lang="sk-SK" sz="2800" b="1"/>
              <a:t>súlad, konzistenciu.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825" y="260350"/>
            <a:ext cx="4098925" cy="6364288"/>
            <a:chOff x="1613" y="155"/>
            <a:chExt cx="2582" cy="4009"/>
          </a:xfrm>
        </p:grpSpPr>
        <p:pic>
          <p:nvPicPr>
            <p:cNvPr id="13315" name="Picture 3" descr="Opakovani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3" y="155"/>
              <a:ext cx="2534" cy="4009"/>
            </a:xfrm>
            <a:prstGeom prst="rect">
              <a:avLst/>
            </a:prstGeom>
            <a:noFill/>
          </p:spPr>
        </p:pic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3696" y="210"/>
              <a:ext cx="499" cy="10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pic>
        <p:nvPicPr>
          <p:cNvPr id="13317" name="Picture 5" descr="Opakovani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549275"/>
            <a:ext cx="4044950" cy="6021388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627313" y="333375"/>
            <a:ext cx="5616575" cy="3667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>
                <a:latin typeface="Arial" charset="0"/>
              </a:rPr>
              <a:t>Ktoré opakujúce sa  prvky vidíte na obrázkoch?</a:t>
            </a:r>
            <a:endParaRPr lang="sk-SK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akovani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75" y="404813"/>
            <a:ext cx="4403725" cy="5903912"/>
          </a:xfrm>
          <a:prstGeom prst="rect">
            <a:avLst/>
          </a:prstGeom>
          <a:noFill/>
        </p:spPr>
      </p:pic>
      <p:pic>
        <p:nvPicPr>
          <p:cNvPr id="12291" name="Picture 3" descr="Opakovani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333375"/>
            <a:ext cx="4565650" cy="6048375"/>
          </a:xfrm>
          <a:prstGeom prst="rect">
            <a:avLst/>
          </a:prstGeom>
          <a:noFill/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643438" y="260350"/>
            <a:ext cx="0" cy="633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79388" y="692150"/>
            <a:ext cx="1728787" cy="504825"/>
          </a:xfrm>
          <a:prstGeom prst="ellipse">
            <a:avLst/>
          </a:prstGeom>
          <a:solidFill>
            <a:srgbClr val="FFFF99">
              <a:alpha val="50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179388" y="1773238"/>
            <a:ext cx="1008062" cy="360362"/>
          </a:xfrm>
          <a:prstGeom prst="ellipse">
            <a:avLst/>
          </a:prstGeom>
          <a:solidFill>
            <a:srgbClr val="FFFF99">
              <a:alpha val="50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250825" y="2924175"/>
            <a:ext cx="1152525" cy="433388"/>
          </a:xfrm>
          <a:prstGeom prst="ellipse">
            <a:avLst/>
          </a:prstGeom>
          <a:solidFill>
            <a:srgbClr val="FFFF99">
              <a:alpha val="50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2339975" y="4437063"/>
            <a:ext cx="1152525" cy="433387"/>
          </a:xfrm>
          <a:prstGeom prst="ellipse">
            <a:avLst/>
          </a:prstGeom>
          <a:solidFill>
            <a:srgbClr val="FFFF99">
              <a:alpha val="50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4643438" y="3789363"/>
            <a:ext cx="1152525" cy="433387"/>
          </a:xfrm>
          <a:prstGeom prst="ellipse">
            <a:avLst/>
          </a:prstGeom>
          <a:solidFill>
            <a:srgbClr val="FFFF99">
              <a:alpha val="50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6804025" y="5084763"/>
            <a:ext cx="1152525" cy="433387"/>
          </a:xfrm>
          <a:prstGeom prst="ellipse">
            <a:avLst/>
          </a:prstGeom>
          <a:solidFill>
            <a:srgbClr val="FFFF99">
              <a:alpha val="50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2339975" y="3141663"/>
            <a:ext cx="288925" cy="287337"/>
          </a:xfrm>
          <a:prstGeom prst="ellipse">
            <a:avLst/>
          </a:prstGeom>
          <a:solidFill>
            <a:srgbClr val="FFCC99">
              <a:alpha val="50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6877050" y="4365625"/>
            <a:ext cx="358775" cy="719138"/>
          </a:xfrm>
          <a:prstGeom prst="ellipse">
            <a:avLst/>
          </a:prstGeom>
          <a:solidFill>
            <a:srgbClr val="FFCC99">
              <a:alpha val="50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79388" y="6021388"/>
            <a:ext cx="360362" cy="287337"/>
          </a:xfrm>
          <a:prstGeom prst="ellipse">
            <a:avLst/>
          </a:prstGeom>
          <a:solidFill>
            <a:srgbClr val="CCFFFF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8604250" y="6021388"/>
            <a:ext cx="360363" cy="287337"/>
          </a:xfrm>
          <a:prstGeom prst="ellipse">
            <a:avLst/>
          </a:prstGeom>
          <a:solidFill>
            <a:srgbClr val="CCFFFF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1116013" y="476250"/>
            <a:ext cx="2879725" cy="288925"/>
          </a:xfrm>
          <a:prstGeom prst="ellipse">
            <a:avLst/>
          </a:prstGeom>
          <a:solidFill>
            <a:srgbClr val="CCFFCC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5645150" y="461963"/>
            <a:ext cx="2879725" cy="288925"/>
          </a:xfrm>
          <a:prstGeom prst="ellipse">
            <a:avLst/>
          </a:prstGeom>
          <a:solidFill>
            <a:srgbClr val="CCFFCC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1116013" y="5876925"/>
            <a:ext cx="2879725" cy="288925"/>
          </a:xfrm>
          <a:prstGeom prst="ellipse">
            <a:avLst/>
          </a:prstGeom>
          <a:solidFill>
            <a:srgbClr val="CCFFCC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5645150" y="5862638"/>
            <a:ext cx="2879725" cy="288925"/>
          </a:xfrm>
          <a:prstGeom prst="ellipse">
            <a:avLst/>
          </a:prstGeom>
          <a:solidFill>
            <a:srgbClr val="CCFFCC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4787900" y="2276475"/>
            <a:ext cx="3024188" cy="433388"/>
          </a:xfrm>
          <a:prstGeom prst="ellipse">
            <a:avLst/>
          </a:prstGeom>
          <a:solidFill>
            <a:srgbClr val="FFFF99">
              <a:alpha val="50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solidFill>
            <a:srgbClr val="CCECFF"/>
          </a:solidFill>
        </p:spPr>
        <p:txBody>
          <a:bodyPr/>
          <a:lstStyle/>
          <a:p>
            <a:r>
              <a:rPr lang="cs-CZ" sz="2400"/>
              <a:t>Opakovanie použitého zvýraznenia, odrážok, v</a:t>
            </a:r>
            <a:r>
              <a:rPr lang="en-US" sz="2400">
                <a:cs typeface="Arial" charset="0"/>
              </a:rPr>
              <a:t>ä</a:t>
            </a:r>
            <a:r>
              <a:rPr lang="cs-CZ" sz="2400">
                <a:cs typeface="Arial" charset="0"/>
              </a:rPr>
              <a:t>čších medzier, prípadne podčiarknutia, napomáha lepšiemu usporiadaniu predložených informácií </a:t>
            </a:r>
            <a:endParaRPr lang="en-US" sz="2400">
              <a:cs typeface="Arial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/>
              <a:t>Počítač</a:t>
            </a:r>
          </a:p>
          <a:p>
            <a:pPr>
              <a:lnSpc>
                <a:spcPct val="90000"/>
              </a:lnSpc>
            </a:pPr>
            <a:r>
              <a:rPr lang="cs-CZ" sz="2000"/>
              <a:t>Hardvér</a:t>
            </a:r>
          </a:p>
          <a:p>
            <a:pPr>
              <a:lnSpc>
                <a:spcPct val="90000"/>
              </a:lnSpc>
            </a:pPr>
            <a:r>
              <a:rPr lang="cs-CZ" sz="2000"/>
              <a:t>Softvér</a:t>
            </a:r>
          </a:p>
          <a:p>
            <a:pPr>
              <a:lnSpc>
                <a:spcPct val="90000"/>
              </a:lnSpc>
            </a:pPr>
            <a:r>
              <a:rPr lang="cs-CZ" sz="2000"/>
              <a:t>Periférne zariadenia</a:t>
            </a:r>
          </a:p>
          <a:p>
            <a:pPr>
              <a:lnSpc>
                <a:spcPct val="90000"/>
              </a:lnSpc>
            </a:pPr>
            <a:r>
              <a:rPr lang="cs-CZ" sz="2000"/>
              <a:t>Tlačiareň</a:t>
            </a:r>
          </a:p>
          <a:p>
            <a:pPr>
              <a:lnSpc>
                <a:spcPct val="90000"/>
              </a:lnSpc>
            </a:pPr>
            <a:r>
              <a:rPr lang="cs-CZ" sz="2000"/>
              <a:t>Klávesnica</a:t>
            </a:r>
          </a:p>
          <a:p>
            <a:pPr>
              <a:lnSpc>
                <a:spcPct val="90000"/>
              </a:lnSpc>
            </a:pPr>
            <a:r>
              <a:rPr lang="cs-CZ" sz="2000"/>
              <a:t>Monitor</a:t>
            </a:r>
          </a:p>
          <a:p>
            <a:pPr>
              <a:lnSpc>
                <a:spcPct val="90000"/>
              </a:lnSpc>
            </a:pPr>
            <a:r>
              <a:rPr lang="cs-CZ" sz="2000"/>
              <a:t>Skener</a:t>
            </a:r>
          </a:p>
          <a:p>
            <a:pPr>
              <a:lnSpc>
                <a:spcPct val="90000"/>
              </a:lnSpc>
            </a:pPr>
            <a:r>
              <a:rPr lang="cs-CZ" sz="2000"/>
              <a:t>Káble</a:t>
            </a:r>
          </a:p>
          <a:p>
            <a:pPr>
              <a:lnSpc>
                <a:spcPct val="90000"/>
              </a:lnSpc>
            </a:pPr>
            <a:r>
              <a:rPr lang="cs-CZ" sz="2000"/>
              <a:t>Pam</a:t>
            </a:r>
            <a:r>
              <a:rPr lang="en-US" sz="2000">
                <a:cs typeface="Arial" charset="0"/>
              </a:rPr>
              <a:t>ä</a:t>
            </a:r>
            <a:r>
              <a:rPr lang="cs-CZ" sz="2000">
                <a:cs typeface="Arial" charset="0"/>
              </a:rPr>
              <a:t>ť</a:t>
            </a:r>
          </a:p>
          <a:p>
            <a:pPr>
              <a:lnSpc>
                <a:spcPct val="90000"/>
              </a:lnSpc>
            </a:pPr>
            <a:r>
              <a:rPr lang="cs-CZ" sz="2000">
                <a:cs typeface="Arial" charset="0"/>
              </a:rPr>
              <a:t>Operačná</a:t>
            </a:r>
          </a:p>
          <a:p>
            <a:pPr>
              <a:lnSpc>
                <a:spcPct val="90000"/>
              </a:lnSpc>
            </a:pPr>
            <a:r>
              <a:rPr lang="cs-CZ" sz="2000">
                <a:cs typeface="Arial" charset="0"/>
              </a:rPr>
              <a:t>Cache</a:t>
            </a:r>
          </a:p>
          <a:p>
            <a:pPr>
              <a:lnSpc>
                <a:spcPct val="90000"/>
              </a:lnSpc>
            </a:pPr>
            <a:r>
              <a:rPr lang="cs-CZ" sz="2000">
                <a:cs typeface="Arial" charset="0"/>
              </a:rPr>
              <a:t>Externá</a:t>
            </a:r>
            <a:endParaRPr lang="sk-SK" sz="200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cs-CZ" sz="2000" b="1"/>
              <a:t>Počítač</a:t>
            </a:r>
            <a:r>
              <a:rPr lang="cs-CZ" sz="2000" b="1" u="sng">
                <a:solidFill>
                  <a:schemeClr val="bg1"/>
                </a:solidFill>
              </a:rPr>
              <a:t>…………………………</a:t>
            </a:r>
            <a:r>
              <a:rPr lang="cs-CZ" sz="2000" b="1" u="sng"/>
              <a:t>    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/>
              <a:t>Hardvér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/>
              <a:t>Softvér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cs-CZ" sz="2000" b="1"/>
              <a:t>Periférne zariadenia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/>
              <a:t>Tlačiareň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/>
              <a:t>Klávesnica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/>
              <a:t>Monitor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/>
              <a:t>Skener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/>
              <a:t>Káble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cs-CZ" sz="2000" b="1"/>
              <a:t>Pam</a:t>
            </a:r>
            <a:r>
              <a:rPr lang="en-US" sz="2000" b="1">
                <a:cs typeface="Arial" charset="0"/>
              </a:rPr>
              <a:t>ä</a:t>
            </a:r>
            <a:r>
              <a:rPr lang="cs-CZ" sz="2000" b="1">
                <a:cs typeface="Arial" charset="0"/>
              </a:rPr>
              <a:t>ť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>
                <a:cs typeface="Arial" charset="0"/>
              </a:rPr>
              <a:t>Operačná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>
                <a:cs typeface="Arial" charset="0"/>
              </a:rPr>
              <a:t>Cache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>
                <a:cs typeface="Arial" charset="0"/>
              </a:rPr>
              <a:t>Externá</a:t>
            </a:r>
            <a:endParaRPr lang="sk-SK" sz="1800">
              <a:cs typeface="Arial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076825" y="1954213"/>
            <a:ext cx="3598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5076825" y="3101975"/>
            <a:ext cx="3598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5076825" y="5157788"/>
            <a:ext cx="3598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  <p:bldP spid="47109" grpId="0" animBg="1"/>
      <p:bldP spid="47110" grpId="0" animBg="1"/>
      <p:bldP spid="47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0066"/>
                </a:solidFill>
                <a:latin typeface="Bradley Hand ITC" pitchFamily="66" charset="0"/>
              </a:rPr>
              <a:t>Úloha 3</a:t>
            </a:r>
            <a:endParaRPr lang="sk-SK" b="1">
              <a:solidFill>
                <a:srgbClr val="000066"/>
              </a:solidFill>
              <a:latin typeface="Bradley Hand ITC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solidFill>
            <a:srgbClr val="000066"/>
          </a:solidFill>
        </p:spPr>
        <p:txBody>
          <a:bodyPr/>
          <a:lstStyle/>
          <a:p>
            <a:r>
              <a:rPr lang="sk-SK" sz="2800">
                <a:solidFill>
                  <a:schemeClr val="bg1"/>
                </a:solidFill>
              </a:rPr>
              <a:t>Nájdite na vašej stránke nejaké prvky, ktoré by sa mohli opakovať a tie ešte viac zvýraznite, napr. čiernou fixkou.</a:t>
            </a:r>
          </a:p>
          <a:p>
            <a:r>
              <a:rPr lang="sk-SK" sz="2800">
                <a:solidFill>
                  <a:schemeClr val="bg1"/>
                </a:solidFill>
                <a:cs typeface="Arial" charset="0"/>
              </a:rPr>
              <a:t>Vystrihnite z novín nejaký grafický prvok, ktorého opakovaním by ste docielili zjednotenie a zvýraznenie vášho dokumentu.</a:t>
            </a:r>
          </a:p>
          <a:p>
            <a:r>
              <a:rPr lang="sk-SK" sz="2800">
                <a:solidFill>
                  <a:schemeClr val="bg1"/>
                </a:solidFill>
                <a:cs typeface="Arial" charset="0"/>
              </a:rPr>
              <a:t>Skúste pretiahnuť nejaký prvok vášho návrhu cez okraje. </a:t>
            </a:r>
          </a:p>
          <a:p>
            <a:r>
              <a:rPr lang="sk-SK" sz="2800">
                <a:solidFill>
                  <a:schemeClr val="bg1"/>
                </a:solidFill>
                <a:cs typeface="Arial" charset="0"/>
              </a:rPr>
              <a:t>Experimentujte s rôznymi spôsobmi opakovania.</a:t>
            </a:r>
          </a:p>
        </p:txBody>
      </p:sp>
      <p:pic>
        <p:nvPicPr>
          <p:cNvPr id="45061" name="Picture 5" descr="pol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333375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sk-SK" b="1">
                <a:solidFill>
                  <a:schemeClr val="bg1"/>
                </a:solidFill>
              </a:rPr>
              <a:t>Pojmy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989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/>
              <a:t>Prvky – samostatné objekty na stránke (riadok textu, grafika, skupina položiek,...)</a:t>
            </a:r>
          </a:p>
          <a:p>
            <a:pPr>
              <a:lnSpc>
                <a:spcPct val="90000"/>
              </a:lnSpc>
            </a:pPr>
            <a:r>
              <a:rPr lang="sk-SK" sz="2400"/>
              <a:t>Prázdne miesto (medzera) – miesto, ktoré nie je obsadené žiadnym textom ani grafikou, dá sa s úspechom využiť</a:t>
            </a:r>
          </a:p>
          <a:p>
            <a:pPr>
              <a:lnSpc>
                <a:spcPct val="90000"/>
              </a:lnSpc>
            </a:pPr>
            <a:r>
              <a:rPr lang="sk-SK" sz="2400"/>
              <a:t>Písmo – viditeľný vzhľad znakov </a:t>
            </a:r>
          </a:p>
          <a:p>
            <a:pPr>
              <a:lnSpc>
                <a:spcPct val="90000"/>
              </a:lnSpc>
            </a:pPr>
            <a:r>
              <a:rPr lang="sk-SK" sz="2400"/>
              <a:t>Font – súbor, obsahujúci predpisy pre zobrazenie textu v danom písme napr. na monitore, tlačiarni</a:t>
            </a:r>
            <a:r>
              <a:rPr lang="en-US" sz="2400"/>
              <a:t>;</a:t>
            </a:r>
            <a:r>
              <a:rPr lang="sk-SK" sz="2400"/>
              <a:t> font nevidno</a:t>
            </a:r>
          </a:p>
          <a:p>
            <a:pPr>
              <a:lnSpc>
                <a:spcPct val="90000"/>
              </a:lnSpc>
            </a:pPr>
            <a:r>
              <a:rPr lang="sk-SK" sz="2400"/>
              <a:t>Doťažnica – myslená čiara, na ktorú sa píše text</a:t>
            </a:r>
          </a:p>
          <a:p>
            <a:pPr>
              <a:lnSpc>
                <a:spcPct val="90000"/>
              </a:lnSpc>
            </a:pPr>
            <a:r>
              <a:rPr lang="sk-SK" sz="2400"/>
              <a:t>Odrážka – malá značka, oddeľujúca položky v zozname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sk-SK" b="1">
                <a:solidFill>
                  <a:schemeClr val="bg1"/>
                </a:solidFill>
              </a:rPr>
              <a:t>Kontrast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2788"/>
          </a:xfrm>
        </p:spPr>
        <p:txBody>
          <a:bodyPr/>
          <a:lstStyle/>
          <a:p>
            <a:r>
              <a:rPr lang="sk-SK" sz="2800"/>
              <a:t>Jeden z najúčinnejších spôsobov zvýšenia vizuálnej príťažlivosti stránok.</a:t>
            </a:r>
          </a:p>
          <a:p>
            <a:r>
              <a:rPr lang="sk-SK" sz="2800"/>
              <a:t>Umožní vytvoriť lepšie organizovanú hierarchiu medzi rôznymi prvkami dokumentu.</a:t>
            </a:r>
          </a:p>
          <a:p>
            <a:r>
              <a:rPr lang="sk-SK" sz="2800"/>
              <a:t>Používajte </a:t>
            </a:r>
            <a:r>
              <a:rPr lang="sk-SK" sz="2800" b="1"/>
              <a:t>výrazný</a:t>
            </a:r>
            <a:r>
              <a:rPr lang="sk-SK" sz="2800"/>
              <a:t> kontrast.</a:t>
            </a:r>
            <a:endParaRPr lang="en-GB" sz="2800"/>
          </a:p>
          <a:p>
            <a:r>
              <a:rPr lang="sk-SK" sz="2800"/>
              <a:t>Ak prvky (písmo, farba, veľkosť, hrúbka čiary, tvar, medzera atď.) </a:t>
            </a:r>
            <a:r>
              <a:rPr lang="sk-SK" sz="2800" b="1"/>
              <a:t>nemajú byť</a:t>
            </a:r>
            <a:r>
              <a:rPr lang="sk-SK" sz="2800"/>
              <a:t> skutočne </a:t>
            </a:r>
            <a:r>
              <a:rPr lang="sk-SK" sz="2800" b="1"/>
              <a:t>rovnaké</a:t>
            </a:r>
            <a:r>
              <a:rPr lang="sk-SK" sz="2800"/>
              <a:t>, potom sa snažte ich urobiť </a:t>
            </a:r>
            <a:r>
              <a:rPr lang="sk-SK" sz="2800" b="1"/>
              <a:t>čo najviac odlišné.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CCECFF"/>
          </a:solidFill>
        </p:spPr>
        <p:txBody>
          <a:bodyPr/>
          <a:lstStyle/>
          <a:p>
            <a:r>
              <a:rPr lang="cs-CZ" sz="2800"/>
              <a:t>Príklady použitia kontrastu</a:t>
            </a:r>
            <a:endParaRPr lang="en-US" sz="2800"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/>
              <a:t>Veľké a malé písmo</a:t>
            </a:r>
          </a:p>
          <a:p>
            <a:pPr>
              <a:lnSpc>
                <a:spcPct val="90000"/>
              </a:lnSpc>
            </a:pPr>
            <a:r>
              <a:rPr lang="sk-SK" sz="2400"/>
              <a:t>Odlišné typy písma</a:t>
            </a:r>
          </a:p>
          <a:p>
            <a:pPr>
              <a:lnSpc>
                <a:spcPct val="90000"/>
              </a:lnSpc>
            </a:pPr>
            <a:r>
              <a:rPr lang="sk-SK" sz="2400"/>
              <a:t>Tenká a tučná čiara</a:t>
            </a:r>
          </a:p>
          <a:p>
            <a:pPr>
              <a:lnSpc>
                <a:spcPct val="90000"/>
              </a:lnSpc>
            </a:pPr>
            <a:r>
              <a:rPr lang="sk-SK" sz="2400"/>
              <a:t>Teplá a studená farba</a:t>
            </a:r>
          </a:p>
          <a:p>
            <a:pPr>
              <a:lnSpc>
                <a:spcPct val="90000"/>
              </a:lnSpc>
            </a:pPr>
            <a:r>
              <a:rPr lang="sk-SK" sz="2400"/>
              <a:t>Jemný a hrubý vzor</a:t>
            </a:r>
          </a:p>
          <a:p>
            <a:pPr>
              <a:lnSpc>
                <a:spcPct val="90000"/>
              </a:lnSpc>
            </a:pPr>
            <a:r>
              <a:rPr lang="sk-SK" sz="2400"/>
              <a:t>Horizontálny a vertikálny prvok</a:t>
            </a:r>
          </a:p>
          <a:p>
            <a:pPr>
              <a:lnSpc>
                <a:spcPct val="90000"/>
              </a:lnSpc>
            </a:pPr>
            <a:r>
              <a:rPr lang="sk-SK" sz="2400"/>
              <a:t>Široký rozstup a tesne priliehajúce riadky</a:t>
            </a:r>
          </a:p>
          <a:p>
            <a:pPr>
              <a:lnSpc>
                <a:spcPct val="90000"/>
              </a:lnSpc>
            </a:pPr>
            <a:r>
              <a:rPr lang="sk-SK" sz="2400"/>
              <a:t>Malý a veľký grafický prvok</a:t>
            </a:r>
          </a:p>
        </p:txBody>
      </p:sp>
      <p:pic>
        <p:nvPicPr>
          <p:cNvPr id="51208" name="Picture 8" descr="j02389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3238" y="260350"/>
            <a:ext cx="1822450" cy="1639888"/>
          </a:xfrm>
          <a:prstGeom prst="rect">
            <a:avLst/>
          </a:prstGeom>
          <a:noFill/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643438" y="1916113"/>
            <a:ext cx="1944687" cy="217487"/>
            <a:chOff x="3061" y="1207"/>
            <a:chExt cx="1225" cy="137"/>
          </a:xfrm>
        </p:grpSpPr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3061" y="1207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3061" y="1344"/>
              <a:ext cx="12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1214" name="WordArt 14"/>
          <p:cNvSpPr>
            <a:spLocks noChangeArrowheads="1" noChangeShapeType="1" noTextEdit="1"/>
          </p:cNvSpPr>
          <p:nvPr/>
        </p:nvSpPr>
        <p:spPr bwMode="auto">
          <a:xfrm>
            <a:off x="7523163" y="2276475"/>
            <a:ext cx="1152525" cy="10080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r>
              <a:rPr lang="sk-S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FF9900"/>
                  </a:outerShdw>
                </a:effectLst>
                <a:latin typeface="Baby Kruffy"/>
              </a:rPr>
              <a:t>abc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7308850" y="3141663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latin typeface="Times New Roman" pitchFamily="18" charset="0"/>
              </a:rPr>
              <a:t>abc abc abc</a:t>
            </a:r>
            <a:r>
              <a:rPr lang="sk-SK" sz="1600">
                <a:latin typeface="Arial" charset="0"/>
              </a:rPr>
              <a:t> 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643438" y="2492375"/>
            <a:ext cx="1800225" cy="1295400"/>
            <a:chOff x="3152" y="1616"/>
            <a:chExt cx="1134" cy="816"/>
          </a:xfrm>
        </p:grpSpPr>
        <p:sp>
          <p:nvSpPr>
            <p:cNvPr id="51216" name="Rectangle 16"/>
            <p:cNvSpPr>
              <a:spLocks noChangeArrowheads="1"/>
            </p:cNvSpPr>
            <p:nvPr/>
          </p:nvSpPr>
          <p:spPr bwMode="auto">
            <a:xfrm>
              <a:off x="3152" y="1616"/>
              <a:ext cx="1043" cy="725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17" name="Oval 17"/>
            <p:cNvSpPr>
              <a:spLocks noChangeArrowheads="1"/>
            </p:cNvSpPr>
            <p:nvPr/>
          </p:nvSpPr>
          <p:spPr bwMode="auto">
            <a:xfrm>
              <a:off x="3515" y="1797"/>
              <a:ext cx="771" cy="63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7308850" y="5084763"/>
            <a:ext cx="1368425" cy="1368425"/>
            <a:chOff x="4603" y="3294"/>
            <a:chExt cx="862" cy="862"/>
          </a:xfrm>
        </p:grpSpPr>
        <p:sp>
          <p:nvSpPr>
            <p:cNvPr id="51218" name="AutoShape 18"/>
            <p:cNvSpPr>
              <a:spLocks noChangeArrowheads="1"/>
            </p:cNvSpPr>
            <p:nvPr/>
          </p:nvSpPr>
          <p:spPr bwMode="auto">
            <a:xfrm>
              <a:off x="4694" y="3385"/>
              <a:ext cx="136" cy="136"/>
            </a:xfrm>
            <a:prstGeom prst="star5">
              <a:avLst/>
            </a:prstGeom>
            <a:solidFill>
              <a:srgbClr val="2062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19" name="AutoShape 19"/>
            <p:cNvSpPr>
              <a:spLocks noChangeArrowheads="1"/>
            </p:cNvSpPr>
            <p:nvPr/>
          </p:nvSpPr>
          <p:spPr bwMode="auto">
            <a:xfrm>
              <a:off x="4830" y="3521"/>
              <a:ext cx="136" cy="136"/>
            </a:xfrm>
            <a:prstGeom prst="star5">
              <a:avLst/>
            </a:prstGeom>
            <a:solidFill>
              <a:srgbClr val="2062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20" name="AutoShape 20"/>
            <p:cNvSpPr>
              <a:spLocks noChangeArrowheads="1"/>
            </p:cNvSpPr>
            <p:nvPr/>
          </p:nvSpPr>
          <p:spPr bwMode="auto">
            <a:xfrm>
              <a:off x="4966" y="3657"/>
              <a:ext cx="136" cy="136"/>
            </a:xfrm>
            <a:prstGeom prst="star5">
              <a:avLst/>
            </a:prstGeom>
            <a:solidFill>
              <a:srgbClr val="2062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21" name="AutoShape 21"/>
            <p:cNvSpPr>
              <a:spLocks noChangeArrowheads="1"/>
            </p:cNvSpPr>
            <p:nvPr/>
          </p:nvSpPr>
          <p:spPr bwMode="auto">
            <a:xfrm>
              <a:off x="5102" y="3793"/>
              <a:ext cx="136" cy="136"/>
            </a:xfrm>
            <a:prstGeom prst="star5">
              <a:avLst/>
            </a:prstGeom>
            <a:solidFill>
              <a:srgbClr val="2062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22" name="AutoShape 22"/>
            <p:cNvSpPr>
              <a:spLocks noChangeArrowheads="1"/>
            </p:cNvSpPr>
            <p:nvPr/>
          </p:nvSpPr>
          <p:spPr bwMode="auto">
            <a:xfrm>
              <a:off x="5238" y="3929"/>
              <a:ext cx="136" cy="136"/>
            </a:xfrm>
            <a:prstGeom prst="star5">
              <a:avLst/>
            </a:prstGeom>
            <a:solidFill>
              <a:srgbClr val="2062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23" name="AutoShape 23" descr="50%"/>
            <p:cNvSpPr>
              <a:spLocks noChangeArrowheads="1"/>
            </p:cNvSpPr>
            <p:nvPr/>
          </p:nvSpPr>
          <p:spPr bwMode="auto">
            <a:xfrm>
              <a:off x="4603" y="3521"/>
              <a:ext cx="635" cy="635"/>
            </a:xfrm>
            <a:prstGeom prst="rtTriangle">
              <a:avLst/>
            </a:prstGeom>
            <a:pattFill prst="pct50">
              <a:fgClr>
                <a:srgbClr val="43C18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24" name="AutoShape 24" descr="50%"/>
            <p:cNvSpPr>
              <a:spLocks noChangeArrowheads="1"/>
            </p:cNvSpPr>
            <p:nvPr/>
          </p:nvSpPr>
          <p:spPr bwMode="auto">
            <a:xfrm rot="10800000">
              <a:off x="4830" y="3294"/>
              <a:ext cx="635" cy="635"/>
            </a:xfrm>
            <a:prstGeom prst="rtTriangle">
              <a:avLst/>
            </a:prstGeom>
            <a:pattFill prst="pct50">
              <a:fgClr>
                <a:srgbClr val="43C18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4551363" y="4581525"/>
            <a:ext cx="12446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k-SK" sz="800">
                <a:latin typeface="Times New Roman" pitchFamily="18" charset="0"/>
              </a:rPr>
              <a:t>Veľké a malé písmo</a:t>
            </a:r>
          </a:p>
          <a:p>
            <a:pPr algn="l"/>
            <a:r>
              <a:rPr lang="sk-SK" sz="800">
                <a:latin typeface="Times New Roman" pitchFamily="18" charset="0"/>
              </a:rPr>
              <a:t>Odlišné typy písma</a:t>
            </a:r>
          </a:p>
          <a:p>
            <a:pPr algn="l"/>
            <a:r>
              <a:rPr lang="sk-SK" sz="800">
                <a:latin typeface="Times New Roman" pitchFamily="18" charset="0"/>
              </a:rPr>
              <a:t>Tenká a tučná čiara</a:t>
            </a:r>
          </a:p>
          <a:p>
            <a:pPr algn="l"/>
            <a:r>
              <a:rPr lang="sk-SK" sz="800">
                <a:latin typeface="Times New Roman" pitchFamily="18" charset="0"/>
              </a:rPr>
              <a:t>Teplá a studená farba</a:t>
            </a:r>
          </a:p>
          <a:p>
            <a:pPr algn="l"/>
            <a:r>
              <a:rPr lang="sk-SK" sz="800">
                <a:latin typeface="Times New Roman" pitchFamily="18" charset="0"/>
              </a:rPr>
              <a:t>Jemný a hrubý vzor</a:t>
            </a:r>
          </a:p>
          <a:p>
            <a:pPr algn="l"/>
            <a:r>
              <a:rPr lang="sk-SK" sz="800">
                <a:latin typeface="Times New Roman" pitchFamily="18" charset="0"/>
              </a:rPr>
              <a:t>Horizontálny a vertikálny prvok</a:t>
            </a:r>
          </a:p>
          <a:p>
            <a:pPr algn="l"/>
            <a:r>
              <a:rPr lang="sk-SK" sz="800">
                <a:latin typeface="Times New Roman" pitchFamily="18" charset="0"/>
              </a:rPr>
              <a:t>Široký rozstup a tesne priliehajúce riadky</a:t>
            </a:r>
          </a:p>
          <a:p>
            <a:pPr algn="l"/>
            <a:r>
              <a:rPr lang="sk-SK" sz="800">
                <a:latin typeface="Times New Roman" pitchFamily="18" charset="0"/>
              </a:rPr>
              <a:t>Malý a veľký grafický prvok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4211638" y="4005263"/>
            <a:ext cx="4932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600" b="1">
                <a:latin typeface="Arial" charset="0"/>
              </a:rPr>
              <a:t>Veľké horizontálne</a:t>
            </a: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5724525" y="4581525"/>
            <a:ext cx="12446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k-SK" sz="800">
                <a:latin typeface="Times New Roman" pitchFamily="18" charset="0"/>
              </a:rPr>
              <a:t>Veľké a malé písmo</a:t>
            </a:r>
          </a:p>
          <a:p>
            <a:pPr algn="l"/>
            <a:r>
              <a:rPr lang="sk-SK" sz="800">
                <a:latin typeface="Times New Roman" pitchFamily="18" charset="0"/>
              </a:rPr>
              <a:t>Odlišné typy písma</a:t>
            </a:r>
          </a:p>
          <a:p>
            <a:pPr algn="l"/>
            <a:r>
              <a:rPr lang="sk-SK" sz="800">
                <a:latin typeface="Times New Roman" pitchFamily="18" charset="0"/>
              </a:rPr>
              <a:t>Tenká a tučná čiara</a:t>
            </a:r>
          </a:p>
          <a:p>
            <a:pPr algn="l"/>
            <a:r>
              <a:rPr lang="sk-SK" sz="800">
                <a:latin typeface="Times New Roman" pitchFamily="18" charset="0"/>
              </a:rPr>
              <a:t>Teplá a studená farba</a:t>
            </a:r>
          </a:p>
          <a:p>
            <a:pPr algn="l"/>
            <a:r>
              <a:rPr lang="sk-SK" sz="800">
                <a:latin typeface="Times New Roman" pitchFamily="18" charset="0"/>
              </a:rPr>
              <a:t>Jemný a hrubý vzor</a:t>
            </a:r>
          </a:p>
          <a:p>
            <a:pPr algn="l"/>
            <a:r>
              <a:rPr lang="sk-SK" sz="800">
                <a:latin typeface="Times New Roman" pitchFamily="18" charset="0"/>
              </a:rPr>
              <a:t>Horizontálny a vertikálny prvok</a:t>
            </a:r>
          </a:p>
          <a:p>
            <a:pPr algn="l"/>
            <a:r>
              <a:rPr lang="sk-SK" sz="800">
                <a:latin typeface="Times New Roman" pitchFamily="18" charset="0"/>
              </a:rPr>
              <a:t>Široký rozstup a tesne priliehajúce riadky</a:t>
            </a:r>
          </a:p>
          <a:p>
            <a:pPr algn="l"/>
            <a:r>
              <a:rPr lang="sk-SK" sz="800">
                <a:latin typeface="Times New Roman" pitchFamily="18" charset="0"/>
              </a:rPr>
              <a:t>Malý a veľký grafický prvok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ontras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4275138" cy="6119812"/>
          </a:xfrm>
          <a:prstGeom prst="rect">
            <a:avLst/>
          </a:prstGeom>
          <a:noFill/>
        </p:spPr>
      </p:pic>
      <p:pic>
        <p:nvPicPr>
          <p:cNvPr id="15363" name="Picture 3" descr="Kontras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4813"/>
            <a:ext cx="4292600" cy="604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0066"/>
                </a:solidFill>
                <a:latin typeface="Bradley Hand ITC" pitchFamily="66" charset="0"/>
              </a:rPr>
              <a:t>Úloha 4</a:t>
            </a:r>
            <a:endParaRPr lang="sk-SK" b="1">
              <a:solidFill>
                <a:srgbClr val="000066"/>
              </a:solidFill>
              <a:latin typeface="Bradley Hand ITC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solidFill>
            <a:srgbClr val="000066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</a:rPr>
              <a:t>Nájdite na vašej stránke nejaké prvky, ktoré by mohli byť spolu v kontraste.</a:t>
            </a:r>
          </a:p>
          <a:p>
            <a:pPr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  <a:cs typeface="Arial" charset="0"/>
              </a:rPr>
              <a:t>Vyberte z novín dva inzeráty, v ktorých na jednom je a na druhom nie je uplatnený princíp kontrastu.</a:t>
            </a:r>
          </a:p>
          <a:p>
            <a:pPr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  <a:cs typeface="Arial" charset="0"/>
              </a:rPr>
              <a:t>Ktorý inzerát najviac priťahuje vašu pozornosť? Ktorý sa vám najviac páči?</a:t>
            </a:r>
          </a:p>
          <a:p>
            <a:pPr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  <a:cs typeface="Arial" charset="0"/>
              </a:rPr>
              <a:t>Experimentujte s rôznymi spôsobmi kontrastu.</a:t>
            </a:r>
          </a:p>
        </p:txBody>
      </p:sp>
      <p:pic>
        <p:nvPicPr>
          <p:cNvPr id="49157" name="Picture 5" descr="slnk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3333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sk-SK" b="1">
                <a:solidFill>
                  <a:schemeClr val="bg1"/>
                </a:solidFill>
              </a:rPr>
              <a:t>Rekapitulácia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/>
              <a:t>Nebojte sa využiť voľné miesto, dajte vášmu zraku a mysli príležitosť si odpočinúť.</a:t>
            </a:r>
          </a:p>
          <a:p>
            <a:pPr>
              <a:lnSpc>
                <a:spcPct val="90000"/>
              </a:lnSpc>
            </a:pPr>
            <a:r>
              <a:rPr lang="sk-SK"/>
              <a:t>Nebojte sa nesúmernosti a pri návrhu sa radšej vzdajte centrovania.</a:t>
            </a:r>
          </a:p>
          <a:p>
            <a:pPr>
              <a:lnSpc>
                <a:spcPct val="90000"/>
              </a:lnSpc>
            </a:pPr>
            <a:r>
              <a:rPr lang="sk-SK"/>
              <a:t>Nebojte sa výrazne zväčšovať a zmenšovať prvky vášho návrhu.</a:t>
            </a:r>
          </a:p>
          <a:p>
            <a:pPr>
              <a:lnSpc>
                <a:spcPct val="90000"/>
              </a:lnSpc>
            </a:pPr>
            <a:r>
              <a:rPr lang="sk-SK"/>
              <a:t>Podľa potreby grafické prvky upravte do požadovanej veľkosti – buď sú výrazné, alebo naopak veľmi malé.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Uplatnenie štyroch princípov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419475" y="2781300"/>
            <a:ext cx="2374900" cy="335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sk-SK" sz="3200" b="1">
                <a:latin typeface="Arial" charset="0"/>
              </a:rPr>
              <a:t>Slovensko v sieti</a:t>
            </a:r>
            <a:r>
              <a:rPr lang="sk-SK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sk-SK" sz="1600">
                <a:latin typeface="Arial" charset="0"/>
              </a:rPr>
              <a:t>REVUE PRIEMYSLU</a:t>
            </a:r>
          </a:p>
          <a:p>
            <a:pPr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sk-SK" sz="1600">
                <a:latin typeface="Arial" charset="0"/>
              </a:rPr>
              <a:t>500 najlepšie zosieťovaných a mocných manažérov Slovenska</a:t>
            </a:r>
          </a:p>
          <a:p>
            <a:pPr>
              <a:spcBef>
                <a:spcPct val="50000"/>
              </a:spcBef>
            </a:pPr>
            <a:endParaRPr lang="sk-SK" sz="9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sk-SK" sz="900">
                <a:latin typeface="Arial" charset="0"/>
              </a:rPr>
              <a:t>Február 2007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539750" y="2781300"/>
            <a:ext cx="2374900" cy="339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Arial" charset="0"/>
              </a:rPr>
              <a:t>Slovensko v sieti</a:t>
            </a:r>
            <a:endParaRPr lang="sk-SK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sk-SK">
                <a:latin typeface="Arial" charset="0"/>
              </a:rPr>
              <a:t>REVUE PRIEMYSLU</a:t>
            </a:r>
            <a:endParaRPr lang="sk-SK" b="1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k-SK">
                <a:latin typeface="Arial" charset="0"/>
              </a:rPr>
              <a:t>500 najlepšie zosieťovaných a mocných manažérov Slovenska</a:t>
            </a:r>
          </a:p>
          <a:p>
            <a:pPr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sk-SK">
                <a:latin typeface="Arial" charset="0"/>
              </a:rPr>
              <a:t>Február 2007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6300788" y="2781300"/>
            <a:ext cx="2374900" cy="335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sk-SK" sz="3200" b="1">
                <a:latin typeface="Arial" charset="0"/>
              </a:rPr>
              <a:t>Slovensko v sieti</a:t>
            </a:r>
            <a:r>
              <a:rPr lang="sk-SK">
                <a:latin typeface="Arial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sk-SK" sz="1600">
                <a:latin typeface="Arial" charset="0"/>
              </a:rPr>
              <a:t>REVUE PRIEMYSLU</a:t>
            </a:r>
          </a:p>
          <a:p>
            <a:pPr algn="r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lang="sk-SK" sz="1600">
                <a:latin typeface="Arial" charset="0"/>
              </a:rPr>
              <a:t>500 najlepšie zosieťovaných a mocných manažérov Slovenska</a:t>
            </a:r>
          </a:p>
          <a:p>
            <a:pPr algn="r">
              <a:spcBef>
                <a:spcPct val="50000"/>
              </a:spcBef>
            </a:pPr>
            <a:endParaRPr lang="sk-SK" sz="900"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lang="sk-SK" sz="900">
                <a:latin typeface="Arial" charset="0"/>
              </a:rPr>
              <a:t>Február 2007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3492500" y="1916113"/>
            <a:ext cx="2232025" cy="652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3200" b="1">
                <a:solidFill>
                  <a:schemeClr val="bg1"/>
                </a:solidFill>
                <a:latin typeface="Arial" charset="0"/>
              </a:rPr>
              <a:t>Blízkosť</a:t>
            </a:r>
            <a:endParaRPr lang="en-GB" sz="3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6227763" y="1916113"/>
            <a:ext cx="2447925" cy="652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3200" b="1">
                <a:solidFill>
                  <a:schemeClr val="bg1"/>
                </a:solidFill>
                <a:latin typeface="Arial" charset="0"/>
              </a:rPr>
              <a:t>Zarovnanie</a:t>
            </a:r>
            <a:endParaRPr lang="en-GB" sz="32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00788" y="2997200"/>
            <a:ext cx="2374900" cy="3446463"/>
            <a:chOff x="3969" y="1752"/>
            <a:chExt cx="1496" cy="2171"/>
          </a:xfrm>
        </p:grpSpPr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3969" y="1752"/>
              <a:ext cx="1496" cy="21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sk-SK" sz="3200" b="1">
                  <a:latin typeface="Elephant" pitchFamily="18" charset="0"/>
                </a:rPr>
                <a:t>Slovensko</a:t>
              </a:r>
              <a:r>
                <a:rPr lang="sk-SK" sz="3200" b="1">
                  <a:latin typeface="Arial" charset="0"/>
                </a:rPr>
                <a:t> </a:t>
              </a:r>
              <a:r>
                <a:rPr lang="sk-SK" sz="3200" b="1">
                  <a:latin typeface="Elephant" pitchFamily="18" charset="0"/>
                </a:rPr>
                <a:t>v sieti</a:t>
              </a:r>
              <a:r>
                <a:rPr lang="sk-SK">
                  <a:latin typeface="Arial" charset="0"/>
                </a:rPr>
                <a:t> </a:t>
              </a:r>
            </a:p>
            <a:p>
              <a:pPr algn="r">
                <a:spcBef>
                  <a:spcPct val="50000"/>
                </a:spcBef>
              </a:pPr>
              <a:r>
                <a:rPr lang="sk-SK">
                  <a:latin typeface="Arial" charset="0"/>
                </a:rPr>
                <a:t>Revue priemyslu</a:t>
              </a:r>
              <a:endParaRPr lang="sk-SK" sz="1600">
                <a:latin typeface="Arial" charset="0"/>
              </a:endParaRPr>
            </a:p>
            <a:p>
              <a:pPr algn="r">
                <a:spcBef>
                  <a:spcPct val="50000"/>
                </a:spcBef>
              </a:pPr>
              <a:endParaRPr lang="sk-SK">
                <a:latin typeface="Arial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sk-SK" sz="1600">
                  <a:latin typeface="Elephant" pitchFamily="18" charset="0"/>
                </a:rPr>
                <a:t>500 najlepšie zosie</a:t>
              </a:r>
              <a:r>
                <a:rPr lang="sk-SK">
                  <a:latin typeface="Rockwell Extra Bold" pitchFamily="18" charset="0"/>
                </a:rPr>
                <a:t>ť</a:t>
              </a:r>
              <a:r>
                <a:rPr lang="sk-SK" sz="1600">
                  <a:latin typeface="Elephant" pitchFamily="18" charset="0"/>
                </a:rPr>
                <a:t>ovaných a mocných mana</a:t>
              </a:r>
              <a:r>
                <a:rPr lang="sk-SK" sz="1700"/>
                <a:t>ž</a:t>
              </a:r>
              <a:r>
                <a:rPr lang="sk-SK" sz="1600">
                  <a:latin typeface="Elephant" pitchFamily="18" charset="0"/>
                </a:rPr>
                <a:t>érov Slovenska</a:t>
              </a:r>
            </a:p>
            <a:p>
              <a:pPr algn="r">
                <a:spcBef>
                  <a:spcPct val="50000"/>
                </a:spcBef>
              </a:pPr>
              <a:endParaRPr lang="sk-SK" sz="900">
                <a:latin typeface="Arial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sk-SK" sz="900">
                  <a:latin typeface="Arial" charset="0"/>
                </a:rPr>
                <a:t>Február 2007</a:t>
              </a:r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4956" y="1752"/>
              <a:ext cx="299" cy="3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sk-SK" sz="3200" b="1">
                  <a:solidFill>
                    <a:schemeClr val="bg1"/>
                  </a:solidFill>
                  <a:latin typeface="Elephant" pitchFamily="18" charset="0"/>
                </a:rPr>
                <a:t>sk</a:t>
              </a:r>
            </a:p>
          </p:txBody>
        </p:sp>
      </p:grp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164388" y="5734050"/>
            <a:ext cx="1512887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</a:pPr>
            <a:r>
              <a:rPr lang="sk-SK" sz="1600">
                <a:solidFill>
                  <a:schemeClr val="bg1"/>
                </a:solidFill>
                <a:latin typeface="Elephant" pitchFamily="18" charset="0"/>
              </a:rPr>
              <a:t>Slovenska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419475" y="2997200"/>
            <a:ext cx="2374900" cy="335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sk-SK" sz="3200" b="1">
                <a:latin typeface="Elephant" pitchFamily="18" charset="0"/>
              </a:rPr>
              <a:t>Slovensko  v sieti</a:t>
            </a:r>
            <a:r>
              <a:rPr lang="sk-SK">
                <a:latin typeface="Arial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sk-SK" sz="1600">
                <a:latin typeface="Arial" charset="0"/>
              </a:rPr>
              <a:t>Revue priemyslu</a:t>
            </a:r>
          </a:p>
          <a:p>
            <a:pPr algn="r"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lang="sk-SK" sz="1600">
                <a:latin typeface="Elephant" pitchFamily="18" charset="0"/>
              </a:rPr>
              <a:t>500 najlepšie zosieťovaných a mocných manažérov Slovenska</a:t>
            </a:r>
          </a:p>
          <a:p>
            <a:pPr algn="r">
              <a:spcBef>
                <a:spcPct val="50000"/>
              </a:spcBef>
            </a:pPr>
            <a:endParaRPr lang="sk-SK" sz="900">
              <a:latin typeface="Elephant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sk-SK" sz="900">
                <a:latin typeface="Arial" charset="0"/>
              </a:rPr>
              <a:t>Február 2007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k-SK"/>
              <a:t>Uplatnenie štyroch princípov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3203575" y="1989138"/>
            <a:ext cx="2736850" cy="652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3200" b="1">
                <a:solidFill>
                  <a:schemeClr val="bg1"/>
                </a:solidFill>
                <a:latin typeface="Arial" charset="0"/>
              </a:rPr>
              <a:t>Opakovanie</a:t>
            </a:r>
            <a:endParaRPr lang="en-GB" sz="3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6300788" y="1989138"/>
            <a:ext cx="2376487" cy="652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3200" b="1">
                <a:solidFill>
                  <a:schemeClr val="bg1"/>
                </a:solidFill>
                <a:latin typeface="Arial" charset="0"/>
              </a:rPr>
              <a:t>Kontrast</a:t>
            </a:r>
            <a:endParaRPr lang="en-GB" sz="3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468313" y="2997200"/>
            <a:ext cx="2374900" cy="339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Arial" charset="0"/>
              </a:rPr>
              <a:t>Slovensko v sieti</a:t>
            </a:r>
            <a:endParaRPr lang="sk-SK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sk-SK">
                <a:latin typeface="Arial" charset="0"/>
              </a:rPr>
              <a:t>REVUE PRIEMYSLU</a:t>
            </a:r>
            <a:endParaRPr lang="sk-SK" b="1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k-SK">
                <a:latin typeface="Arial" charset="0"/>
              </a:rPr>
              <a:t>500 najlepšie zosieťovaných a mocných manažérov Slovenska</a:t>
            </a:r>
          </a:p>
          <a:p>
            <a:pPr>
              <a:spcBef>
                <a:spcPct val="50000"/>
              </a:spcBef>
            </a:pPr>
            <a:endParaRPr lang="sk-SK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sk-SK">
                <a:latin typeface="Arial" charset="0"/>
              </a:rPr>
              <a:t>Február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400"/>
          </a:xfrm>
          <a:solidFill>
            <a:srgbClr val="0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sk-SK" b="1">
                <a:solidFill>
                  <a:schemeClr val="bg1"/>
                </a:solidFill>
              </a:rPr>
              <a:t>Štyri  základné princípy</a:t>
            </a:r>
            <a:br>
              <a:rPr lang="sk-SK" b="1">
                <a:solidFill>
                  <a:schemeClr val="bg1"/>
                </a:solidFill>
              </a:rPr>
            </a:br>
            <a:r>
              <a:rPr lang="sk-SK" sz="2400" b="1">
                <a:solidFill>
                  <a:schemeClr val="bg1"/>
                </a:solidFill>
                <a:latin typeface="Bradley Hand ITC" pitchFamily="66" charset="0"/>
              </a:rPr>
              <a:t>grafického návrhu a typografie</a:t>
            </a:r>
            <a:r>
              <a:rPr lang="sk-SK" b="1">
                <a:solidFill>
                  <a:schemeClr val="bg1"/>
                </a:solidFill>
              </a:rPr>
              <a:t> 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141663"/>
            <a:ext cx="3201987" cy="2692400"/>
          </a:xfrm>
        </p:spPr>
        <p:txBody>
          <a:bodyPr/>
          <a:lstStyle/>
          <a:p>
            <a:r>
              <a:rPr lang="sk-SK" b="1"/>
              <a:t>Blízkosť</a:t>
            </a:r>
          </a:p>
          <a:p>
            <a:r>
              <a:rPr lang="sk-SK" b="1"/>
              <a:t>Zarovnanie</a:t>
            </a:r>
          </a:p>
          <a:p>
            <a:r>
              <a:rPr lang="sk-SK" b="1"/>
              <a:t>Opakovanie </a:t>
            </a:r>
          </a:p>
          <a:p>
            <a:r>
              <a:rPr lang="sk-SK" b="1"/>
              <a:t>Kontrast</a:t>
            </a:r>
            <a:endParaRPr lang="en-GB" b="1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88125" y="3141663"/>
            <a:ext cx="20875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sk-SK" sz="3200">
                <a:latin typeface="Arial" charset="0"/>
              </a:rPr>
              <a:t>	Spolu </a:t>
            </a:r>
          </a:p>
          <a:p>
            <a:pPr marL="342900" indent="-342900" algn="r">
              <a:spcBef>
                <a:spcPct val="20000"/>
              </a:spcBef>
            </a:pPr>
            <a:r>
              <a:rPr lang="sk-SK" sz="3200">
                <a:latin typeface="Arial" charset="0"/>
              </a:rPr>
              <a:t>veľmi </a:t>
            </a:r>
          </a:p>
          <a:p>
            <a:pPr marL="342900" indent="-342900" algn="r">
              <a:spcBef>
                <a:spcPct val="20000"/>
              </a:spcBef>
            </a:pPr>
            <a:r>
              <a:rPr lang="sk-SK" sz="3200">
                <a:latin typeface="Arial" charset="0"/>
              </a:rPr>
              <a:t>úzko </a:t>
            </a:r>
          </a:p>
          <a:p>
            <a:pPr marL="342900" indent="-342900" algn="r">
              <a:spcBef>
                <a:spcPct val="20000"/>
              </a:spcBef>
            </a:pPr>
            <a:r>
              <a:rPr lang="sk-SK" sz="3200">
                <a:latin typeface="Arial" charset="0"/>
              </a:rPr>
              <a:t>súvisia</a:t>
            </a:r>
            <a:endParaRPr lang="en-GB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sk-SK" b="1">
                <a:solidFill>
                  <a:schemeClr val="bg1"/>
                </a:solidFill>
              </a:rPr>
              <a:t>Blízkosť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/>
              <a:t>Údaje, ktoré majú k sebe vzťah by mali byť </a:t>
            </a:r>
            <a:r>
              <a:rPr lang="sk-SK" b="1"/>
              <a:t>vzájomne zoskupené </a:t>
            </a:r>
            <a:r>
              <a:rPr lang="sk-SK"/>
              <a:t>vo vhodnej vzdialenosti.</a:t>
            </a:r>
          </a:p>
          <a:p>
            <a:pPr>
              <a:lnSpc>
                <a:spcPct val="90000"/>
              </a:lnSpc>
            </a:pPr>
            <a:r>
              <a:rPr lang="sk-SK"/>
              <a:t>Ak sa niektoré položky nachádzajú dostatočne blízko seba, javia sa na pohľad ako kompaktný vizuálny celok.</a:t>
            </a:r>
          </a:p>
          <a:p>
            <a:pPr>
              <a:lnSpc>
                <a:spcPct val="90000"/>
              </a:lnSpc>
            </a:pPr>
            <a:r>
              <a:rPr lang="sk-SK"/>
              <a:t>Prispieva k </a:t>
            </a:r>
            <a:r>
              <a:rPr lang="sk-SK" b="1"/>
              <a:t>usporiadaniu informácií</a:t>
            </a:r>
            <a:r>
              <a:rPr lang="sk-SK"/>
              <a:t> a redukuje neprehľadnosť.</a:t>
            </a:r>
          </a:p>
          <a:p>
            <a:pPr>
              <a:lnSpc>
                <a:spcPct val="90000"/>
              </a:lnSpc>
            </a:pPr>
            <a:r>
              <a:rPr lang="sk-SK"/>
              <a:t>Nebojte sa prázdneho miesta</a:t>
            </a:r>
            <a:r>
              <a:rPr lang="cs-CZ"/>
              <a:t> !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zitk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5184775" cy="3143250"/>
          </a:xfrm>
          <a:prstGeom prst="rect">
            <a:avLst/>
          </a:prstGeom>
          <a:noFill/>
        </p:spPr>
      </p:pic>
      <p:pic>
        <p:nvPicPr>
          <p:cNvPr id="6147" name="Picture 3" descr="Vizitka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481388"/>
            <a:ext cx="5321300" cy="3082925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508625" y="476250"/>
            <a:ext cx="3095625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>
                <a:latin typeface="Arial" charset="0"/>
              </a:rPr>
              <a:t>Koľko samostatných prvkov vidíte na vizitke?</a:t>
            </a:r>
            <a:endParaRPr lang="sk-SK"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508625" y="1484313"/>
            <a:ext cx="3095625" cy="91598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>
                <a:latin typeface="Arial" charset="0"/>
              </a:rPr>
              <a:t>Koľkokrát ste nútení uprieť zrak na nejaké miesto, aby ste videli určtú informáciu?</a:t>
            </a:r>
            <a:endParaRPr lang="sk-SK"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5288" y="5734050"/>
            <a:ext cx="3095625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>
                <a:latin typeface="Arial" charset="0"/>
              </a:rPr>
              <a:t>Tu je jasné, kde začať a kde skončiť s čítaním?</a:t>
            </a:r>
            <a:endParaRPr lang="sk-SK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oncert 2"/>
          <p:cNvPicPr>
            <a:picLocks noChangeAspect="1" noChangeArrowheads="1"/>
          </p:cNvPicPr>
          <p:nvPr/>
        </p:nvPicPr>
        <p:blipFill>
          <a:blip r:embed="rId3" cstate="print"/>
          <a:srcRect t="2992"/>
          <a:stretch>
            <a:fillRect/>
          </a:stretch>
        </p:blipFill>
        <p:spPr bwMode="auto">
          <a:xfrm>
            <a:off x="4643438" y="0"/>
            <a:ext cx="4410075" cy="6122988"/>
          </a:xfrm>
          <a:prstGeom prst="rect">
            <a:avLst/>
          </a:prstGeom>
          <a:noFill/>
        </p:spPr>
      </p:pic>
      <p:pic>
        <p:nvPicPr>
          <p:cNvPr id="7171" name="Picture 3" descr="Koncert 1"/>
          <p:cNvPicPr>
            <a:picLocks noChangeAspect="1" noChangeArrowheads="1"/>
          </p:cNvPicPr>
          <p:nvPr/>
        </p:nvPicPr>
        <p:blipFill>
          <a:blip r:embed="rId4" cstate="print"/>
          <a:srcRect t="2994"/>
          <a:stretch>
            <a:fillRect/>
          </a:stretch>
        </p:blipFill>
        <p:spPr bwMode="auto">
          <a:xfrm>
            <a:off x="107950" y="0"/>
            <a:ext cx="4408488" cy="6119813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4313" y="6092825"/>
            <a:ext cx="8856662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>
                <a:latin typeface="Arial" charset="0"/>
              </a:rPr>
              <a:t>Informácie s druhotným významom m</a:t>
            </a:r>
            <a:r>
              <a:rPr lang="en-US">
                <a:latin typeface="Arial" charset="0"/>
                <a:cs typeface="Arial" charset="0"/>
              </a:rPr>
              <a:t>ô</a:t>
            </a:r>
            <a:r>
              <a:rPr lang="cs-CZ">
                <a:latin typeface="Arial" charset="0"/>
                <a:cs typeface="Arial" charset="0"/>
              </a:rPr>
              <a:t>žu byť menším písmom. Miera blízkosti naznačuje spojitosť.</a:t>
            </a: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solidFill>
            <a:srgbClr val="CCECFF"/>
          </a:solidFill>
        </p:spPr>
        <p:txBody>
          <a:bodyPr/>
          <a:lstStyle/>
          <a:p>
            <a:r>
              <a:rPr lang="cs-CZ" sz="2400"/>
              <a:t>Zvýraznenie, odrážky, v</a:t>
            </a:r>
            <a:r>
              <a:rPr lang="en-US" sz="2400">
                <a:cs typeface="Arial" charset="0"/>
              </a:rPr>
              <a:t>ä</a:t>
            </a:r>
            <a:r>
              <a:rPr lang="cs-CZ" sz="2400">
                <a:cs typeface="Arial" charset="0"/>
              </a:rPr>
              <a:t>čšie medzery, prípadne podčiarknutie, napomáhajú lepšej prehľadnosti informácií </a:t>
            </a:r>
            <a:endParaRPr lang="en-US" sz="2400">
              <a:cs typeface="Arial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/>
              <a:t>Počítač</a:t>
            </a:r>
          </a:p>
          <a:p>
            <a:pPr>
              <a:lnSpc>
                <a:spcPct val="90000"/>
              </a:lnSpc>
            </a:pPr>
            <a:r>
              <a:rPr lang="cs-CZ" sz="2000"/>
              <a:t>Hardvér</a:t>
            </a:r>
          </a:p>
          <a:p>
            <a:pPr>
              <a:lnSpc>
                <a:spcPct val="90000"/>
              </a:lnSpc>
            </a:pPr>
            <a:r>
              <a:rPr lang="cs-CZ" sz="2000"/>
              <a:t>Softvér</a:t>
            </a:r>
          </a:p>
          <a:p>
            <a:pPr>
              <a:lnSpc>
                <a:spcPct val="90000"/>
              </a:lnSpc>
            </a:pPr>
            <a:r>
              <a:rPr lang="cs-CZ" sz="2000"/>
              <a:t>Periférne zariadenia</a:t>
            </a:r>
          </a:p>
          <a:p>
            <a:pPr>
              <a:lnSpc>
                <a:spcPct val="90000"/>
              </a:lnSpc>
            </a:pPr>
            <a:r>
              <a:rPr lang="cs-CZ" sz="2000"/>
              <a:t>Tlačiareň</a:t>
            </a:r>
          </a:p>
          <a:p>
            <a:pPr>
              <a:lnSpc>
                <a:spcPct val="90000"/>
              </a:lnSpc>
            </a:pPr>
            <a:r>
              <a:rPr lang="cs-CZ" sz="2000"/>
              <a:t>Klávesnica</a:t>
            </a:r>
          </a:p>
          <a:p>
            <a:pPr>
              <a:lnSpc>
                <a:spcPct val="90000"/>
              </a:lnSpc>
            </a:pPr>
            <a:r>
              <a:rPr lang="cs-CZ" sz="2000"/>
              <a:t>Monitor</a:t>
            </a:r>
          </a:p>
          <a:p>
            <a:pPr>
              <a:lnSpc>
                <a:spcPct val="90000"/>
              </a:lnSpc>
            </a:pPr>
            <a:r>
              <a:rPr lang="cs-CZ" sz="2000"/>
              <a:t>Skener</a:t>
            </a:r>
          </a:p>
          <a:p>
            <a:pPr>
              <a:lnSpc>
                <a:spcPct val="90000"/>
              </a:lnSpc>
            </a:pPr>
            <a:r>
              <a:rPr lang="cs-CZ" sz="2000"/>
              <a:t>Káble</a:t>
            </a:r>
          </a:p>
          <a:p>
            <a:pPr>
              <a:lnSpc>
                <a:spcPct val="90000"/>
              </a:lnSpc>
            </a:pPr>
            <a:r>
              <a:rPr lang="cs-CZ" sz="2000"/>
              <a:t>Pam</a:t>
            </a:r>
            <a:r>
              <a:rPr lang="en-US" sz="2000">
                <a:cs typeface="Arial" charset="0"/>
              </a:rPr>
              <a:t>ä</a:t>
            </a:r>
            <a:r>
              <a:rPr lang="cs-CZ" sz="2000">
                <a:cs typeface="Arial" charset="0"/>
              </a:rPr>
              <a:t>ť</a:t>
            </a:r>
          </a:p>
          <a:p>
            <a:pPr>
              <a:lnSpc>
                <a:spcPct val="90000"/>
              </a:lnSpc>
            </a:pPr>
            <a:r>
              <a:rPr lang="cs-CZ" sz="2000">
                <a:cs typeface="Arial" charset="0"/>
              </a:rPr>
              <a:t>Operačná</a:t>
            </a:r>
          </a:p>
          <a:p>
            <a:pPr>
              <a:lnSpc>
                <a:spcPct val="90000"/>
              </a:lnSpc>
            </a:pPr>
            <a:r>
              <a:rPr lang="cs-CZ" sz="2000">
                <a:cs typeface="Arial" charset="0"/>
              </a:rPr>
              <a:t>Cache</a:t>
            </a:r>
          </a:p>
          <a:p>
            <a:pPr>
              <a:lnSpc>
                <a:spcPct val="90000"/>
              </a:lnSpc>
            </a:pPr>
            <a:r>
              <a:rPr lang="cs-CZ" sz="2000">
                <a:cs typeface="Arial" charset="0"/>
              </a:rPr>
              <a:t>Externá</a:t>
            </a:r>
            <a:endParaRPr lang="sk-SK" sz="200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  <a:spcAft>
                <a:spcPct val="20000"/>
              </a:spcAft>
            </a:pPr>
            <a:r>
              <a:rPr lang="cs-CZ" sz="2000" b="1"/>
              <a:t>Počítač</a:t>
            </a:r>
            <a:r>
              <a:rPr lang="cs-CZ" sz="2000" b="1" u="sng">
                <a:solidFill>
                  <a:schemeClr val="bg1"/>
                </a:solidFill>
              </a:rPr>
              <a:t>…………………………</a:t>
            </a:r>
            <a:r>
              <a:rPr lang="cs-CZ" sz="2000" b="1" u="sng"/>
              <a:t>     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Hardvér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Softvér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20000"/>
              </a:spcAft>
            </a:pPr>
            <a:r>
              <a:rPr lang="cs-CZ" sz="2000" b="1"/>
              <a:t>Periférne zariadenia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Tlačiareň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Klávesnica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Monitor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Skener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Káble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20000"/>
              </a:spcAft>
            </a:pPr>
            <a:r>
              <a:rPr lang="cs-CZ" sz="2000" b="1"/>
              <a:t>Pam</a:t>
            </a:r>
            <a:r>
              <a:rPr lang="en-US" sz="2000" b="1">
                <a:cs typeface="Arial" charset="0"/>
              </a:rPr>
              <a:t>ä</a:t>
            </a:r>
            <a:r>
              <a:rPr lang="cs-CZ" sz="2000" b="1">
                <a:cs typeface="Arial" charset="0"/>
              </a:rPr>
              <a:t>ť</a:t>
            </a:r>
          </a:p>
          <a:p>
            <a:pPr lvl="1">
              <a:lnSpc>
                <a:spcPct val="90000"/>
              </a:lnSpc>
            </a:pPr>
            <a:r>
              <a:rPr lang="cs-CZ" sz="1800">
                <a:cs typeface="Arial" charset="0"/>
              </a:rPr>
              <a:t>Operačná</a:t>
            </a:r>
          </a:p>
          <a:p>
            <a:pPr lvl="1">
              <a:lnSpc>
                <a:spcPct val="90000"/>
              </a:lnSpc>
            </a:pPr>
            <a:r>
              <a:rPr lang="cs-CZ" sz="1800">
                <a:cs typeface="Arial" charset="0"/>
              </a:rPr>
              <a:t>Cache</a:t>
            </a:r>
          </a:p>
          <a:p>
            <a:pPr lvl="1">
              <a:lnSpc>
                <a:spcPct val="90000"/>
              </a:lnSpc>
            </a:pPr>
            <a:r>
              <a:rPr lang="cs-CZ" sz="1800">
                <a:cs typeface="Arial" charset="0"/>
              </a:rPr>
              <a:t>Externá</a:t>
            </a:r>
            <a:endParaRPr lang="sk-SK" sz="1800">
              <a:cs typeface="Arial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5076825" y="1954213"/>
            <a:ext cx="3598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076825" y="3101975"/>
            <a:ext cx="3598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076825" y="5157788"/>
            <a:ext cx="3598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uiExpand="1" build="p"/>
      <p:bldP spid="16392" grpId="0" animBg="1"/>
      <p:bldP spid="16393" grpId="0" animBg="1"/>
      <p:bldP spid="163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0066"/>
                </a:solidFill>
                <a:latin typeface="Bradley Hand ITC" pitchFamily="66" charset="0"/>
              </a:rPr>
              <a:t>Úloha 1</a:t>
            </a:r>
            <a:endParaRPr lang="sk-SK" b="1">
              <a:solidFill>
                <a:srgbClr val="000066"/>
              </a:solidFill>
              <a:latin typeface="Bradley Hand ITC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solidFill>
            <a:srgbClr val="000066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>
                <a:solidFill>
                  <a:schemeClr val="bg1"/>
                </a:solidFill>
              </a:rPr>
              <a:t>Vystrihnite z novín, alebo časopisu niekoľko nadpisov r</a:t>
            </a:r>
            <a:r>
              <a:rPr lang="en-US" sz="2800">
                <a:solidFill>
                  <a:schemeClr val="bg1"/>
                </a:solidFill>
                <a:cs typeface="Arial" charset="0"/>
              </a:rPr>
              <a:t>ô</a:t>
            </a:r>
            <a:r>
              <a:rPr lang="cs-CZ" sz="2800">
                <a:solidFill>
                  <a:schemeClr val="bg1"/>
                </a:solidFill>
                <a:cs typeface="Arial" charset="0"/>
              </a:rPr>
              <a:t>znej veľkosti.</a:t>
            </a:r>
          </a:p>
          <a:p>
            <a:pPr>
              <a:lnSpc>
                <a:spcPct val="80000"/>
              </a:lnSpc>
            </a:pPr>
            <a:r>
              <a:rPr lang="cs-CZ" sz="2800">
                <a:solidFill>
                  <a:schemeClr val="bg1"/>
                </a:solidFill>
                <a:cs typeface="Arial" charset="0"/>
              </a:rPr>
              <a:t>Usporiadajte ich náhodne na podklad.</a:t>
            </a:r>
          </a:p>
          <a:p>
            <a:pPr>
              <a:lnSpc>
                <a:spcPct val="80000"/>
              </a:lnSpc>
            </a:pPr>
            <a:r>
              <a:rPr lang="cs-CZ" sz="2800">
                <a:solidFill>
                  <a:schemeClr val="bg1"/>
                </a:solidFill>
                <a:cs typeface="Arial" charset="0"/>
              </a:rPr>
              <a:t>Nájdite súvislosť medzi informáciami (aj keď len myslenú).</a:t>
            </a:r>
          </a:p>
          <a:p>
            <a:pPr>
              <a:lnSpc>
                <a:spcPct val="80000"/>
              </a:lnSpc>
            </a:pPr>
            <a:r>
              <a:rPr lang="cs-CZ" sz="2800">
                <a:solidFill>
                  <a:schemeClr val="bg1"/>
                </a:solidFill>
                <a:cs typeface="Arial" charset="0"/>
              </a:rPr>
              <a:t>Zoskupte spolusúvisiace informácie bližšie k sebe.</a:t>
            </a:r>
          </a:p>
          <a:p>
            <a:pPr>
              <a:lnSpc>
                <a:spcPct val="80000"/>
              </a:lnSpc>
            </a:pPr>
            <a:r>
              <a:rPr lang="cs-CZ" sz="2800">
                <a:solidFill>
                  <a:schemeClr val="bg1"/>
                </a:solidFill>
                <a:cs typeface="Arial" charset="0"/>
              </a:rPr>
              <a:t>Experimentujte s blízkosťou a prázdnym miestom medzi prvkami.</a:t>
            </a:r>
          </a:p>
          <a:p>
            <a:pPr>
              <a:lnSpc>
                <a:spcPct val="80000"/>
              </a:lnSpc>
            </a:pPr>
            <a:r>
              <a:rPr lang="cs-CZ" sz="2800">
                <a:solidFill>
                  <a:schemeClr val="bg1"/>
                </a:solidFill>
                <a:cs typeface="Arial" charset="0"/>
              </a:rPr>
              <a:t>Všímajte si vzťah medzi prvkami, aj aký vplyv a efekt má ich vzájomné usporiadanie.</a:t>
            </a:r>
            <a:endParaRPr lang="en-US" sz="28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8442" name="Picture 10" descr="prs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333375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sk-SK" b="1">
                <a:solidFill>
                  <a:schemeClr val="bg1"/>
                </a:solidFill>
              </a:rPr>
              <a:t>Zarovnanie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/>
              <a:t>Nič by nemalo byť umiestnené na stránke náhodne. </a:t>
            </a:r>
          </a:p>
          <a:p>
            <a:pPr>
              <a:lnSpc>
                <a:spcPct val="90000"/>
              </a:lnSpc>
            </a:pPr>
            <a:r>
              <a:rPr lang="sk-SK"/>
              <a:t>Každý prvok by mal mať nejakú viditeľnú </a:t>
            </a:r>
            <a:r>
              <a:rPr lang="sk-SK" b="1"/>
              <a:t>spojitosť</a:t>
            </a:r>
            <a:r>
              <a:rPr lang="sk-SK"/>
              <a:t> so svojím okolím.</a:t>
            </a:r>
          </a:p>
          <a:p>
            <a:pPr>
              <a:lnSpc>
                <a:spcPct val="90000"/>
              </a:lnSpc>
            </a:pPr>
            <a:r>
              <a:rPr lang="sk-SK"/>
              <a:t>Zarovnaním sa docieli zrozumiteľný, kultivovaný vzhľad a podstatne </a:t>
            </a:r>
            <a:r>
              <a:rPr lang="sk-SK" b="1"/>
              <a:t>súdržnejší celok.</a:t>
            </a:r>
          </a:p>
          <a:p>
            <a:pPr>
              <a:lnSpc>
                <a:spcPct val="90000"/>
              </a:lnSpc>
            </a:pPr>
            <a:r>
              <a:rPr lang="cs-CZ"/>
              <a:t>Princíp zarovnania vytvára spojitosť medzi prvkami, aj keď nie sú blízko seba.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doni MT Blac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doni MT Black" pitchFamily="18" charset="0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1206</Words>
  <Application>Microsoft Office PowerPoint</Application>
  <PresentationFormat>Předvádění na obrazovce (4:3)</PresentationFormat>
  <Paragraphs>273</Paragraphs>
  <Slides>26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Bradley Hand ITC</vt:lpstr>
      <vt:lpstr>Bodoni MT Black</vt:lpstr>
      <vt:lpstr>Script MT Bold</vt:lpstr>
      <vt:lpstr>Times New Roman</vt:lpstr>
      <vt:lpstr>Predvolený návrh</vt:lpstr>
      <vt:lpstr>Grafická úprava</vt:lpstr>
      <vt:lpstr>Pojmy</vt:lpstr>
      <vt:lpstr>Štyri  základné princípy grafického návrhu a typografie </vt:lpstr>
      <vt:lpstr>Blízkosť</vt:lpstr>
      <vt:lpstr>Snímek 5</vt:lpstr>
      <vt:lpstr>Snímek 6</vt:lpstr>
      <vt:lpstr>Zvýraznenie, odrážky, väčšie medzery, prípadne podčiarknutie, napomáhajú lepšej prehľadnosti informácií </vt:lpstr>
      <vt:lpstr>Úloha 1</vt:lpstr>
      <vt:lpstr>Zarovnanie</vt:lpstr>
      <vt:lpstr>Snímek 10</vt:lpstr>
      <vt:lpstr>Snímek 11</vt:lpstr>
      <vt:lpstr>  Ďalšie rady pri zarovnávaní</vt:lpstr>
      <vt:lpstr>Snímek 13</vt:lpstr>
      <vt:lpstr>Úloha 2</vt:lpstr>
      <vt:lpstr>Opakovanie</vt:lpstr>
      <vt:lpstr>Snímek 16</vt:lpstr>
      <vt:lpstr>Snímek 17</vt:lpstr>
      <vt:lpstr>Opakovanie použitého zvýraznenia, odrážok, väčších medzier, prípadne podčiarknutia, napomáha lepšiemu usporiadaniu predložených informácií </vt:lpstr>
      <vt:lpstr>Úloha 3</vt:lpstr>
      <vt:lpstr>Kontrast</vt:lpstr>
      <vt:lpstr>Príklady použitia kontrastu</vt:lpstr>
      <vt:lpstr>Snímek 22</vt:lpstr>
      <vt:lpstr>Úloha 4</vt:lpstr>
      <vt:lpstr>Rekapitulácia</vt:lpstr>
      <vt:lpstr>Uplatnenie štyroch princípov</vt:lpstr>
      <vt:lpstr>Uplatnenie štyroch princípov</vt:lpstr>
    </vt:vector>
  </TitlesOfParts>
  <Company>Biotronik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Stanislav Horváth</dc:creator>
  <cp:lastModifiedBy>Stanislav Horváth</cp:lastModifiedBy>
  <cp:revision>18</cp:revision>
  <dcterms:created xsi:type="dcterms:W3CDTF">2007-02-24T15:43:45Z</dcterms:created>
  <dcterms:modified xsi:type="dcterms:W3CDTF">2012-03-06T16:08:33Z</dcterms:modified>
</cp:coreProperties>
</file>