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96" r:id="rId3"/>
  </p:sldMasterIdLst>
  <p:notesMasterIdLst>
    <p:notesMasterId r:id="rId25"/>
  </p:notesMasterIdLst>
  <p:handoutMasterIdLst>
    <p:handoutMasterId r:id="rId26"/>
  </p:handoutMasterIdLst>
  <p:sldIdLst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8" r:id="rId24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4A8CA43-4089-4B5F-BF5D-C425BE3CC88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05953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noProof="0" smtClean="0"/>
              <a:t>Kliknite sem a upravte štýly predlohy textu.</a:t>
            </a:r>
          </a:p>
          <a:p>
            <a:pPr lvl="1"/>
            <a:r>
              <a:rPr lang="sk-SK" altLang="sk-SK" noProof="0" smtClean="0"/>
              <a:t>Druhá úroveň</a:t>
            </a:r>
          </a:p>
          <a:p>
            <a:pPr lvl="2"/>
            <a:r>
              <a:rPr lang="sk-SK" altLang="sk-SK" noProof="0" smtClean="0"/>
              <a:t>Tretia úroveň</a:t>
            </a:r>
          </a:p>
          <a:p>
            <a:pPr lvl="3"/>
            <a:r>
              <a:rPr lang="sk-SK" altLang="sk-SK" noProof="0" smtClean="0"/>
              <a:t>Štvrtá úroveň</a:t>
            </a:r>
          </a:p>
          <a:p>
            <a:pPr lvl="4"/>
            <a:r>
              <a:rPr lang="sk-SK" altLang="sk-SK" noProof="0" smtClean="0"/>
              <a:t>Piata úroveň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461891F-2F4E-4137-9CCF-685BDD79CBF7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28651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7172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223AE7-FC32-430A-8F65-2F3E898584C7}" type="slidenum">
              <a:rPr lang="sk-SK" altLang="sk-SK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20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3C4176-F725-40EC-9C1E-EC894A582AC3}" type="slidenum">
              <a:rPr lang="sk-SK" altLang="sk-SK"/>
              <a:pPr/>
              <a:t>4</a:t>
            </a:fld>
            <a:endParaRPr lang="sk-SK" altLang="sk-SK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k-SK" altLang="sk-SK" smtClean="0"/>
              <a:t>Stretli ste sa už s e-vzdelávaním, ktoré sa obmedzovalo len na</a:t>
            </a:r>
          </a:p>
          <a:p>
            <a:pPr eaLnBrk="1" hangingPunct="1"/>
            <a:r>
              <a:rPr lang="sk-SK" altLang="sk-SK" smtClean="0"/>
              <a:t>poskytnutie obsahu? Vedeli by ste opísať jeho prednosti a nedostatky?</a:t>
            </a:r>
          </a:p>
          <a:p>
            <a:pPr eaLnBrk="1" hangingPunct="1"/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82766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kumimoji="1" lang="sk-SK" altLang="sk-SK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kumimoji="1" lang="sk-SK" altLang="sk-SK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k-SK" altLang="sk-SK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k-SK" altLang="sk-SK"/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sk-SK" altLang="sk-SK" noProof="0" smtClean="0"/>
              <a:t>Kliknite sem a upravte štýl predlohy podnadpisov.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k-SK" altLang="sk-SK" noProof="0" smtClean="0"/>
              <a:t>Kliknite sem a upravte štýl predlohy nadpisov.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6E23841B-EDCD-41CE-B66F-FDDE5B23AB0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578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FDEEA-AB24-4CF3-9E34-4F2BCDC9639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92413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6EC42-A4A2-40BC-8578-77B8A9FAFC3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39205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0AB01-FBD8-477D-AA53-46CFEB5A132B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D6BC4-18F8-4900-97AE-2507A44DD41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70387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54BDB-1E33-4D0E-89BB-17A1DD8B5020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100F9-82C8-4B55-816B-278F17FF686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65844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2B438-8570-417D-ABB4-458899A0C84A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BAE40-9261-4FB8-8BDC-E93AABBC8A6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53779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A02A-95E4-498E-9A21-A6166DFAC25A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1412-BDDD-45DD-BAE4-369B47BC94D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5271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4047-CB92-4378-B469-1D5746E21F90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1AC2-A4BA-4DAA-8732-9EDBAEA4917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01605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467B-D5C8-49B4-8AFD-83F5D455AFE5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1E267-9953-4637-8F79-72347B4B158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65557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74C57-8827-4D52-B44C-DB81EBE90B60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4F188-2344-406A-880F-4378CEBE990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66124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5010-1C4A-4904-981F-042E37CDE6A2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46906-B655-450D-8A37-7760BAA1A3CF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7402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C0B4E-9FFB-42F3-B1DC-2D6E2254A1E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62127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30101-3A84-44CC-917D-B9FC479AEC0D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383E5-3012-4A71-8D91-8483DF60F8F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8270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7F912-2859-47FF-98ED-5DD6C0597E0B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577E-AAA5-43BD-B408-9733B194B34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30405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045CE-CD7B-4822-9BF2-DE361801986E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F09BB-950F-43B8-9AD2-7A63DCBA722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47319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90972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96655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42458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6554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46857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839089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4332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FE1B6-9AE0-471F-A1E2-46FFA0038A4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232442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71293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29807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173568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7998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E0CCE-EBE5-430B-A46B-F791A60C4A4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3472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BF304-DA27-4564-B496-21A0694329B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1155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69063-4DB4-44B1-8815-59EACFBA281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4736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5D716-0909-4EE0-995A-609AF57EC0F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6143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9F6AD-7221-4063-9828-D164FE7072F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8298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 smtClean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5A458-EE87-4937-BBA2-5A786532C53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0608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k-SK" altLang="sk-SK"/>
              </a:p>
            </p:txBody>
          </p:sp>
          <p:sp>
            <p:nvSpPr>
              <p:cNvPr id="103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sk-SK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k-SK" altLang="sk-SK"/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k-SK" altLang="sk-SK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Kliknite sem a upravte štýl predlohy nadpisov.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Kliknite sem a upravte štýly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4F2B5FA-1E52-4829-AF03-2D1F35090B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BD6E501-B59B-4FB6-8639-AB86EC6E1DB5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440D24-22D4-419F-AB46-C23F1F4A3EF5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eaLnBrk="1" hangingPunct="1"/>
            <a:fld id="{10A49B4D-BD50-48C0-9BFF-B130954CE10A}" type="slidenum">
              <a:rPr lang="sk-SK" altLang="sk-SK" smtClean="0"/>
              <a:pPr eaLnBrk="1" hangingPunct="1"/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25385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92275" y="2133600"/>
            <a:ext cx="5759450" cy="25908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dirty="0" smtClean="0"/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sk-SK" altLang="sk-SK" sz="35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E-vzdelávanie</a:t>
            </a:r>
            <a:r>
              <a:rPr lang="sk-SK" sz="35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Ing. Dana 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</a:t>
            </a: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orváthová, PhD.</a:t>
            </a:r>
            <a:endParaRPr lang="sk-SK" sz="18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Administrácia a riadenie</a:t>
            </a:r>
            <a:endParaRPr lang="sk-SK" altLang="sk-SK" b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k-SK" smtClean="0"/>
              <a:t>Na dosiahnutie správnej funkcie systému e-vzdelávania treba spravovať a riadiť väzby medzi jeho jednotlivými zložkami a používateľmi, ktorých tvoria študenti, autori, tútori, manažéri a administrátori. 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mtClean="0"/>
              <a:t>Je potrebné riadiť vývoj, produkciu a distribúciu študijných materiálov, spravovať nástroje na riešenie úloh, riadiť prístupové práva a organizovať komunikáciu.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Systém na manažment výučby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Súbor nástrojov, ktoré zabezpečujú poskytovanie a riadenie e-vzdelávania </a:t>
            </a:r>
          </a:p>
          <a:p>
            <a:pPr eaLnBrk="1" hangingPunct="1"/>
            <a:r>
              <a:rPr lang="sk-SK" altLang="sk-SK" smtClean="0"/>
              <a:t>LMS z anglického </a:t>
            </a:r>
            <a:r>
              <a:rPr lang="sk-SK" altLang="sk-SK" i="1" smtClean="0"/>
              <a:t>Learning Management System, t.j.:</a:t>
            </a:r>
            <a:endParaRPr lang="sk-SK" altLang="sk-SK" smtClean="0"/>
          </a:p>
          <a:p>
            <a:pPr lvl="1" eaLnBrk="1" hangingPunct="1">
              <a:buFontTx/>
              <a:buNone/>
            </a:pPr>
            <a:r>
              <a:rPr lang="sk-SK" altLang="sk-SK" smtClean="0"/>
              <a:t>	softvérová aplikácia alebo technológia založená na Web-e, ktorá podporuje študentov v komunikácii, slúži na plánovanie, implementáciu a hodnotenie konkrétnej výučby.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LMS poskytuje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Učiteľovi dáva možnosť vytvoriť a doručovať obsah, monitorovať študentovu účasť na vzdelávaní a hodnotiť jeho výstupy. </a:t>
            </a:r>
          </a:p>
          <a:p>
            <a:pPr eaLnBrk="1" hangingPunct="1"/>
            <a:r>
              <a:rPr lang="sk-SK" altLang="sk-SK" smtClean="0"/>
              <a:t>Študentovi umožňuje interaktivitu ako účasť v diskusiách, videokonferenciách alebo diskusných fórach.</a:t>
            </a:r>
          </a:p>
          <a:p>
            <a:pPr eaLnBrk="1" hangingPunct="1"/>
            <a:endParaRPr lang="sk-SK" altLang="sk-SK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LMS je nástroj, ktorý umožňuje: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registrovať študentov,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doručiť študijný materiál študentovi,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zabezpečiť bezpečnosť všetkých zložiek a údajov kurzu,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monitorovať prácu študentov a testovať ich,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hodnotiť študentov,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zaznamenáva aktivity a pokrok študujúceho v kurze,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zaznamenáva hodnotenie získané za zadania a testy a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indikuje dokončenie kurzu,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000" smtClean="0"/>
              <a:t>riadi prístup študentov k administrátorom.</a:t>
            </a:r>
          </a:p>
          <a:p>
            <a:pPr eaLnBrk="1" hangingPunct="1">
              <a:lnSpc>
                <a:spcPct val="90000"/>
              </a:lnSpc>
            </a:pPr>
            <a:endParaRPr lang="sk-SK" altLang="sk-SK" sz="20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Alternatíva k LMS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162425"/>
          </a:xfrm>
        </p:spPr>
        <p:txBody>
          <a:bodyPr/>
          <a:lstStyle/>
          <a:p>
            <a:pPr eaLnBrk="1" hangingPunct="1"/>
            <a:r>
              <a:rPr lang="sk-SK" altLang="sk-SK" smtClean="0"/>
              <a:t>systémy na manažment kurzov - CMS (Course Management System)</a:t>
            </a:r>
          </a:p>
          <a:p>
            <a:pPr eaLnBrk="1" hangingPunct="1"/>
            <a:r>
              <a:rPr lang="sk-SK" altLang="sk-SK" smtClean="0"/>
              <a:t>Rozdiel:</a:t>
            </a:r>
          </a:p>
          <a:p>
            <a:pPr lvl="1" eaLnBrk="1" hangingPunct="1"/>
            <a:r>
              <a:rPr lang="sk-SK" altLang="sk-SK" smtClean="0"/>
              <a:t>CMS boli navrhnuté pre vysokoškolské vzdelávanie a </a:t>
            </a:r>
          </a:p>
          <a:p>
            <a:pPr lvl="1" eaLnBrk="1" hangingPunct="1"/>
            <a:r>
              <a:rPr lang="sk-SK" altLang="sk-SK" smtClean="0"/>
              <a:t>LMS pre komerčné kurzy, </a:t>
            </a:r>
          </a:p>
          <a:p>
            <a:pPr lvl="1" eaLnBrk="1" hangingPunct="1"/>
            <a:r>
              <a:rPr lang="sk-SK" altLang="sk-SK" smtClean="0"/>
              <a:t>v realite života sa to však zďaleka nerešpektuje.</a:t>
            </a:r>
          </a:p>
          <a:p>
            <a:pPr eaLnBrk="1" hangingPunct="1"/>
            <a:r>
              <a:rPr lang="sk-SK" altLang="sk-SK" smtClean="0"/>
              <a:t>systém na riadenie (manažment) obsahu - CMS (</a:t>
            </a:r>
            <a:r>
              <a:rPr lang="sk-SK" altLang="sk-SK" i="1" smtClean="0"/>
              <a:t>Content Management System</a:t>
            </a:r>
            <a:r>
              <a:rPr lang="sk-SK" altLang="sk-SK" smtClean="0"/>
              <a:t>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3200" smtClean="0"/>
              <a:t>CMS (</a:t>
            </a:r>
            <a:r>
              <a:rPr lang="sk-SK" altLang="sk-SK" sz="3200" i="1" smtClean="0"/>
              <a:t>Content Management System</a:t>
            </a:r>
            <a:r>
              <a:rPr lang="sk-SK" altLang="sk-SK" sz="3200" smtClean="0"/>
              <a:t>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softvér, ktorý zabezpečuje riadenie tvorby, uloženia, vyhľadávania, využitia a opätovného využitia modulov (v rôznych kombináciách). </a:t>
            </a:r>
          </a:p>
          <a:p>
            <a:pPr eaLnBrk="1" hangingPunct="1"/>
            <a:r>
              <a:rPr lang="sk-SK" altLang="sk-SK" smtClean="0"/>
              <a:t>ukladá obsah vo forme nezávislých objektov (</a:t>
            </a:r>
            <a:r>
              <a:rPr lang="sk-SK" altLang="sk-SK" i="1" smtClean="0"/>
              <a:t>Learning Objects</a:t>
            </a:r>
            <a:r>
              <a:rPr lang="sk-SK" altLang="sk-SK" smtClean="0"/>
              <a:t>).</a:t>
            </a:r>
          </a:p>
          <a:p>
            <a:pPr eaLnBrk="1" hangingPunct="1"/>
            <a:endParaRPr lang="sk-SK" altLang="sk-SK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3200" smtClean="0"/>
              <a:t>LCMS (</a:t>
            </a:r>
            <a:r>
              <a:rPr lang="sk-SK" altLang="sk-SK" sz="3200" i="1" smtClean="0"/>
              <a:t>Learning Content Management System</a:t>
            </a:r>
            <a:r>
              <a:rPr lang="sk-SK" altLang="sk-SK" sz="3200" smtClean="0"/>
              <a:t>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235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Systém na riadenie obsahu výučby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Relatívne novším pojmom v oblasti e-vzdelávania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Zameriava sa na nástroje na tvorbu študijných materiálov, manažment a správu vzdelávacích objektov, údajov a databáz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Podobné pojmy: 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z="2000" smtClean="0"/>
              <a:t>VLE</a:t>
            </a:r>
            <a:r>
              <a:rPr lang="sk-SK" altLang="sk-SK" sz="2000" i="1" smtClean="0"/>
              <a:t> </a:t>
            </a:r>
            <a:r>
              <a:rPr lang="sk-SK" altLang="sk-SK" sz="2000" smtClean="0"/>
              <a:t>(</a:t>
            </a:r>
            <a:r>
              <a:rPr lang="sk-SK" altLang="sk-SK" sz="2000" i="1" smtClean="0"/>
              <a:t>Virtual Learning Environment</a:t>
            </a:r>
            <a:r>
              <a:rPr lang="sk-SK" altLang="sk-SK" sz="200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z="2000" smtClean="0"/>
              <a:t>MLE (</a:t>
            </a:r>
            <a:r>
              <a:rPr lang="sk-SK" altLang="sk-SK" sz="2000" i="1" smtClean="0"/>
              <a:t>Managed Learning Environment</a:t>
            </a:r>
            <a:r>
              <a:rPr lang="sk-SK" altLang="sk-SK" sz="200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z="2000" smtClean="0"/>
              <a:t>LSS</a:t>
            </a:r>
            <a:r>
              <a:rPr lang="sk-SK" altLang="sk-SK" sz="2000" i="1" smtClean="0"/>
              <a:t> </a:t>
            </a:r>
            <a:r>
              <a:rPr lang="sk-SK" altLang="sk-SK" sz="2000" smtClean="0"/>
              <a:t>(</a:t>
            </a:r>
            <a:r>
              <a:rPr lang="sk-SK" altLang="sk-SK" sz="2000" i="1" smtClean="0"/>
              <a:t>Learning Support System</a:t>
            </a:r>
            <a:r>
              <a:rPr lang="sk-SK" altLang="sk-SK" sz="200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z="2000" smtClean="0"/>
              <a:t>CMC vzdelávanie s počítačom sprostredkovanou komunikáciou - (</a:t>
            </a:r>
            <a:r>
              <a:rPr lang="sk-SK" altLang="sk-SK" sz="2000" i="1" smtClean="0"/>
              <a:t>Computer-Mediated Communication</a:t>
            </a:r>
            <a:r>
              <a:rPr lang="sk-SK" altLang="sk-SK" sz="200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z="2000" smtClean="0"/>
              <a:t>vzdelávanie online (</a:t>
            </a:r>
            <a:r>
              <a:rPr lang="sk-SK" altLang="sk-SK" sz="2000" i="1" smtClean="0"/>
              <a:t>Online Education</a:t>
            </a:r>
            <a:r>
              <a:rPr lang="sk-SK" altLang="sk-SK" sz="2000" smtClean="0"/>
              <a:t>).</a:t>
            </a:r>
          </a:p>
          <a:p>
            <a:pPr eaLnBrk="1" hangingPunct="1">
              <a:lnSpc>
                <a:spcPct val="90000"/>
              </a:lnSpc>
            </a:pPr>
            <a:endParaRPr lang="sk-SK" altLang="sk-SK" sz="24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3200" smtClean="0"/>
              <a:t>Predstavitelia elektronických vzdelávacích prostredí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WebCT a </a:t>
            </a:r>
          </a:p>
          <a:p>
            <a:pPr eaLnBrk="1" hangingPunct="1"/>
            <a:r>
              <a:rPr lang="sk-SK" altLang="sk-SK" smtClean="0"/>
              <a:t>BlackBoard,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k-SK" altLang="sk-SK" smtClean="0"/>
              <a:t>	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k-SK" altLang="sk-SK" smtClean="0"/>
              <a:t>	ktoré sa nedávno spojili (BlackBoard kúpil WebCT).</a:t>
            </a:r>
          </a:p>
          <a:p>
            <a:pPr eaLnBrk="1" hangingPunct="1"/>
            <a:endParaRPr lang="sk-SK" altLang="sk-SK" smtClean="0"/>
          </a:p>
          <a:p>
            <a:pPr eaLnBrk="1" hangingPunct="1"/>
            <a:endParaRPr lang="sk-SK" altLang="sk-SK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3200" smtClean="0"/>
              <a:t>Produkty elektronického vzdelávania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Learning Space, LotusNotes/Domino, IBM Workplace, TopClass, WebTycho alebo Virtual-U, a ďalšie komerčné produkty,</a:t>
            </a:r>
          </a:p>
          <a:p>
            <a:pPr eaLnBrk="1" hangingPunct="1"/>
            <a:endParaRPr lang="sk-SK" altLang="sk-SK" smtClean="0"/>
          </a:p>
          <a:p>
            <a:pPr eaLnBrk="1" hangingPunct="1"/>
            <a:r>
              <a:rPr lang="sk-SK" altLang="sk-SK" smtClean="0"/>
              <a:t>ale aj otvorené (open source) riešenia ako Moodle, Sakai, Hyperwave, ATutor, Elgg, Bodington a mnohé ďalšie.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3200" smtClean="0"/>
              <a:t>Najznámejšie produkty v Čechách a na Slovensku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Okrem LMS Moodle,</a:t>
            </a:r>
          </a:p>
          <a:p>
            <a:pPr eaLnBrk="1" hangingPunct="1"/>
            <a:r>
              <a:rPr lang="sk-SK" altLang="sk-SK" smtClean="0"/>
              <a:t>eDoceo, </a:t>
            </a:r>
          </a:p>
          <a:p>
            <a:pPr eaLnBrk="1" hangingPunct="1"/>
            <a:r>
              <a:rPr lang="sk-SK" altLang="sk-SK" smtClean="0"/>
              <a:t>uLern a </a:t>
            </a:r>
          </a:p>
          <a:p>
            <a:pPr eaLnBrk="1" hangingPunct="1"/>
            <a:r>
              <a:rPr lang="sk-SK" altLang="sk-SK" smtClean="0"/>
              <a:t>iTutor.</a:t>
            </a:r>
          </a:p>
          <a:p>
            <a:pPr eaLnBrk="1" hangingPunct="1"/>
            <a:endParaRPr lang="sk-SK" altLang="sk-SK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Definícia E-vzdelávania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sk-SK" altLang="sk-SK" i="1" smtClean="0"/>
              <a:t>	Systém vzdelávania s centrálnou úlohou študujúceho, ktorý využíva na tvorbu a poskytovanie obsahu, riešenie úloh, hodnotenie, komunikáciu, administráciu a riadenie vzdelávania elektronické metódy spracovania, prenosu a uskladňovania informácií.</a:t>
            </a:r>
            <a:endParaRPr lang="sk-SK" altLang="sk-SK" smtClean="0"/>
          </a:p>
          <a:p>
            <a:pPr eaLnBrk="1" hangingPunct="1"/>
            <a:endParaRPr lang="sk-SK" altLang="sk-SK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3200" smtClean="0"/>
              <a:t>Architektúra a vývojové trendy LMS</a:t>
            </a:r>
            <a:endParaRPr lang="sk-SK" altLang="sk-SK" sz="3200" b="0" smtClean="0"/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781300"/>
            <a:ext cx="7777162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207185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E-learning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k-SK" altLang="sk-SK" sz="2400" smtClean="0"/>
              <a:t>Pojem "e-learning" s rôznymi ďalšími spôsobmi zápisu (eLearning, elearning) sa používa zhruba od konca roku 1997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k-SK" sz="2400" smtClean="0"/>
              <a:t>Dovtedy sa v súvislosti so vzdelávaním na webe hovorilo tiež ako </a:t>
            </a:r>
          </a:p>
          <a:p>
            <a:pPr lvl="1" eaLnBrk="1" hangingPunct="1">
              <a:lnSpc>
                <a:spcPct val="80000"/>
              </a:lnSpc>
            </a:pPr>
            <a:r>
              <a:rPr lang="sk-SK" altLang="sk-SK" sz="2000" smtClean="0"/>
              <a:t>o vzdelávaní pomocou Internetu (</a:t>
            </a:r>
            <a:r>
              <a:rPr lang="sk-SK" altLang="sk-SK" sz="2000" i="1" smtClean="0"/>
              <a:t>Internet Based Training, IBT), </a:t>
            </a:r>
          </a:p>
          <a:p>
            <a:pPr lvl="1" eaLnBrk="1" hangingPunct="1">
              <a:lnSpc>
                <a:spcPct val="80000"/>
              </a:lnSpc>
            </a:pPr>
            <a:r>
              <a:rPr lang="sk-SK" altLang="sk-SK" sz="2000" smtClean="0"/>
              <a:t>o vzdelávaní online (</a:t>
            </a:r>
            <a:r>
              <a:rPr lang="sk-SK" altLang="sk-SK" sz="2000" i="1" smtClean="0"/>
              <a:t>Online Learning</a:t>
            </a:r>
            <a:r>
              <a:rPr lang="sk-SK" altLang="sk-SK" sz="2000" smtClean="0"/>
              <a:t>), </a:t>
            </a:r>
          </a:p>
          <a:p>
            <a:pPr lvl="1" eaLnBrk="1" hangingPunct="1">
              <a:lnSpc>
                <a:spcPct val="80000"/>
              </a:lnSpc>
            </a:pPr>
            <a:r>
              <a:rPr lang="sk-SK" altLang="sk-SK" sz="2000" smtClean="0"/>
              <a:t>o vzdelávaní pomocou počítačov </a:t>
            </a:r>
            <a:r>
              <a:rPr lang="sk-SK" altLang="sk-SK" sz="2000" i="1" smtClean="0"/>
              <a:t>(Computer Based Training CBT),</a:t>
            </a:r>
            <a:r>
              <a:rPr lang="sk-SK" altLang="sk-SK" sz="200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sk-SK" altLang="sk-SK" sz="2000" smtClean="0"/>
              <a:t>o vzdelávaní prostredníctvom počítačovej siete (</a:t>
            </a:r>
            <a:r>
              <a:rPr lang="sk-SK" altLang="sk-SK" sz="2000" i="1" smtClean="0"/>
              <a:t>Web Based Training, WBT)</a:t>
            </a:r>
            <a:endParaRPr lang="sk-SK" altLang="sk-SK" sz="20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Poskytovanie obsahu</a:t>
            </a:r>
            <a:endParaRPr lang="sk-SK" altLang="sk-SK" b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k-SK" b="1" smtClean="0"/>
              <a:t>Výhodou e-vzdelávania</a:t>
            </a:r>
            <a:r>
              <a:rPr lang="sk-SK" altLang="sk-SK" smtClean="0"/>
              <a:t> je, že obsah učebnej látky môže byť študentom poskytnutý v najrozmanitejších formách a formátoch a tým je možné rešpektovať rôzne typy učenia sa.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Web stránky s multimediálnym obsahom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Simulátory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Laboratórne teleexperimenty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Aplikácie teeoperátorov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Nástroje na riešenie úloh - skratky</a:t>
            </a:r>
            <a:endParaRPr lang="sk-SK" altLang="sk-SK" b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CBT (</a:t>
            </a:r>
            <a:r>
              <a:rPr lang="sk-SK" altLang="sk-SK" i="1" smtClean="0"/>
              <a:t>Computer Based Training</a:t>
            </a:r>
            <a:r>
              <a:rPr lang="sk-SK" altLang="sk-SK" smtClean="0"/>
              <a:t>),  </a:t>
            </a:r>
          </a:p>
          <a:p>
            <a:pPr eaLnBrk="1" hangingPunct="1"/>
            <a:r>
              <a:rPr lang="sk-SK" altLang="sk-SK" smtClean="0"/>
              <a:t>CBL (</a:t>
            </a:r>
            <a:r>
              <a:rPr lang="sk-SK" altLang="sk-SK" i="1" smtClean="0"/>
              <a:t>Computer Based Learning</a:t>
            </a:r>
            <a:r>
              <a:rPr lang="sk-SK" altLang="sk-SK" smtClean="0"/>
              <a:t>), </a:t>
            </a:r>
          </a:p>
          <a:p>
            <a:pPr eaLnBrk="1" hangingPunct="1"/>
            <a:r>
              <a:rPr lang="sk-SK" altLang="sk-SK" smtClean="0"/>
              <a:t>CBI (</a:t>
            </a:r>
            <a:r>
              <a:rPr lang="sk-SK" altLang="sk-SK" i="1" smtClean="0"/>
              <a:t>Computer Based Instruction</a:t>
            </a:r>
            <a:r>
              <a:rPr lang="sk-SK" altLang="sk-SK" smtClean="0"/>
              <a:t>) </a:t>
            </a:r>
          </a:p>
          <a:p>
            <a:pPr eaLnBrk="1" hangingPunct="1"/>
            <a:r>
              <a:rPr lang="sk-SK" altLang="sk-SK" smtClean="0"/>
              <a:t>CAL, resp. CAI (</a:t>
            </a:r>
            <a:r>
              <a:rPr lang="sk-SK" altLang="sk-SK" i="1" smtClean="0"/>
              <a:t>Computer Assisted Learning/Instruction</a:t>
            </a:r>
            <a:r>
              <a:rPr lang="sk-SK" altLang="sk-SK" smtClean="0"/>
              <a:t>),</a:t>
            </a:r>
          </a:p>
          <a:p>
            <a:pPr eaLnBrk="1" hangingPunct="1"/>
            <a:r>
              <a:rPr lang="sk-SK" altLang="sk-SK" smtClean="0"/>
              <a:t>WBT, WBI, WBL, (</a:t>
            </a:r>
            <a:r>
              <a:rPr lang="sk-SK" altLang="sk-SK" i="1" smtClean="0"/>
              <a:t>Web Based Training/Instruction/Learning</a:t>
            </a:r>
            <a:r>
              <a:rPr lang="sk-SK" altLang="sk-SK" smtClean="0"/>
              <a:t>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Komunikácia</a:t>
            </a:r>
            <a:endParaRPr lang="sk-SK" altLang="sk-SK" b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Komunikácia hrá v e-vzdelávaní kľúčovú úlohu. Technickými prostriedkami sa tu snažíme nahradiť tie zložky vzdelávania, ktoré boli v rámci tradičného vzdelávania založené na bezprostrednej komunikácii v triede. 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Kompenzujeme tak handicap zapríčinený možným priestorovým rozptýlením účastníkov vzdelávania po svete. 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z="2400" smtClean="0"/>
              <a:t>Z časového hľadiska možno komunikáciu rozdeliť na asynchrónnu a synchrónnu.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Asynchrónna komunikácia</a:t>
            </a:r>
            <a:endParaRPr lang="sk-SK" altLang="sk-SK" b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prebieha v rôznych časových okamihoch, t.j. aktéri komunikácie nemusia byť pri zariadeniach prítomní v tom istom čase.</a:t>
            </a:r>
          </a:p>
          <a:p>
            <a:pPr lvl="1" eaLnBrk="1" hangingPunct="1"/>
            <a:r>
              <a:rPr lang="sk-SK" altLang="sk-SK" smtClean="0"/>
              <a:t>elektronická pošta, </a:t>
            </a:r>
          </a:p>
          <a:p>
            <a:pPr lvl="1" eaLnBrk="1" hangingPunct="1"/>
            <a:r>
              <a:rPr lang="sk-SK" altLang="sk-SK" smtClean="0"/>
              <a:t>diskusné fórum, </a:t>
            </a:r>
          </a:p>
          <a:p>
            <a:pPr lvl="1" eaLnBrk="1" hangingPunct="1"/>
            <a:r>
              <a:rPr lang="sk-SK" altLang="sk-SK" smtClean="0"/>
              <a:t>elektronické (počítačové) konferencie a </a:t>
            </a:r>
          </a:p>
          <a:p>
            <a:pPr lvl="1" eaLnBrk="1" hangingPunct="1"/>
            <a:r>
              <a:rPr lang="sk-SK" altLang="sk-SK" smtClean="0"/>
              <a:t>diskusné skupiny.</a:t>
            </a:r>
          </a:p>
          <a:p>
            <a:pPr eaLnBrk="1" hangingPunct="1"/>
            <a:endParaRPr lang="sk-SK" altLang="sk-SK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Synchrónna komunikácia</a:t>
            </a:r>
            <a:endParaRPr lang="sk-SK" altLang="sk-SK" b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162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k-SK" altLang="sk-SK" smtClean="0"/>
              <a:t>uskutočňuje sa v tom istom čase, t.j. aktéri komunikácie musia byť pri zariadeniach prítomní súčasne.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mtClean="0"/>
              <a:t>Výhodou je okamžitá odozva </a:t>
            </a:r>
          </a:p>
          <a:p>
            <a:pPr eaLnBrk="1" hangingPunct="1">
              <a:lnSpc>
                <a:spcPct val="90000"/>
              </a:lnSpc>
            </a:pPr>
            <a:r>
              <a:rPr lang="sk-SK" altLang="sk-SK" smtClean="0"/>
              <a:t>Technicky môže byť synchrónna komunikácia založená na výmene textov, hlasu alebo videa.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Telefonovanie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chat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sk-SK" smtClean="0"/>
              <a:t>a videokonferencie.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mtClean="0"/>
              <a:t>Princípy slobodného vzdelávania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k-SK" altLang="sk-SK" sz="1800" smtClean="0"/>
              <a:t>každý občan spoločnosti má právo sa vzdelávať v oblasti svojho záujmu, pričom sú jasne formulované pravidlá prípadných podielov na nákladoch tohoto vzdelávania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k-SK" sz="1800" smtClean="0"/>
              <a:t>spoločnosť musí poskytovať dostatok informácií o možnostiach a doporučeniach, ako sa vzdelávať a aké efekty dané vzdelávanie pre občana bude mať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k-SK" sz="1800" smtClean="0"/>
              <a:t>študujúci má právo si zvoliť, akými cestami pôjde k stanoveným vzdelávacím cieľom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k-SK" sz="1800" smtClean="0"/>
              <a:t>študujúci nesmie byť nútený používať vzdelávacie postupy, ktoré sú v rozpore s jeho názorom na efektívnosť vloženého času a síl</a:t>
            </a:r>
          </a:p>
          <a:p>
            <a:pPr eaLnBrk="1" hangingPunct="1">
              <a:lnSpc>
                <a:spcPct val="80000"/>
              </a:lnSpc>
            </a:pPr>
            <a:r>
              <a:rPr lang="sk-SK" altLang="sk-SK" sz="1800" smtClean="0"/>
              <a:t>vzdelávacie postupy, ktoré študujúci používa sú jeho súkromnou záležitosťou a ich akýkoľvek monitoring nie je možný bez jeho výslovného súhlasu.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psľa">
  <a:themeElements>
    <a:clrScheme name="Kapsľa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ľ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apsľa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ľa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ľa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ľa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ľa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ľa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ľa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ľa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532</TotalTime>
  <Words>854</Words>
  <Application>Microsoft Office PowerPoint</Application>
  <PresentationFormat>Prezentácia na obrazovke (4:3)</PresentationFormat>
  <Paragraphs>108</Paragraphs>
  <Slides>21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Kapsľa</vt:lpstr>
      <vt:lpstr>Motív Office</vt:lpstr>
      <vt:lpstr>1_Motív Office</vt:lpstr>
      <vt:lpstr>Rozvoj inovatívnych foriem vzdelávania na Univerzite Mateja Bela v Banskej Bystrici ITMS 26110230077</vt:lpstr>
      <vt:lpstr>Definícia E-vzdelávania</vt:lpstr>
      <vt:lpstr>E-learning</vt:lpstr>
      <vt:lpstr>Poskytovanie obsahu</vt:lpstr>
      <vt:lpstr>Nástroje na riešenie úloh - skratky</vt:lpstr>
      <vt:lpstr>Komunikácia</vt:lpstr>
      <vt:lpstr>Asynchrónna komunikácia</vt:lpstr>
      <vt:lpstr>Synchrónna komunikácia</vt:lpstr>
      <vt:lpstr>Princípy slobodného vzdelávania</vt:lpstr>
      <vt:lpstr>Administrácia a riadenie</vt:lpstr>
      <vt:lpstr>Systém na manažment výučby</vt:lpstr>
      <vt:lpstr>LMS poskytuje</vt:lpstr>
      <vt:lpstr>LMS je nástroj, ktorý umožňuje:</vt:lpstr>
      <vt:lpstr>Alternatíva k LMS</vt:lpstr>
      <vt:lpstr>CMS (Content Management System)</vt:lpstr>
      <vt:lpstr>LCMS (Learning Content Management System)</vt:lpstr>
      <vt:lpstr>Predstavitelia elektronických vzdelávacích prostredí</vt:lpstr>
      <vt:lpstr>Produkty elektronického vzdelávania</vt:lpstr>
      <vt:lpstr>Najznámejšie produkty v Čechách a na Slovensku</vt:lpstr>
      <vt:lpstr>Architektúra a vývojové trendy LMS</vt:lpstr>
      <vt:lpstr>Prezentácia programu PowerPoint</vt:lpstr>
    </vt:vector>
  </TitlesOfParts>
  <Company>FPV UMB 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E-vzdelávanie</dc:title>
  <dc:creator>Dana Horváthová</dc:creator>
  <cp:lastModifiedBy>Horvathova Dana</cp:lastModifiedBy>
  <cp:revision>7</cp:revision>
  <dcterms:created xsi:type="dcterms:W3CDTF">2007-10-10T09:42:18Z</dcterms:created>
  <dcterms:modified xsi:type="dcterms:W3CDTF">2015-03-18T17:55:55Z</dcterms:modified>
</cp:coreProperties>
</file>