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51" r:id="rId2"/>
    <p:sldMasterId id="2147483763" r:id="rId3"/>
  </p:sldMasterIdLst>
  <p:notesMasterIdLst>
    <p:notesMasterId r:id="rId36"/>
  </p:notesMasterIdLst>
  <p:handoutMasterIdLst>
    <p:handoutMasterId r:id="rId37"/>
  </p:handoutMasterIdLst>
  <p:sldIdLst>
    <p:sldId id="291" r:id="rId4"/>
    <p:sldId id="298" r:id="rId5"/>
    <p:sldId id="258" r:id="rId6"/>
    <p:sldId id="259" r:id="rId7"/>
    <p:sldId id="260" r:id="rId8"/>
    <p:sldId id="261" r:id="rId9"/>
    <p:sldId id="262" r:id="rId10"/>
    <p:sldId id="293" r:id="rId11"/>
    <p:sldId id="287" r:id="rId12"/>
    <p:sldId id="263" r:id="rId13"/>
    <p:sldId id="275" r:id="rId14"/>
    <p:sldId id="294" r:id="rId15"/>
    <p:sldId id="264" r:id="rId16"/>
    <p:sldId id="288" r:id="rId17"/>
    <p:sldId id="273" r:id="rId18"/>
    <p:sldId id="295" r:id="rId19"/>
    <p:sldId id="289" r:id="rId20"/>
    <p:sldId id="276" r:id="rId21"/>
    <p:sldId id="277" r:id="rId22"/>
    <p:sldId id="290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7" r:id="rId32"/>
    <p:sldId id="286" r:id="rId33"/>
    <p:sldId id="296" r:id="rId34"/>
    <p:sldId id="292" r:id="rId35"/>
  </p:sldIdLst>
  <p:sldSz cx="9144000" cy="6858000" type="screen4x3"/>
  <p:notesSz cx="9144000" cy="6858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62" autoAdjust="0"/>
  </p:normalViewPr>
  <p:slideViewPr>
    <p:cSldViewPr showGuides="1">
      <p:cViewPr varScale="1">
        <p:scale>
          <a:sx n="98" d="100"/>
          <a:sy n="98" d="100"/>
        </p:scale>
        <p:origin x="102" y="114"/>
      </p:cViewPr>
      <p:guideLst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C31A11-EBC1-4068-87D7-00918AF02591}" type="datetimeFigureOut">
              <a:rPr lang="sk-SK"/>
              <a:pPr>
                <a:defRPr/>
              </a:pPr>
              <a:t>9.6.2015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F9A07E-10E3-44C8-9F9E-F7A2409B3F5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8523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785A-ABB4-4C49-B280-F4C6EC6D773B}" type="datetimeFigureOut">
              <a:rPr lang="sk-SK" smtClean="0"/>
              <a:t>9.6.2015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83B7-73AA-4E3A-A55B-2BE3815E2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18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61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5BB605-FC93-4013-BD20-9B65D06AD4E7}" type="slidenum">
              <a:rPr lang="sk-SK" altLang="sk-SK">
                <a:solidFill>
                  <a:prstClr val="black"/>
                </a:solidFill>
              </a:rPr>
              <a:pPr/>
              <a:t>1</a:t>
            </a:fld>
            <a:endParaRPr lang="sk-SK" alt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BD1-F1E4-4EB2-9BA9-61EEBD07CB0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79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95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031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70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288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322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070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2EAA-F37C-4116-B4AA-0AAE94C0050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247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B960-D986-42F4-8C49-DCB13B668F91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642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6889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18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473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3397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298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489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672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17903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98650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0542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666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26579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880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36A9-DED7-4DF1-ACD2-57C384FA1F1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07865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9064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989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5708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5253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6163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109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2053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87798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84106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898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B796-6E0B-49CB-8177-3ADC62C31E0C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6069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7FA4-D517-47BD-92B5-A154ED05EAC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07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F2-4E34-49ED-9626-0D6585D0EBC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9449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7EB2-C759-49B0-879B-42F52A7DF589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418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C7D3-B7FB-47B5-B223-F9D8C50D8E6F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274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757B-BA8D-43EC-AA34-834790525C5B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55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36E78C-2321-45C8-B86F-2DB151EFF5E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8929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49B4D-BD50-48C0-9BFF-B130954CE10A}" type="slidenum">
              <a:rPr lang="sk-SK" altLang="sk-SK" smtClean="0"/>
              <a:pPr/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40586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9.6.2015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49B4D-BD50-48C0-9BFF-B130954CE10A}" type="slidenum">
              <a:rPr lang="sk-SK" altLang="sk-SK" smtClean="0"/>
              <a:pPr/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3501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altLang="sk-SK" sz="1400" b="1" smtClean="0">
                <a:solidFill>
                  <a:prstClr val="black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91680" y="2133600"/>
            <a:ext cx="5760640" cy="2590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/>
          </a:p>
          <a:p>
            <a:pPr marL="0" indent="0" algn="ctr">
              <a:buNone/>
            </a:pPr>
            <a:r>
              <a:rPr lang="sk-SK" sz="35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Úloha a význam DT </a:t>
            </a:r>
            <a:r>
              <a:rPr lang="sk-SK" sz="3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 </a:t>
            </a:r>
            <a:r>
              <a:rPr lang="sk-SK" sz="35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vzdelávaní</a:t>
            </a:r>
          </a:p>
          <a:p>
            <a:pPr marL="0" indent="0" algn="ctr">
              <a:buNone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Ing. Dana 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</a:t>
            </a: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orváthová, PhD.</a:t>
            </a:r>
            <a:endParaRPr lang="sk-SK" sz="1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Interaktívna tabuľa </a:t>
            </a: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508" y="1844824"/>
            <a:ext cx="8086725" cy="4176464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sk-SK" sz="2400" dirty="0" smtClean="0"/>
              <a:t>moderná pomôcka na zefektívnenie vyučovania a prezentácií s dôkladným využitím IKT. </a:t>
            </a:r>
          </a:p>
          <a:p>
            <a:pPr algn="just">
              <a:defRPr/>
            </a:pPr>
            <a:r>
              <a:rPr lang="sk-SK" sz="2400" dirty="0" smtClean="0"/>
              <a:t>elektronické zariadenie, umožňujúce živo-interaktívne pracovať s PC priamo z tabule klikaním na premietaný obraz interaktívnym perom. Perom dopisujete kamkoľvek - do premietaného obrazu - odrážky, zvýraznenia, popisy, a pod. Perom dopisujete do vopred pripravených a premietnutých zadaní. </a:t>
            </a:r>
          </a:p>
          <a:p>
            <a:pPr algn="just">
              <a:defRPr/>
            </a:pPr>
            <a:r>
              <a:rPr lang="sk-SK" sz="2400" dirty="0" smtClean="0"/>
              <a:t>Všetky deti majú prehľad o vykonávaných úkonoch, môžu sa zapojiť. Pre prácu s interaktívnou tabuľou existuje množstvo zaujímavých interaktívnych výučbových softvérov, ktoré sú zamerané napr. na: živú prírodu, domáce zvieratá, matematiku, prírodné spoločenstvá, hudobné nástroje, ovocie a zeleninu, dopravné prostriedky , kreslenie</a:t>
            </a:r>
            <a:endParaRPr lang="sk-SK" sz="2400" b="1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400" dirty="0" smtClean="0"/>
              <a:t> 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sk-SK" sz="2400" b="1" i="1" dirty="0" smtClean="0"/>
          </a:p>
          <a:p>
            <a:pPr>
              <a:defRPr/>
            </a:pPr>
            <a:endParaRPr lang="sk-SK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346" y="609600"/>
            <a:ext cx="6910990" cy="970450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Počítač a edukačné programy pre deti v materskej škole</a:t>
            </a: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sk-SK" sz="2200" dirty="0"/>
              <a:t>Počítač je didaktickým prostriedkom. Cieľom využívania počítača v MŠ nie je zoznamovať deti s jeho obsluhou, ale využívať ho ako jednu z nových metód, ktorá môže spestriť predškolské vzdelávanie. Pre vzdelávanie sú podstatné počítačové hry, programy a ich obsah. </a:t>
            </a:r>
          </a:p>
          <a:p>
            <a:pPr algn="just">
              <a:defRPr/>
            </a:pPr>
            <a:endParaRPr lang="sk-SK" sz="2000" dirty="0" smtClean="0"/>
          </a:p>
          <a:p>
            <a:pPr algn="just">
              <a:defRPr/>
            </a:pPr>
            <a:r>
              <a:rPr lang="sk-SK" sz="2000" dirty="0" smtClean="0"/>
              <a:t>Počítač v edukačnom procese materskej škole chápeme ako: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000" dirty="0" smtClean="0"/>
              <a:t> </a:t>
            </a:r>
          </a:p>
          <a:p>
            <a:pPr lvl="1">
              <a:defRPr/>
            </a:pPr>
            <a:r>
              <a:rPr lang="sk-SK" sz="2000" dirty="0" smtClean="0"/>
              <a:t>pracovný nástroj učiteľa a učiaceho sa dieťaťa,</a:t>
            </a:r>
          </a:p>
          <a:p>
            <a:pPr lvl="1">
              <a:defRPr/>
            </a:pPr>
            <a:r>
              <a:rPr lang="sk-SK" sz="2000" dirty="0" smtClean="0"/>
              <a:t>predmet vzdelávacieho procesu,</a:t>
            </a:r>
          </a:p>
          <a:p>
            <a:pPr lvl="1">
              <a:defRPr/>
            </a:pPr>
            <a:r>
              <a:rPr lang="sk-SK" sz="2000" dirty="0" smtClean="0"/>
              <a:t>prostriedok na podporu a riadenie vzdelávacieho procesu osvojovania poznatkov</a:t>
            </a:r>
          </a:p>
          <a:p>
            <a:pPr lvl="1">
              <a:defRPr/>
            </a:pPr>
            <a:r>
              <a:rPr lang="sk-SK" sz="2000" dirty="0"/>
              <a:t>prostriedok automatizovaného informačného a riadiaceho </a:t>
            </a:r>
            <a:r>
              <a:rPr lang="sk-SK" sz="2000" dirty="0" smtClean="0"/>
              <a:t>procesu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Relevation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Natural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Art</a:t>
            </a:r>
            <a:endParaRPr lang="sk-SK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700808"/>
            <a:ext cx="8072438" cy="439836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k-SK" sz="1800" dirty="0" smtClean="0"/>
              <a:t>Je to kresliaci program, kde si deti vyskúšajú prácu s myšou. Svoje kresby môžu doplniť o pečiatky na rôzne témy, ktoré sú umiestnené na pravej lište. Deti majú na výber kresbu štetcom, voskovým pastelom alebo drevenou ceruzkou. Porovnávajú rozdiel v stope pri použití rôznych materiálov. </a:t>
            </a:r>
          </a:p>
          <a:p>
            <a:pPr algn="just">
              <a:defRPr/>
            </a:pPr>
            <a:endParaRPr lang="sk-SK" sz="1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Pohyby myšou:	</a:t>
            </a:r>
            <a:endParaRPr lang="sk-SK" sz="1400" dirty="0" smtClean="0"/>
          </a:p>
          <a:p>
            <a:pPr>
              <a:defRPr/>
            </a:pPr>
            <a:r>
              <a:rPr lang="sk-SK" sz="1400" dirty="0" smtClean="0"/>
              <a:t>deti si najprv skúšajú ako paralelne sa pohybuje myš spolu s kurzorom /doprava, doľava, hore, dolu/. </a:t>
            </a:r>
          </a:p>
          <a:p>
            <a:pPr>
              <a:defRPr/>
            </a:pPr>
            <a:r>
              <a:rPr lang="sk-SK" sz="1400" dirty="0" smtClean="0"/>
              <a:t>postupne si to deti skúšajú ľubovoľným smerom – krúživé pohyby</a:t>
            </a:r>
          </a:p>
          <a:p>
            <a:pPr>
              <a:defRPr/>
            </a:pPr>
            <a:r>
              <a:rPr lang="sk-SK" sz="1400" dirty="0" smtClean="0"/>
              <a:t>deti zadávajú dieťaťu pri PC polohu kurzora a ono pokyn vykonáva</a:t>
            </a:r>
          </a:p>
          <a:p>
            <a:pPr>
              <a:defRPr/>
            </a:pPr>
            <a:r>
              <a:rPr lang="sk-SK" sz="1400" dirty="0" smtClean="0"/>
              <a:t>kliknutím na ľavé tlačidlo myši si dieťa vyberá na ľavom paneli s nástrojmi farbu</a:t>
            </a:r>
          </a:p>
          <a:p>
            <a:pPr>
              <a:defRPr/>
            </a:pPr>
            <a:r>
              <a:rPr lang="sk-SK" sz="1400" dirty="0" smtClean="0"/>
              <a:t>učí sa naviesť kurzor na želanú farbu a naniesť ju na prázdny „papier“</a:t>
            </a:r>
          </a:p>
        </p:txBody>
      </p:sp>
    </p:spTree>
    <p:extLst>
      <p:ext uri="{BB962C8B-B14F-4D97-AF65-F5344CB8AC3E}">
        <p14:creationId xmlns:p14="http://schemas.microsoft.com/office/powerpoint/2010/main" val="1651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Relevation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Natural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Art</a:t>
            </a:r>
            <a:endParaRPr lang="sk-SK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772816"/>
            <a:ext cx="8072438" cy="4326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sk-SK" sz="1400" dirty="0" smtClean="0"/>
          </a:p>
          <a:p>
            <a:pPr marL="69850" indent="-69850" algn="just">
              <a:buFont typeface="Wingdings" panose="05000000000000000000" pitchFamily="2" charset="2"/>
              <a:buNone/>
              <a:defRPr/>
            </a:pPr>
            <a:r>
              <a:rPr lang="sk-SK" sz="1400" dirty="0" smtClean="0"/>
              <a:t>	</a:t>
            </a:r>
            <a:r>
              <a:rPr lang="sk-SK" sz="1800" dirty="0" smtClean="0"/>
              <a:t>Deti môžu postupne prejsť jednotlivými aktivitami na zvládnutie programu a začať využívať možnosti kreslenia v programe „</a:t>
            </a:r>
            <a:r>
              <a:rPr lang="sk-SK" sz="1800" i="1" dirty="0" err="1" smtClean="0"/>
              <a:t>Natural</a:t>
            </a:r>
            <a:r>
              <a:rPr lang="sk-SK" sz="1800" i="1" dirty="0" smtClean="0"/>
              <a:t> Art“.</a:t>
            </a:r>
            <a:r>
              <a:rPr lang="sk-SK" sz="1800" dirty="0" smtClean="0"/>
              <a:t> Úlohou detí je stvárnenie vlastných predstáv v kresliacom programe na PC.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sk-SK" sz="18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800" dirty="0" smtClean="0"/>
              <a:t>Práca na programe rozvíja u detí:</a:t>
            </a:r>
          </a:p>
          <a:p>
            <a:pPr>
              <a:defRPr/>
            </a:pPr>
            <a:r>
              <a:rPr lang="sk-SK" sz="1800" dirty="0" smtClean="0"/>
              <a:t>začiatky počítačovej grafiky, stvárnenie predstáv pomocou PC</a:t>
            </a:r>
          </a:p>
          <a:p>
            <a:pPr>
              <a:defRPr/>
            </a:pPr>
            <a:r>
              <a:rPr lang="sk-SK" sz="1800" dirty="0" smtClean="0"/>
              <a:t>jemnej motoriky, zlepšuje motorickú a vizuálnu koordináciu.</a:t>
            </a:r>
          </a:p>
          <a:p>
            <a:pPr>
              <a:defRPr/>
            </a:pPr>
            <a:r>
              <a:rPr lang="sk-SK" sz="1800" dirty="0" smtClean="0"/>
              <a:t>tvorivosť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Relevation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Natural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Art</a:t>
            </a:r>
            <a:endParaRPr lang="sk-SK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2" name="Obrázok 3" descr="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2" y="1685425"/>
            <a:ext cx="7312868" cy="44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1772816"/>
            <a:ext cx="7488832" cy="374441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k-SK" sz="2800" dirty="0" smtClean="0"/>
              <a:t>softvér zameraný predovšetkým na rozvoj matematických predstáv. </a:t>
            </a:r>
          </a:p>
          <a:p>
            <a:pPr>
              <a:defRPr/>
            </a:pPr>
            <a:r>
              <a:rPr lang="sk-SK" sz="2800" dirty="0" smtClean="0"/>
              <a:t>veku primeraný a zohľadňuje aj rozumovú vyspelosť dieťaťa, nakoľko úlohy sú rozdelené do rôznych úrovní </a:t>
            </a:r>
            <a:r>
              <a:rPr lang="sk-SK" sz="2800" dirty="0" err="1" smtClean="0"/>
              <a:t>obtiažnosti</a:t>
            </a:r>
            <a:r>
              <a:rPr lang="sk-SK" sz="2800" dirty="0" smtClean="0"/>
              <a:t>. </a:t>
            </a:r>
          </a:p>
          <a:p>
            <a:pPr>
              <a:defRPr/>
            </a:pPr>
            <a:r>
              <a:rPr lang="sk-SK" sz="2800" dirty="0" smtClean="0"/>
              <a:t>Zvukové spracovanie je slovenské a celým programom dieťa sprevádza. </a:t>
            </a:r>
          </a:p>
          <a:p>
            <a:pPr>
              <a:defRPr/>
            </a:pPr>
            <a:r>
              <a:rPr lang="sk-SK" sz="2800" dirty="0" smtClean="0"/>
              <a:t>Zadáva úlohy, hodnotí, povzbudzuje, upozorňuje na nesprávne splnenie. </a:t>
            </a:r>
          </a:p>
          <a:p>
            <a:pPr>
              <a:defRPr/>
            </a:pPr>
            <a:r>
              <a:rPr lang="sk-SK" sz="2800" dirty="0" smtClean="0"/>
              <a:t>Obsahuje niekoľko edukačných programov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 </a:t>
            </a:r>
            <a:endParaRPr lang="sk-SK" sz="1400" dirty="0" smtClean="0"/>
          </a:p>
          <a:p>
            <a:pPr>
              <a:defRPr/>
            </a:pPr>
            <a:endParaRPr lang="sk-SK" sz="20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pl-PL" sz="2000" b="1" dirty="0" smtClean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837746" y="7620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CD ROM „Cirkus šaša Tomáša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9492" y="1484784"/>
            <a:ext cx="7898858" cy="460804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 Rozstrihané obrázky</a:t>
            </a:r>
            <a:endParaRPr lang="sk-SK" sz="1400" dirty="0" smtClean="0"/>
          </a:p>
          <a:p>
            <a:pPr>
              <a:defRPr/>
            </a:pPr>
            <a:r>
              <a:rPr lang="sk-SK" sz="1400" i="1" dirty="0" smtClean="0"/>
              <a:t>Využitie: </a:t>
            </a:r>
            <a:r>
              <a:rPr lang="sk-SK" sz="1400" dirty="0" smtClean="0"/>
              <a:t> v matematických predstavách - skladanie podľa predlohy, hľadanie rozdielov, kombinovanie, riešenie problémovej úlohy, v </a:t>
            </a:r>
            <a:r>
              <a:rPr lang="sk-SK" sz="1400" dirty="0" err="1" smtClean="0"/>
              <a:t>prosociálnej</a:t>
            </a:r>
            <a:r>
              <a:rPr lang="sk-SK" sz="1400" dirty="0" smtClean="0"/>
              <a:t> výchove - vyjadrenie pocitov a nálad, v jazykovej výchove - počúvanie s pochopením významu, vymýšľanie dôvodu, prečo sa tak cíti, tvorivé riešenie problémov.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dirty="0" smtClean="0"/>
              <a:t>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 Zmrzlinová prestávka</a:t>
            </a:r>
            <a:endParaRPr lang="sk-SK" sz="1400" dirty="0" smtClean="0"/>
          </a:p>
          <a:p>
            <a:pPr>
              <a:defRPr/>
            </a:pPr>
            <a:r>
              <a:rPr lang="sk-SK" sz="1400" i="1" dirty="0" smtClean="0"/>
              <a:t>Využitie: </a:t>
            </a:r>
            <a:r>
              <a:rPr lang="sk-SK" sz="1400" dirty="0" smtClean="0"/>
              <a:t>v matematických predstavách - hľadanie ciest v priestore, rozvoj základov logického myslenia, upevňovanie znalosti farieb, určovanie počtu, zdravotná výchova - zdravá výživa.</a:t>
            </a:r>
          </a:p>
          <a:p>
            <a:pPr>
              <a:defRPr/>
            </a:pPr>
            <a:endParaRPr lang="sk-SK" sz="14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Jahodová záhrada</a:t>
            </a:r>
            <a:endParaRPr lang="sk-SK" sz="1400" dirty="0" smtClean="0"/>
          </a:p>
          <a:p>
            <a:pPr>
              <a:defRPr/>
            </a:pPr>
            <a:r>
              <a:rPr lang="sk-SK" sz="1400" i="1" dirty="0" smtClean="0"/>
              <a:t>Využitie: </a:t>
            </a:r>
            <a:r>
              <a:rPr lang="sk-SK" sz="1400" dirty="0" smtClean="0"/>
              <a:t>v matematických predstavách - orientácia v priestore, pravo-ľavá orientácia, pamäť, postupnosť, v rozvíjaní poznania - ovocie - zelenina, starostlivosť o rastliny, životné prostredie, ročné obdobie - jeseň - zber úrody</a:t>
            </a:r>
          </a:p>
          <a:p>
            <a:pPr>
              <a:defRPr/>
            </a:pPr>
            <a:endParaRPr lang="sk-SK" sz="14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400" i="1" dirty="0" smtClean="0"/>
              <a:t>Tomáš, poštár vo farebnom kráľovstve</a:t>
            </a:r>
            <a:endParaRPr lang="sk-SK" sz="1400" dirty="0" smtClean="0"/>
          </a:p>
          <a:p>
            <a:pPr>
              <a:defRPr/>
            </a:pPr>
            <a:r>
              <a:rPr lang="sk-SK" sz="1400" i="1" dirty="0" smtClean="0"/>
              <a:t>Využitie: </a:t>
            </a:r>
            <a:r>
              <a:rPr lang="sk-SK" sz="1400" dirty="0" smtClean="0"/>
              <a:t>v matematických predstavách - plánovanie, orientácia v priestore, znalosť farieb, porovnávanie</a:t>
            </a:r>
          </a:p>
          <a:p>
            <a:pPr>
              <a:defRPr/>
            </a:pPr>
            <a:endParaRPr lang="sk-SK" sz="20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pl-PL" sz="2000" b="1" dirty="0" smtClean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881200" y="625274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„Cirkus šaša Tomáša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“ obsahuje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0550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85750"/>
            <a:ext cx="8540750" cy="60229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sk-SK" sz="2000" b="1" dirty="0" smtClean="0">
                <a:solidFill>
                  <a:schemeClr val="bg1">
                    <a:lumMod val="75000"/>
                  </a:schemeClr>
                </a:solidFill>
              </a:rPr>
              <a:t>„Cirkus šaša Tomáša“</a:t>
            </a:r>
            <a:endParaRPr lang="pl-PL" sz="1400" b="1" dirty="0" smtClean="0"/>
          </a:p>
          <a:p>
            <a:pPr>
              <a:defRPr/>
            </a:pPr>
            <a:endParaRPr lang="sk-SK" sz="20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pl-PL" sz="2000" b="1" dirty="0" smtClean="0"/>
          </a:p>
        </p:txBody>
      </p:sp>
      <p:pic>
        <p:nvPicPr>
          <p:cNvPr id="14340" name="Obrázok 3" descr="sas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9739"/>
            <a:ext cx="6984702" cy="52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214313"/>
            <a:ext cx="8510587" cy="1325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Maľovanie pre deti (určené pre MŠ a 1. stupeň ZŠ)</a:t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sk-SK" sz="2400" dirty="0" smtClean="0"/>
              <a:t>Tento titul je vynikajúcim spôsobom navrhnutý tak, aby stimuloval detskú predstavivosť, obrazotvornosť a rozvíjal koordináciu pri práci s myšou. </a:t>
            </a:r>
          </a:p>
          <a:p>
            <a:pPr algn="just" eaLnBrk="1" hangingPunct="1">
              <a:defRPr/>
            </a:pPr>
            <a:r>
              <a:rPr lang="sk-SK" sz="2400" dirty="0" smtClean="0"/>
              <a:t>Okrem voľných možností kreslenia ponúka deťom i veľké množstvo preddefinovaných úloh, rozdelených podľa náročnosti do 3 kategórií (Predškoláci, Prváčikovia, Druháčikovia). </a:t>
            </a:r>
          </a:p>
          <a:p>
            <a:pPr algn="just" eaLnBrk="1" hangingPunct="1">
              <a:defRPr/>
            </a:pPr>
            <a:r>
              <a:rPr lang="sk-SK" sz="2400" dirty="0" smtClean="0"/>
              <a:t>Každá kategória obsahuje 50 úloh, program teda ponúka celkovo 150 úloh.</a:t>
            </a:r>
          </a:p>
          <a:p>
            <a:pPr algn="just" eaLnBrk="1" hangingPunct="1">
              <a:defRPr/>
            </a:pPr>
            <a:endParaRPr lang="sk-SK" sz="4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Detský kútik 1- 5</a:t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pic>
        <p:nvPicPr>
          <p:cNvPr id="16388" name="Obrázok 3" descr="dk1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60" y="1521369"/>
            <a:ext cx="6952258" cy="457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Úvod</a:t>
            </a: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>
                <a:effectLst/>
              </a:rPr>
              <a:t>Kalaš</a:t>
            </a:r>
            <a:r>
              <a:rPr lang="sk-SK" dirty="0">
                <a:effectLst/>
              </a:rPr>
              <a:t> (2010) v kontexte pojmového vymedzenia odôvodňuje príčinu terminologickej rôznorodosti v rozdielnych pohľadoch na technológie. Samotné technológie predstavujú podľa jeho slov informačné a súčasne aj konštrukčné médium. </a:t>
            </a:r>
            <a:endParaRPr lang="sk-SK" dirty="0" smtClean="0">
              <a:effectLst/>
            </a:endParaRPr>
          </a:p>
          <a:p>
            <a:r>
              <a:rPr lang="sk-SK" dirty="0" smtClean="0">
                <a:effectLst/>
              </a:rPr>
              <a:t>Pojem </a:t>
            </a:r>
            <a:r>
              <a:rPr lang="sk-SK" dirty="0">
                <a:effectLst/>
              </a:rPr>
              <a:t>informačných a komunikačných technológií </a:t>
            </a:r>
            <a:r>
              <a:rPr lang="sk-SK" i="1" dirty="0">
                <a:effectLst/>
              </a:rPr>
              <a:t>(IKT)</a:t>
            </a:r>
            <a:r>
              <a:rPr lang="sk-SK" dirty="0">
                <a:effectLst/>
              </a:rPr>
              <a:t> poukazuje na technický aspekt, teda na to, že technológie sú výpočtové a komunikačné prostriedky, postupy a informačné zdroje, späté so zameraním na spracovávanie informácií, čo predstavuje prvý z pohľadov na technológie. </a:t>
            </a:r>
            <a:endParaRPr lang="sk-SK" dirty="0" smtClean="0">
              <a:effectLst/>
            </a:endParaRPr>
          </a:p>
          <a:p>
            <a:r>
              <a:rPr lang="sk-SK" dirty="0" smtClean="0">
                <a:effectLst/>
              </a:rPr>
              <a:t>Úlohou </a:t>
            </a:r>
            <a:r>
              <a:rPr lang="sk-SK" dirty="0">
                <a:effectLst/>
              </a:rPr>
              <a:t>technológií ako konštrukčného média je pomáhať jednotlivcom tvoriť, skúmať, objavovať či vyjadriť myšlienky, teda komplexne sa rozvíjať. V kontexte oblasti vzdelávania a výchovy sa pojem digitálnych technológií javí ako príznačnejší.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584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Detský kútik 1</a:t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2904728"/>
          </a:xfrm>
        </p:spPr>
        <p:txBody>
          <a:bodyPr/>
          <a:lstStyle/>
          <a:p>
            <a:pPr algn="just" eaLnBrk="1" hangingPunct="1">
              <a:defRPr/>
            </a:pPr>
            <a:r>
              <a:rPr lang="sk-SK" sz="2000" dirty="0" smtClean="0"/>
              <a:t>Titul je určený predovšetkým prváčikom, ktorí si v ňom precvičia znalosti farieb, čísel aj písmen a takisto sa naučia pomenovať základné tvary. </a:t>
            </a:r>
          </a:p>
          <a:p>
            <a:pPr algn="just" eaLnBrk="1" hangingPunct="1">
              <a:defRPr/>
            </a:pPr>
            <a:r>
              <a:rPr lang="sk-SK" sz="2000" dirty="0" smtClean="0"/>
              <a:t>Získané znalosti si deti upevnia pri hrách rozvíjajúcich ich postreh, schopnosť kombinovať a logicky uvažovať. Titul dopĺňajú maľovanky a šesť klasických slovenských rozprávok.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Detský kútik 2 – Svet myšiaka Bonifáca</a:t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/>
          <a:lstStyle/>
          <a:p>
            <a:pPr algn="just" eaLnBrk="1" hangingPunct="1">
              <a:defRPr/>
            </a:pPr>
            <a:r>
              <a:rPr lang="sk-SK" sz="2000" dirty="0" smtClean="0"/>
              <a:t>zameraný predovšetkým pre menšie deti, teda je plne použiteľný od začiatku prvého ročníka. </a:t>
            </a:r>
          </a:p>
          <a:p>
            <a:pPr algn="just" eaLnBrk="1" hangingPunct="1">
              <a:defRPr/>
            </a:pPr>
            <a:r>
              <a:rPr lang="sk-SK" sz="2000" dirty="0" smtClean="0"/>
              <a:t>plne nahovorený, t.j. úloha je nielen napísaná, ale aj komentovaná. </a:t>
            </a:r>
          </a:p>
          <a:p>
            <a:pPr algn="just" eaLnBrk="1" hangingPunct="1">
              <a:defRPr/>
            </a:pPr>
            <a:r>
              <a:rPr lang="sk-SK" sz="2000" dirty="0" smtClean="0"/>
              <a:t>Vo výučbovej časti, zameranej na precvičenie priestorovej orientácie, sa deti formou hry učia pojmom: pred, za, hneď pred, hneď za, vľavo, vpravo, nad, pod, medzi, pri…</a:t>
            </a:r>
          </a:p>
          <a:p>
            <a:pPr algn="just" eaLnBrk="1" hangingPunct="1">
              <a:defRPr/>
            </a:pPr>
            <a:r>
              <a:rPr lang="sk-SK" sz="2000" dirty="0" smtClean="0"/>
              <a:t>CD ďalej obsahuje rozprávky, maľovanky, pexesá, animované rozpočítania a pesničky.</a:t>
            </a: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620688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Detský </a:t>
            </a: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kútik 3 – Slovenčina pre najmenších</a:t>
            </a: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00250"/>
            <a:ext cx="7200900" cy="3157538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sk-SK" sz="2000" dirty="0" smtClean="0"/>
              <a:t>Program zameraný predovšetkým na výučbu slovenského jazyka.</a:t>
            </a:r>
          </a:p>
          <a:p>
            <a:pPr algn="just" eaLnBrk="1" hangingPunct="1">
              <a:defRPr/>
            </a:pPr>
            <a:r>
              <a:rPr lang="sk-SK" sz="2000" dirty="0" smtClean="0"/>
              <a:t>Titul pokrýva výučbu čítania a slovenského jazyka v 1. a 2. triede ZŠ. </a:t>
            </a:r>
          </a:p>
          <a:p>
            <a:pPr algn="just" eaLnBrk="1" hangingPunct="1">
              <a:defRPr/>
            </a:pPr>
            <a:r>
              <a:rPr lang="sk-SK" sz="2000" dirty="0" smtClean="0"/>
              <a:t>Prváčikovia nájdu na CD interaktívny šlabikár, budú vyberať názvy obrázkov, do slov doplňovať chýbajúce písmenká a slabiky.</a:t>
            </a:r>
          </a:p>
          <a:p>
            <a:pPr algn="just" eaLnBrk="1" hangingPunct="1">
              <a:defRPr/>
            </a:pPr>
            <a:r>
              <a:rPr lang="sk-SK" sz="2000" dirty="0" smtClean="0"/>
              <a:t>Okrem veľkého počtu zábavných úloh, zameraných na výučbu čítania, sú pre druháčikov pripravené úlohy zamerané na pravopis i/y v mäkkých a tvrdých slabikách, na doplňovanie hlások a dvojhlások a na precvičovanie slovných druhov. </a:t>
            </a:r>
          </a:p>
          <a:p>
            <a:pPr algn="just" eaLnBrk="1" hangingPunct="1">
              <a:defRPr/>
            </a:pP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Detský kútik 4 – Alenka a veci okolo nás</a:t>
            </a: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sk-SK" sz="2000" dirty="0" smtClean="0"/>
              <a:t>zameraný hlavne na výučbu prírodovedy. </a:t>
            </a:r>
          </a:p>
          <a:p>
            <a:pPr algn="just" eaLnBrk="1" hangingPunct="1">
              <a:defRPr/>
            </a:pPr>
            <a:r>
              <a:rPr lang="sk-SK" sz="2000" dirty="0" smtClean="0"/>
              <a:t>Zvedavé dievčatko menom Alenka zoznamuje deti so svojou rodinou a vezme ich na návštevu k tete lekárke (časti ľudského tela, osobná hygiena), k strýčkovi, ktorý predáva ovocie a zeleninu (ovocie, zelenina, lesné plody, cudzokrajné ovocie) a deti tiež zoznámi so svojimi obľúbenými zvieratkami (domáce, úžitkové, lesné a cudzokrajné). </a:t>
            </a:r>
          </a:p>
          <a:p>
            <a:pPr algn="just" eaLnBrk="1" hangingPunct="1">
              <a:defRPr/>
            </a:pPr>
            <a:r>
              <a:rPr lang="sk-SK" sz="2000" dirty="0" smtClean="0"/>
              <a:t>Na spestrenie vyučovania a pre výučbu čítania sú zaradené známe básničky, riekanky a rozprávky. Nechýbajú ani pesničky a hry zamerané na rozvoj logického myslenia a pamäti. </a:t>
            </a:r>
          </a:p>
          <a:p>
            <a:pPr algn="just" eaLnBrk="1" hangingPunct="1">
              <a:defRPr/>
            </a:pP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Detský kútik 5 – Martinkove zvieratká</a:t>
            </a: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>
            <a:normAutofit fontScale="92500"/>
          </a:bodyPr>
          <a:lstStyle/>
          <a:p>
            <a:pPr algn="just" eaLnBrk="1" hangingPunct="1">
              <a:defRPr/>
            </a:pPr>
            <a:r>
              <a:rPr lang="sk-SK" sz="2000" dirty="0" smtClean="0"/>
              <a:t>Detský kútik 5 obohacuje vyučovanie o živých prírodninách nielen o fotografie, ale aj o film, dokonca i zvuky niektorých živočíchov. </a:t>
            </a:r>
          </a:p>
          <a:p>
            <a:pPr algn="just" eaLnBrk="1" hangingPunct="1">
              <a:defRPr/>
            </a:pPr>
            <a:r>
              <a:rPr lang="sk-SK" sz="2000" dirty="0" smtClean="0"/>
              <a:t>Na CD je pre deti pripravená encyklopedická časť, zvieracia školička, zvieracie rodinky (pomenovanie mláďat a ich rodičov), poznávanie zvierat podľa zvuku, vzhľadu a popisu. </a:t>
            </a:r>
          </a:p>
          <a:p>
            <a:pPr algn="just" eaLnBrk="1" hangingPunct="1">
              <a:defRPr/>
            </a:pPr>
            <a:r>
              <a:rPr lang="sk-SK" sz="2000" dirty="0" smtClean="0"/>
              <a:t>Opäť nechýbajú ani hry, napr. priraďovacie, </a:t>
            </a:r>
            <a:r>
              <a:rPr lang="sk-SK" sz="2000" dirty="0" err="1" smtClean="0"/>
              <a:t>foto</a:t>
            </a:r>
            <a:r>
              <a:rPr lang="sk-SK" sz="2000" dirty="0" smtClean="0"/>
              <a:t>-puzzle, pexesá – všetky ponúkajú mnoho zábavy, uspokojujú detskú zvedavosť a túžbu po poznávaní. </a:t>
            </a:r>
          </a:p>
          <a:p>
            <a:pPr algn="just" eaLnBrk="1" hangingPunct="1">
              <a:defRPr/>
            </a:pPr>
            <a:r>
              <a:rPr lang="sk-SK" sz="2000" dirty="0" smtClean="0"/>
              <a:t>Hry deti nabádajú k tvorbe otázok a zároveň na ne prinášajú odpovede.</a:t>
            </a: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Výučbové pexesá</a:t>
            </a: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sk-SK" sz="2000" dirty="0" smtClean="0"/>
              <a:t>Titul umožňujúci mnohostranné využitie obľúbenej detskej hry pri výučbe hlavne na 1. stupni ZŠ. </a:t>
            </a:r>
          </a:p>
          <a:p>
            <a:pPr algn="just" eaLnBrk="1" hangingPunct="1">
              <a:defRPr/>
            </a:pPr>
            <a:r>
              <a:rPr lang="sk-SK" sz="2000" dirty="0" smtClean="0"/>
              <a:t>Odporúčame využitie na hodinách matematiky (číslice, domino, hodiny, tvary a telesá, zlomky), slovenského jazyka (písmenká, vymenované slová), </a:t>
            </a:r>
            <a:r>
              <a:rPr lang="sk-SK" sz="2000" dirty="0" err="1" smtClean="0"/>
              <a:t>prvouky</a:t>
            </a:r>
            <a:r>
              <a:rPr lang="sk-SK" sz="2000" dirty="0" smtClean="0"/>
              <a:t> (odevy, potraviny, zelenina, kvetiny, nábytok, domáce, lesné a cudzokrajné zvieratká, rodina, povolania), prírodovedy (stromy, listy stromov, ovocie, povolania, vtáci, obojživelníci, hmyz, elektrospotrebiče), vlastivedy (národnosti, dopravné prostriedky, dopravné značky, doprava), hudobnej výchovy (hudobné nástroje, zvukové pexesá). </a:t>
            </a:r>
          </a:p>
          <a:p>
            <a:pPr algn="just" eaLnBrk="1" hangingPunct="1">
              <a:defRPr/>
            </a:pPr>
            <a:r>
              <a:rPr lang="sk-SK" sz="2000" dirty="0" smtClean="0"/>
              <a:t>Celkovo je zaradených 750 obrázkových a 150 zvukových dvojíc. </a:t>
            </a:r>
          </a:p>
          <a:p>
            <a:pPr algn="just" eaLnBrk="1" hangingPunct="1">
              <a:defRPr/>
            </a:pP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548680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Matematika pre 1. – 4. ročník ZŠ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676400"/>
            <a:ext cx="7200900" cy="3481388"/>
          </a:xfrm>
        </p:spPr>
        <p:txBody>
          <a:bodyPr/>
          <a:lstStyle/>
          <a:p>
            <a:pPr algn="just" eaLnBrk="1" hangingPunct="1">
              <a:defRPr/>
            </a:pPr>
            <a:r>
              <a:rPr lang="sk-SK" sz="2000" dirty="0" smtClean="0"/>
              <a:t>Tento program v 13 moduloch obsahuje veľa príkladov zameraných na pamäťové a písomné sčítanie, odčítanie, násobenie a delenie. </a:t>
            </a:r>
          </a:p>
          <a:p>
            <a:pPr algn="just" eaLnBrk="1" hangingPunct="1">
              <a:defRPr/>
            </a:pPr>
            <a:r>
              <a:rPr lang="sk-SK" sz="2000" dirty="0" smtClean="0"/>
              <a:t>Zaradené sú aj príklady zamerané na orientáciu na číselnej osi, zaokrúhľovanie čísel, rozklady čísel v desiatkovej sústave, porovnávanie čísel, príklady so zátvorkami a ďalšie dôležité tematické celky učiva matematiky 1. stupňa ZŠ.</a:t>
            </a: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Matematika – Logické úlohy a hádanky z geometrie</a:t>
            </a: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772816"/>
            <a:ext cx="7200900" cy="403244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sk-SK" sz="2000" dirty="0" smtClean="0"/>
              <a:t>Druhý diel nového radu titulov na výučbu matematiky pre 1. stupeň ZŠ. </a:t>
            </a:r>
          </a:p>
          <a:p>
            <a:pPr algn="just">
              <a:defRPr/>
            </a:pPr>
            <a:r>
              <a:rPr lang="sk-SK" sz="2000" dirty="0" smtClean="0"/>
              <a:t>Okrem verzie pre školákov ZŠ, je na CD aj špeciálna verzia, určená pre deti MŠ. </a:t>
            </a:r>
          </a:p>
          <a:p>
            <a:pPr algn="just">
              <a:defRPr/>
            </a:pPr>
            <a:r>
              <a:rPr lang="sk-SK" sz="2000" dirty="0" smtClean="0"/>
              <a:t>Celý titul je rozdelený na sedem samostatných častí. </a:t>
            </a:r>
          </a:p>
          <a:p>
            <a:pPr algn="just">
              <a:defRPr/>
            </a:pPr>
            <a:r>
              <a:rPr lang="sk-SK" sz="2000" dirty="0" smtClean="0"/>
              <a:t>V každej z nich sprevádza dieťa jedno zvieratko. Pre deti sú pripravené napr. logické hádanky, úlohy zamerané na precvičenie pohybu a orientácie v štvorcovej sieti, vyfarbovanie jednotlivých políčok podľa predlohy, kreslenie súmerných obrázkov, hľadanie rozdielov medzi plánom a skutočnou stavbou, lúštenie tajného písma opičky Paulínky, rozlišovanie geometrických tvarov a telies a určovanie ich názvov. 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09600"/>
            <a:ext cx="7983124" cy="970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Angličtina </a:t>
            </a: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a nemčina pre najmenších (pre 1. stupeň ZŠ)</a:t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143125"/>
            <a:ext cx="7200900" cy="3014663"/>
          </a:xfrm>
        </p:spPr>
        <p:txBody>
          <a:bodyPr/>
          <a:lstStyle/>
          <a:p>
            <a:pPr algn="just" eaLnBrk="1" hangingPunct="1">
              <a:defRPr/>
            </a:pPr>
            <a:r>
              <a:rPr lang="sk-SK" sz="2000" dirty="0" smtClean="0"/>
              <a:t>úspešný titul, ktorý je určený k prvému zoznámeniu sa detí s angličtinou. </a:t>
            </a:r>
          </a:p>
          <a:p>
            <a:pPr algn="just" eaLnBrk="1" hangingPunct="1">
              <a:defRPr/>
            </a:pPr>
            <a:r>
              <a:rPr lang="sk-SK" sz="2000" dirty="0" smtClean="0"/>
              <a:t>Po spustení programu čaká na deti kúzelná rozprávková krajina, v ktorej so svojimi novými kamarátmi zažijú nejedno veľké dobrodružstvo. </a:t>
            </a:r>
          </a:p>
          <a:p>
            <a:pPr algn="just" eaLnBrk="1" hangingPunct="1">
              <a:defRPr/>
            </a:pPr>
            <a:r>
              <a:rPr lang="sk-SK" sz="2000" dirty="0" smtClean="0"/>
              <a:t>Počas neho si deti formou rozličných hier aktívne osvoja viac než 250 slovíčok a vetných spojení. </a:t>
            </a:r>
          </a:p>
          <a:p>
            <a:pPr algn="just" eaLnBrk="1" hangingPunct="1">
              <a:defRPr/>
            </a:pPr>
            <a:endParaRPr lang="sk-SK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664"/>
            <a:ext cx="9001125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Prostredníctvom </a:t>
            </a: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digitálnych technológií žiak </a:t>
            </a: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môže</a:t>
            </a: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sk-SK" sz="3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8688" y="1357313"/>
            <a:ext cx="7200900" cy="322381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k-SK" sz="2800" dirty="0" smtClean="0"/>
              <a:t>interaktívnym spôsobom spracúvať a prezentovať informácie,</a:t>
            </a:r>
          </a:p>
          <a:p>
            <a:pPr>
              <a:defRPr/>
            </a:pPr>
            <a:r>
              <a:rPr lang="sk-SK" sz="2800" dirty="0" smtClean="0"/>
              <a:t>komunikovať s inými ľuďmi na mieste alebo na diaľku,</a:t>
            </a:r>
          </a:p>
          <a:p>
            <a:pPr>
              <a:defRPr/>
            </a:pPr>
            <a:r>
              <a:rPr lang="sk-SK" sz="2800" dirty="0" smtClean="0"/>
              <a:t>vyhľadávať a porovnávať informácie z rôznych zdrojov (rozvoj kritického myslenia),</a:t>
            </a:r>
          </a:p>
          <a:p>
            <a:pPr>
              <a:defRPr/>
            </a:pPr>
            <a:r>
              <a:rPr lang="sk-SK" sz="2800" dirty="0" smtClean="0"/>
              <a:t>prezentovať svoju prácu rôznymi spôsobmi, v rôznych situáciách a pre rôzne publikum,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16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142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    Digitálne technológie v predškolskom veku.</a:t>
            </a:r>
            <a:r>
              <a:rPr lang="sk-SK" sz="2800" dirty="0" smtClean="0"/>
              <a:t>	</a:t>
            </a: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684213" y="1676400"/>
            <a:ext cx="7775575" cy="4560888"/>
          </a:xfrm>
        </p:spPr>
        <p:txBody>
          <a:bodyPr/>
          <a:lstStyle/>
          <a:p>
            <a:pPr algn="just">
              <a:defRPr/>
            </a:pPr>
            <a:r>
              <a:rPr lang="sk-SK" sz="1800" b="1" dirty="0" smtClean="0"/>
              <a:t>Mediálna výchova - </a:t>
            </a:r>
            <a:r>
              <a:rPr lang="sk-SK" sz="1800" dirty="0" smtClean="0"/>
              <a:t>je celoživotný, systematický a cieľavedomý proces získavania mediálnych kompetencií a zvyšovania úrovne mediálnej gramotnosti, ktorého hlavným cieľom je podporovať zodpovedné využívanie médií a rozvíjať kritické postoje vo vzťahu k mediálnym obsahom s dôrazom na morálne princípy a humanizmus. </a:t>
            </a:r>
          </a:p>
          <a:p>
            <a:pPr algn="just">
              <a:defRPr/>
            </a:pPr>
            <a:endParaRPr lang="sk-SK" sz="1800" dirty="0" smtClean="0"/>
          </a:p>
          <a:p>
            <a:pPr algn="just">
              <a:defRPr/>
            </a:pPr>
            <a:r>
              <a:rPr lang="sk-SK" sz="1800" dirty="0" smtClean="0"/>
              <a:t>Deti by sa v rámci mediálnej výchovy mali naučiť v predškolskom veku primerane poznávať mediálny svet a orientovať sa v ponuke im určenej, primerane ich veku by sa im mali vysvetľovať mediálne posolstvá s dôrazom na ich osobnostný rast a mali by spoznávať rozdiely medzi fikciou a skutočným svetom zobrazovaným v médiách. 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664"/>
            <a:ext cx="9001125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>
                    <a:lumMod val="75000"/>
                  </a:schemeClr>
                </a:solidFill>
              </a:rPr>
              <a:t>Počítač v edukačnom procese môžeme chápať </a:t>
            </a: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ako</a:t>
            </a:r>
            <a:r>
              <a:rPr lang="sk-SK" sz="3200" dirty="0" smtClean="0"/>
              <a:t> 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8688" y="1357313"/>
            <a:ext cx="7200900" cy="23597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2400" dirty="0" smtClean="0"/>
              <a:t> pracovný nástroj učiteľa a učiaceho sa dieťaťa, </a:t>
            </a:r>
          </a:p>
          <a:p>
            <a:pPr>
              <a:defRPr/>
            </a:pPr>
            <a:r>
              <a:rPr lang="sk-SK" sz="2400" dirty="0" smtClean="0"/>
              <a:t> predmet vzdelávacieho procesu, </a:t>
            </a:r>
          </a:p>
          <a:p>
            <a:pPr>
              <a:defRPr/>
            </a:pPr>
            <a:r>
              <a:rPr lang="sk-SK" sz="2400" dirty="0" smtClean="0"/>
              <a:t>prostriedok na podporu a riadenie vzdelávacieho procesu osvojovania poznatkov,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664"/>
            <a:ext cx="9001125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4000" b="1" dirty="0" smtClean="0">
                <a:solidFill>
                  <a:schemeClr val="bg1"/>
                </a:solidFill>
              </a:rPr>
              <a:t/>
            </a:r>
            <a:br>
              <a:rPr lang="sk-SK" sz="40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>
                    <a:lumMod val="75000"/>
                  </a:schemeClr>
                </a:solidFill>
              </a:rPr>
              <a:t>Základné didaktické ciele počítača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8688" y="1357313"/>
            <a:ext cx="7200900" cy="30077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2400" dirty="0" smtClean="0"/>
              <a:t>poskytovanie učebných informácií, </a:t>
            </a:r>
          </a:p>
          <a:p>
            <a:pPr>
              <a:defRPr/>
            </a:pPr>
            <a:r>
              <a:rPr lang="sk-SK" sz="2400" dirty="0" smtClean="0"/>
              <a:t>precvičovanie učiva, </a:t>
            </a:r>
          </a:p>
          <a:p>
            <a:pPr>
              <a:defRPr/>
            </a:pPr>
            <a:r>
              <a:rPr lang="sk-SK" sz="2400" dirty="0" smtClean="0"/>
              <a:t>preverovanie vedomostí,</a:t>
            </a:r>
          </a:p>
          <a:p>
            <a:pPr algn="just" eaLnBrk="1" hangingPunct="1">
              <a:defRPr/>
            </a:pPr>
            <a:endParaRPr lang="sk-SK" sz="1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28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257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255713"/>
          </a:xfrm>
        </p:spPr>
        <p:txBody>
          <a:bodyPr/>
          <a:lstStyle/>
          <a:p>
            <a:pPr>
              <a:defRPr/>
            </a:pP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to je informačne a  digitálne gramotný?</a:t>
            </a:r>
            <a:r>
              <a:rPr lang="sk-SK" sz="2800" b="1" dirty="0" smtClean="0"/>
              <a:t>	</a:t>
            </a:r>
            <a:br>
              <a:rPr lang="sk-SK" sz="2800" b="1" dirty="0" smtClean="0"/>
            </a:b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143000"/>
            <a:ext cx="7959725" cy="48782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k-SK" sz="2000" dirty="0" smtClean="0"/>
              <a:t>Podľa </a:t>
            </a:r>
            <a:r>
              <a:rPr lang="sk-SK" sz="2000" dirty="0" err="1" smtClean="0"/>
              <a:t>Kalaša</a:t>
            </a:r>
            <a:r>
              <a:rPr lang="sk-SK" sz="2000" dirty="0" smtClean="0"/>
              <a:t> je informačne a digitálne gramotný ten, čo aktívne: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sk-SK" sz="2000" dirty="0" smtClean="0"/>
          </a:p>
          <a:p>
            <a:pPr>
              <a:defRPr/>
            </a:pPr>
            <a:r>
              <a:rPr lang="sk-SK" sz="1800" dirty="0" smtClean="0"/>
              <a:t>dokáže využívať nové digitálne technológie v pedagogickom procese, </a:t>
            </a:r>
          </a:p>
          <a:p>
            <a:pPr>
              <a:defRPr/>
            </a:pPr>
            <a:r>
              <a:rPr lang="sk-SK" sz="1800" dirty="0" smtClean="0"/>
              <a:t>používať informačné zdroje a informačné nástroje na riešenie problémov, </a:t>
            </a:r>
          </a:p>
          <a:p>
            <a:pPr>
              <a:defRPr/>
            </a:pPr>
            <a:r>
              <a:rPr lang="sk-SK" sz="1800" dirty="0" smtClean="0"/>
              <a:t>kriticky hodnotiť edukačný a pomocný softvér, </a:t>
            </a:r>
          </a:p>
          <a:p>
            <a:pPr>
              <a:defRPr/>
            </a:pPr>
            <a:r>
              <a:rPr lang="sk-SK" sz="1800" dirty="0" smtClean="0"/>
              <a:t>dokáže používať, tvoriť, hodnotiť a upravovať elektronické materiály,</a:t>
            </a:r>
          </a:p>
          <a:p>
            <a:pPr>
              <a:defRPr/>
            </a:pPr>
            <a:r>
              <a:rPr lang="sk-SK" sz="1800" dirty="0" smtClean="0"/>
              <a:t>rozumieť spoločenským aspektom informatizácie spoločnosti a dôsledkom       používania moderných digitálnych technológií,</a:t>
            </a:r>
          </a:p>
          <a:p>
            <a:pPr>
              <a:defRPr/>
            </a:pPr>
            <a:r>
              <a:rPr lang="sk-SK" sz="1800" dirty="0" smtClean="0"/>
              <a:t>efektívne používať nové digitálne technológie,</a:t>
            </a:r>
          </a:p>
          <a:p>
            <a:pPr>
              <a:defRPr/>
            </a:pPr>
            <a:r>
              <a:rPr lang="sk-SK" sz="1800" dirty="0" smtClean="0"/>
              <a:t>dokáže plánovať, hodnotiť a rozvíjať digitálnu gramotnosť svojich detí,</a:t>
            </a:r>
          </a:p>
          <a:p>
            <a:pPr>
              <a:defRPr/>
            </a:pPr>
            <a:r>
              <a:rPr lang="sk-SK" sz="1800" dirty="0" smtClean="0"/>
              <a:t>vie využívať digitálne technológie na podporu poznávacieho procesu hendikepovaných detí, </a:t>
            </a:r>
          </a:p>
          <a:p>
            <a:pPr lvl="1" eaLnBrk="1" hangingPunct="1">
              <a:defRPr/>
            </a:pPr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Aké sú možnosti rozvíjania DT v predškolskom veku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341438"/>
            <a:ext cx="7632700" cy="453583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k-SK" sz="2400" b="1" i="1" dirty="0" smtClean="0"/>
              <a:t>   </a:t>
            </a:r>
          </a:p>
          <a:p>
            <a:pPr algn="just">
              <a:defRPr/>
            </a:pPr>
            <a:r>
              <a:rPr lang="sk-SK" sz="1800" b="1" dirty="0" smtClean="0"/>
              <a:t>Dieťa </a:t>
            </a:r>
            <a:r>
              <a:rPr lang="sk-SK" sz="1800" b="1" dirty="0"/>
              <a:t>v predškolskom veku sa učí napodobňovaním a prenáša do svojich hier situácie, s ktorými sa denne stretáva  a preto sa v detských hrách veľakrát objavuje telefonovanie z mobilu, práca na počítači, </a:t>
            </a:r>
            <a:r>
              <a:rPr lang="sk-SK" sz="1800" b="1" dirty="0" smtClean="0"/>
              <a:t>fotografovanie </a:t>
            </a:r>
            <a:r>
              <a:rPr lang="sk-SK" sz="1800" b="1" dirty="0"/>
              <a:t>a iné. </a:t>
            </a:r>
          </a:p>
          <a:p>
            <a:pPr algn="just">
              <a:defRPr/>
            </a:pPr>
            <a:endParaRPr lang="sk-SK" sz="1800" b="1" dirty="0"/>
          </a:p>
          <a:p>
            <a:pPr algn="just">
              <a:defRPr/>
            </a:pPr>
            <a:r>
              <a:rPr lang="sk-SK" sz="1800" b="1" dirty="0" smtClean="0"/>
              <a:t>Taktiež </a:t>
            </a:r>
            <a:r>
              <a:rPr lang="sk-SK" sz="1800" b="1" dirty="0"/>
              <a:t>dokáže využívať jednoduché programovateľné hračky napríklad </a:t>
            </a:r>
            <a:r>
              <a:rPr lang="sk-SK" sz="1800" b="1" dirty="0" err="1"/>
              <a:t>Bee-Bot</a:t>
            </a:r>
            <a:r>
              <a:rPr lang="sk-SK" sz="1800" b="1" dirty="0"/>
              <a:t>, vďaka ktorej si hravou formou osvojuje schopnosť orientácie v priestore, s radosťou </a:t>
            </a:r>
            <a:r>
              <a:rPr lang="sk-SK" sz="1800" b="1" dirty="0" smtClean="0"/>
              <a:t>nahráva </a:t>
            </a:r>
            <a:r>
              <a:rPr lang="sk-SK" sz="1800" b="1" dirty="0"/>
              <a:t>svoje výpovede, alebo spev na diktafón, alebo iný nahrávač, </a:t>
            </a:r>
            <a:r>
              <a:rPr lang="sk-SK" sz="1800" b="1" dirty="0" smtClean="0"/>
              <a:t>využíva </a:t>
            </a:r>
            <a:r>
              <a:rPr lang="sk-SK" sz="1800" b="1" dirty="0"/>
              <a:t>mikrofón, </a:t>
            </a:r>
            <a:r>
              <a:rPr lang="sk-SK" sz="1800" b="1" dirty="0" smtClean="0"/>
              <a:t>vie si </a:t>
            </a:r>
            <a:r>
              <a:rPr lang="sk-SK" sz="1800" b="1" dirty="0"/>
              <a:t>pustiť DVD prehrávač, PC hry.</a:t>
            </a:r>
          </a:p>
          <a:p>
            <a:pPr marL="342900" lvl="1" indent="-306000" algn="just">
              <a:buFont typeface="Wingdings 2" charset="2"/>
              <a:buChar char=""/>
              <a:defRPr/>
            </a:pPr>
            <a:endParaRPr lang="sk-SK" b="1" dirty="0"/>
          </a:p>
          <a:p>
            <a:pPr algn="just">
              <a:defRPr/>
            </a:pPr>
            <a:endParaRPr lang="sk-SK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Výučbové softvéry a digitálne hračky v materskej škole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676400"/>
            <a:ext cx="7272337" cy="4344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000" b="1" i="1" dirty="0" smtClean="0"/>
          </a:p>
          <a:p>
            <a:pPr algn="just" eaLnBrk="1" hangingPunct="1">
              <a:defRPr/>
            </a:pPr>
            <a:r>
              <a:rPr lang="sk-SK" sz="2400" dirty="0" smtClean="0"/>
              <a:t>Uvádzame niekoľko didaktických technologických pomôcok, ktoré sú certifikované na prácu s deťmi predškolského a školského veku. </a:t>
            </a:r>
          </a:p>
          <a:p>
            <a:pPr algn="just" eaLnBrk="1" hangingPunct="1">
              <a:defRPr/>
            </a:pPr>
            <a:r>
              <a:rPr lang="sk-SK" sz="2400" dirty="0" smtClean="0"/>
              <a:t>Používanie takejto formy digitálnych technológií je pre deti prínosné a rozvíja ich osobnosť. </a:t>
            </a:r>
          </a:p>
          <a:p>
            <a:pPr algn="just" eaLnBrk="1" hangingPunct="1">
              <a:defRPr/>
            </a:pPr>
            <a:r>
              <a:rPr lang="sk-SK" sz="2400" dirty="0" smtClean="0"/>
              <a:t>Deti by mali riešiť interaktívne úlohy v detských edukačných softvéroch, mali by to zvládnuť na základe napodobnenia a slovných inštrukcií pedagóga, resp. dospelého. </a:t>
            </a:r>
          </a:p>
          <a:p>
            <a:pPr eaLnBrk="1" hangingPunct="1">
              <a:defRPr/>
            </a:pP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Programovateľný robot – včielka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Bee-Bot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0350" y="1588012"/>
            <a:ext cx="7856066" cy="40012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2400" dirty="0" smtClean="0"/>
              <a:t>nástroj </a:t>
            </a:r>
            <a:r>
              <a:rPr lang="sk-SK" sz="2400" dirty="0"/>
              <a:t>na rozvíjanie schopností plánovania, tvorby postupu pre riešenie jednoduchých problémov. </a:t>
            </a:r>
            <a:endParaRPr lang="sk-SK" sz="2400" dirty="0" smtClean="0"/>
          </a:p>
          <a:p>
            <a:pPr>
              <a:defRPr/>
            </a:pPr>
            <a:r>
              <a:rPr lang="sk-SK" sz="2400" dirty="0" smtClean="0"/>
              <a:t>ideálna </a:t>
            </a:r>
            <a:r>
              <a:rPr lang="sk-SK" sz="2400" dirty="0"/>
              <a:t>pre rozvíjanie logického myslenia a </a:t>
            </a:r>
            <a:r>
              <a:rPr lang="sk-SK" sz="2400" dirty="0" err="1"/>
              <a:t>metakognitívnych</a:t>
            </a:r>
            <a:r>
              <a:rPr lang="sk-SK" sz="2400" dirty="0"/>
              <a:t> zručností u detí. </a:t>
            </a:r>
            <a:endParaRPr lang="sk-SK" sz="2400" dirty="0" smtClean="0"/>
          </a:p>
          <a:p>
            <a:pPr>
              <a:defRPr/>
            </a:pPr>
            <a:r>
              <a:rPr lang="sk-SK" sz="2400" dirty="0" smtClean="0"/>
              <a:t>vhodný výučbový </a:t>
            </a:r>
            <a:r>
              <a:rPr lang="sk-SK" sz="2400" dirty="0"/>
              <a:t>nástroj pre výučbu základov programovania, programovacích jazykov, informatiky a matematiky pre najmladších žiakov. </a:t>
            </a:r>
            <a:endParaRPr lang="sk-SK" sz="2400" dirty="0" smtClean="0"/>
          </a:p>
          <a:p>
            <a:pPr>
              <a:defRPr/>
            </a:pPr>
            <a:r>
              <a:rPr lang="sk-SK" sz="2400" dirty="0" smtClean="0"/>
              <a:t>pomáha rozvoju </a:t>
            </a:r>
            <a:r>
              <a:rPr lang="sk-SK" sz="2400" dirty="0"/>
              <a:t>kompetencií vo všetkých oblastiach vzdelávania.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sk-SK" sz="1600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988840"/>
            <a:ext cx="1713124" cy="144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Funkcie včielky </a:t>
            </a:r>
            <a:r>
              <a:rPr lang="sk-SK" sz="2800" b="1" dirty="0" err="1">
                <a:solidFill>
                  <a:schemeClr val="bg1">
                    <a:lumMod val="75000"/>
                  </a:schemeClr>
                </a:solidFill>
              </a:rPr>
              <a:t>Bee</a:t>
            </a: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sk-SK" sz="2800" b="1" dirty="0" err="1">
                <a:solidFill>
                  <a:schemeClr val="bg1">
                    <a:lumMod val="75000"/>
                  </a:schemeClr>
                </a:solidFill>
              </a:rPr>
              <a:t>Bot</a:t>
            </a:r>
            <a:r>
              <a:rPr lang="sk-SK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700808"/>
            <a:ext cx="7815783" cy="4398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1600" dirty="0" smtClean="0"/>
              <a:t>Pamäť na 40 krokov</a:t>
            </a:r>
          </a:p>
          <a:p>
            <a:pPr>
              <a:defRPr/>
            </a:pPr>
            <a:r>
              <a:rPr lang="sk-SK" sz="1600" dirty="0" smtClean="0"/>
              <a:t>Tlačidlá na programovanie a ovládanie</a:t>
            </a:r>
          </a:p>
          <a:p>
            <a:pPr>
              <a:defRPr/>
            </a:pPr>
            <a:r>
              <a:rPr lang="sk-SK" sz="1600" dirty="0" smtClean="0"/>
              <a:t>Zvukové a svetelné efekty potvrdzujúce inštrukcie</a:t>
            </a:r>
          </a:p>
          <a:p>
            <a:pPr>
              <a:defRPr/>
            </a:pPr>
            <a:r>
              <a:rPr lang="sk-SK" sz="1600" dirty="0" smtClean="0"/>
              <a:t>Pohyby včielky: dopredu a dozadu v 15 cm krokoch, otáčanie vľavo a vpravo o 90°</a:t>
            </a:r>
          </a:p>
          <a:p>
            <a:pPr>
              <a:defRPr/>
            </a:pPr>
            <a:r>
              <a:rPr lang="sk-SK" sz="1600" dirty="0" smtClean="0"/>
              <a:t>Zastavuje a po prejdení celej dráhy zahúka</a:t>
            </a:r>
          </a:p>
          <a:p>
            <a:pPr>
              <a:defRPr/>
            </a:pPr>
            <a:r>
              <a:rPr lang="sk-SK" sz="1600" dirty="0" smtClean="0"/>
              <a:t>Najdlhšia cesta pre </a:t>
            </a:r>
            <a:r>
              <a:rPr lang="sk-SK" sz="1600" dirty="0" err="1" smtClean="0"/>
              <a:t>Bee-Bota</a:t>
            </a:r>
            <a:r>
              <a:rPr lang="sk-SK" sz="1600" dirty="0" smtClean="0"/>
              <a:t> pozostáva zo 40 krokov alebo, otočení</a:t>
            </a:r>
          </a:p>
          <a:p>
            <a:pPr>
              <a:defRPr/>
            </a:pPr>
            <a:r>
              <a:rPr lang="sk-SK" sz="1600" dirty="0" smtClean="0"/>
              <a:t>Umožňuje tvorenie vlastných rozhodnutí: Ovláda sa farebnými tlačidlami na chrbte hračky. Stláčaním oranžových tlačidiel so šípkami dieťa plánuje plán cestu pre hračku. Po zadaní celej cesty  dieťa stlačí zelené tlačidlo GO.</a:t>
            </a:r>
          </a:p>
          <a:p>
            <a:pPr>
              <a:defRPr/>
            </a:pPr>
            <a:r>
              <a:rPr lang="sk-SK" sz="1600" dirty="0" err="1" smtClean="0"/>
              <a:t>Bee-Bota</a:t>
            </a:r>
            <a:r>
              <a:rPr lang="sk-SK" sz="1600" dirty="0" smtClean="0"/>
              <a:t> dieťa programuje - zadáva postupne príkazy pomocou ktorých krok za krokom postupuje pri riešení konkrétneho problému, podľa svojich volieb.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1363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bg1">
                    <a:lumMod val="75000"/>
                  </a:schemeClr>
                </a:solidFill>
              </a:rPr>
              <a:t>Včielka </a:t>
            </a:r>
            <a:r>
              <a:rPr lang="sk-SK" sz="2800" b="1" dirty="0" err="1" smtClean="0">
                <a:solidFill>
                  <a:schemeClr val="bg1">
                    <a:lumMod val="75000"/>
                  </a:schemeClr>
                </a:solidFill>
              </a:rPr>
              <a:t>Bee-Bot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6" name="Obrázok 3" descr="vcel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3003"/>
            <a:ext cx="7488758" cy="476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Vlastné 3">
      <a:dk1>
        <a:srgbClr val="FFFAE5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629</TotalTime>
  <Words>1311</Words>
  <Application>Microsoft Office PowerPoint</Application>
  <PresentationFormat>Prezentácia na obrazovke (4:3)</PresentationFormat>
  <Paragraphs>164</Paragraphs>
  <Slides>32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Trebuchet MS</vt:lpstr>
      <vt:lpstr>Wingdings</vt:lpstr>
      <vt:lpstr>Wingdings 2</vt:lpstr>
      <vt:lpstr>Bridlica</vt:lpstr>
      <vt:lpstr>1_Motív Office</vt:lpstr>
      <vt:lpstr>2_Motív Office</vt:lpstr>
      <vt:lpstr>Rozvoj inovatívnych foriem vzdelávania na Univerzite Mateja Bela v Banskej Bystrici ITMS 26110230077</vt:lpstr>
      <vt:lpstr>Úvod</vt:lpstr>
      <vt:lpstr>    Digitálne technológie v predškolskom veku. </vt:lpstr>
      <vt:lpstr>Kto je informačne a  digitálne gramotný?  </vt:lpstr>
      <vt:lpstr>Aké sú možnosti rozvíjania DT v predškolskom veku</vt:lpstr>
      <vt:lpstr>Výučbové softvéry a digitálne hračky v materskej škole</vt:lpstr>
      <vt:lpstr>Programovateľný robot – včielka Bee-Bot </vt:lpstr>
      <vt:lpstr>Funkcie včielky Bee- Bot </vt:lpstr>
      <vt:lpstr>Včielka Bee-Bot </vt:lpstr>
      <vt:lpstr>Interaktívna tabuľa </vt:lpstr>
      <vt:lpstr>Počítač a edukačné programy pre deti v materskej škole</vt:lpstr>
      <vt:lpstr>Relevation - Natural Art</vt:lpstr>
      <vt:lpstr>Relevation - Natural Art</vt:lpstr>
      <vt:lpstr>Relevation - Natural Art</vt:lpstr>
      <vt:lpstr>  </vt:lpstr>
      <vt:lpstr>  </vt:lpstr>
      <vt:lpstr>  </vt:lpstr>
      <vt:lpstr>   Maľovanie pre deti (určené pre MŠ a 1. stupeň ZŠ)   </vt:lpstr>
      <vt:lpstr>    Detský kútik 1- 5    </vt:lpstr>
      <vt:lpstr>    Detský kútik 1    </vt:lpstr>
      <vt:lpstr>   Detský kútik 2 – Svet myšiaka Bonifáca   </vt:lpstr>
      <vt:lpstr>   Detský kútik 3 – Slovenčina pre najmenších   </vt:lpstr>
      <vt:lpstr>  Detský kútik 4 – Alenka a veci okolo nás  </vt:lpstr>
      <vt:lpstr>  Detský kútik 5 – Martinkove zvieratká  </vt:lpstr>
      <vt:lpstr>  Výučbové pexesá  </vt:lpstr>
      <vt:lpstr>    Matematika pre 1. – 4. ročník ZŠ    </vt:lpstr>
      <vt:lpstr>   Matematika – Logické úlohy a hádanky z geometrie   </vt:lpstr>
      <vt:lpstr>   Angličtina a nemčina pre najmenších (pre 1. stupeň ZŠ)   </vt:lpstr>
      <vt:lpstr>   Prostredníctvom digitálnych technológií žiak môže   </vt:lpstr>
      <vt:lpstr>   Počítač v edukačnom procese môžeme chápať ako    </vt:lpstr>
      <vt:lpstr> Základné didaktické ciele počítača </vt:lpstr>
      <vt:lpstr>Prezentácia programu PowerPoint</vt:lpstr>
    </vt:vector>
  </TitlesOfParts>
  <Company>CARION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Jozef Fekiač Bezpečnosť počítačových sietí</dc:title>
  <dc:creator>Dodo</dc:creator>
  <cp:lastModifiedBy>Horvathova Dana</cp:lastModifiedBy>
  <cp:revision>147</cp:revision>
  <dcterms:created xsi:type="dcterms:W3CDTF">2011-11-10T11:26:03Z</dcterms:created>
  <dcterms:modified xsi:type="dcterms:W3CDTF">2015-06-09T12:56:02Z</dcterms:modified>
</cp:coreProperties>
</file>