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77" r:id="rId3"/>
    <p:sldId id="257" r:id="rId4"/>
    <p:sldId id="279" r:id="rId5"/>
    <p:sldId id="280" r:id="rId6"/>
    <p:sldId id="258" r:id="rId7"/>
    <p:sldId id="259" r:id="rId8"/>
    <p:sldId id="260" r:id="rId9"/>
    <p:sldId id="261" r:id="rId10"/>
    <p:sldId id="262" r:id="rId11"/>
    <p:sldId id="263" r:id="rId12"/>
    <p:sldId id="268" r:id="rId13"/>
    <p:sldId id="264" r:id="rId14"/>
    <p:sldId id="265" r:id="rId15"/>
    <p:sldId id="266" r:id="rId16"/>
    <p:sldId id="267" r:id="rId17"/>
    <p:sldId id="276" r:id="rId18"/>
    <p:sldId id="269" r:id="rId19"/>
    <p:sldId id="272" r:id="rId20"/>
    <p:sldId id="274" r:id="rId21"/>
    <p:sldId id="273" r:id="rId22"/>
    <p:sldId id="271" r:id="rId23"/>
    <p:sldId id="278" r:id="rId2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4" autoAdjust="0"/>
  </p:normalViewPr>
  <p:slideViewPr>
    <p:cSldViewPr>
      <p:cViewPr varScale="1">
        <p:scale>
          <a:sx n="85" d="100"/>
          <a:sy n="85" d="100"/>
        </p:scale>
        <p:origin x="108" y="408"/>
      </p:cViewPr>
      <p:guideLst>
        <p:guide orient="horz" pos="2160"/>
        <p:guide pos="2880"/>
      </p:guideLst>
    </p:cSldViewPr>
  </p:slideViewPr>
  <p:outlineViewPr>
    <p:cViewPr>
      <p:scale>
        <a:sx n="33" d="100"/>
        <a:sy n="33" d="100"/>
      </p:scale>
      <p:origin x="0" y="111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EE2EB-9617-410E-8390-EC7AA1045630}" type="datetimeFigureOut">
              <a:rPr lang="sk-SK" smtClean="0"/>
              <a:t>17.3.2015</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8C5B4-1407-4D22-AA2B-8DFFAE52923D}" type="slidenum">
              <a:rPr lang="sk-SK" smtClean="0"/>
              <a:t>‹#›</a:t>
            </a:fld>
            <a:endParaRPr lang="sk-SK"/>
          </a:p>
        </p:txBody>
      </p:sp>
    </p:spTree>
    <p:extLst>
      <p:ext uri="{BB962C8B-B14F-4D97-AF65-F5344CB8AC3E}">
        <p14:creationId xmlns:p14="http://schemas.microsoft.com/office/powerpoint/2010/main" val="387810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k-SK" altLang="sk-SK" smtClean="0"/>
          </a:p>
        </p:txBody>
      </p:sp>
      <p:sp>
        <p:nvSpPr>
          <p:cNvPr id="614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75BB605-FC93-4013-BD20-9B65D06AD4E7}" type="slidenum">
              <a:rPr lang="sk-SK" altLang="sk-SK">
                <a:solidFill>
                  <a:prstClr val="black"/>
                </a:solidFill>
              </a:rPr>
              <a:pPr/>
              <a:t>1</a:t>
            </a:fld>
            <a:endParaRPr lang="sk-SK" altLang="sk-SK">
              <a:solidFill>
                <a:prstClr val="black"/>
              </a:solidFill>
            </a:endParaRPr>
          </a:p>
        </p:txBody>
      </p:sp>
    </p:spTree>
    <p:extLst>
      <p:ext uri="{BB962C8B-B14F-4D97-AF65-F5344CB8AC3E}">
        <p14:creationId xmlns:p14="http://schemas.microsoft.com/office/powerpoint/2010/main" val="168357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366B3700-D6D4-4B7D-9947-378740118AE7}" type="datetimeFigureOut">
              <a:rPr lang="sk-SK" smtClean="0"/>
              <a:t>17.3.2015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21526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66B3700-D6D4-4B7D-9947-378740118AE7}" type="datetimeFigureOut">
              <a:rPr lang="sk-SK" smtClean="0"/>
              <a:t>17.3.2015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136232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66B3700-D6D4-4B7D-9947-378740118AE7}" type="datetimeFigureOut">
              <a:rPr lang="sk-SK" smtClean="0"/>
              <a:t>17.3.2015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133690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pPr>
              <a:defRPr/>
            </a:pPr>
            <a:fld id="{5A830545-6244-44ED-A1F4-853DF7C0DF5F}" type="datetimeFigureOut">
              <a:rPr lang="sk-SK">
                <a:solidFill>
                  <a:prstClr val="black">
                    <a:tint val="75000"/>
                  </a:prstClr>
                </a:solidFill>
              </a:rPr>
              <a:pPr>
                <a:defRPr/>
              </a:pPr>
              <a:t>17.3.2015</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fld id="{1EFFEA8D-3731-479D-A63F-004F764B320B}" type="slidenum">
              <a:rPr lang="sk-SK" altLang="sk-SK"/>
              <a:pPr/>
              <a:t>‹#›</a:t>
            </a:fld>
            <a:endParaRPr lang="sk-SK" altLang="sk-SK"/>
          </a:p>
        </p:txBody>
      </p:sp>
    </p:spTree>
    <p:extLst>
      <p:ext uri="{BB962C8B-B14F-4D97-AF65-F5344CB8AC3E}">
        <p14:creationId xmlns:p14="http://schemas.microsoft.com/office/powerpoint/2010/main" val="182177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21AF2957-2D41-4408-82DC-07688AA97F83}" type="datetimeFigureOut">
              <a:rPr lang="sk-SK">
                <a:solidFill>
                  <a:prstClr val="black">
                    <a:tint val="75000"/>
                  </a:prstClr>
                </a:solidFill>
              </a:rPr>
              <a:pPr>
                <a:defRPr/>
              </a:pPr>
              <a:t>17.3.2015</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fld id="{C211732A-A80B-46BD-836B-EF12CC4F6BA9}" type="slidenum">
              <a:rPr lang="sk-SK" altLang="sk-SK"/>
              <a:pPr/>
              <a:t>‹#›</a:t>
            </a:fld>
            <a:endParaRPr lang="sk-SK" altLang="sk-SK"/>
          </a:p>
        </p:txBody>
      </p:sp>
    </p:spTree>
    <p:extLst>
      <p:ext uri="{BB962C8B-B14F-4D97-AF65-F5344CB8AC3E}">
        <p14:creationId xmlns:p14="http://schemas.microsoft.com/office/powerpoint/2010/main" val="359979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lvl1pPr>
              <a:defRPr/>
            </a:lvl1pPr>
          </a:lstStyle>
          <a:p>
            <a:pPr>
              <a:defRPr/>
            </a:pPr>
            <a:fld id="{4A4B2F7F-DB3F-48D3-AA82-C14EF6915E4A}" type="datetimeFigureOut">
              <a:rPr lang="sk-SK">
                <a:solidFill>
                  <a:prstClr val="black">
                    <a:tint val="75000"/>
                  </a:prstClr>
                </a:solidFill>
              </a:rPr>
              <a:pPr>
                <a:defRPr/>
              </a:pPr>
              <a:t>17.3.2015</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fld id="{A6FFEF0D-A2B7-4F79-BEDB-3EA69C993496}" type="slidenum">
              <a:rPr lang="sk-SK" altLang="sk-SK"/>
              <a:pPr/>
              <a:t>‹#›</a:t>
            </a:fld>
            <a:endParaRPr lang="sk-SK" altLang="sk-SK"/>
          </a:p>
        </p:txBody>
      </p:sp>
    </p:spTree>
    <p:extLst>
      <p:ext uri="{BB962C8B-B14F-4D97-AF65-F5344CB8AC3E}">
        <p14:creationId xmlns:p14="http://schemas.microsoft.com/office/powerpoint/2010/main" val="421761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3"/>
          <p:cNvSpPr>
            <a:spLocks noGrp="1"/>
          </p:cNvSpPr>
          <p:nvPr>
            <p:ph type="dt" sz="half" idx="10"/>
          </p:nvPr>
        </p:nvSpPr>
        <p:spPr/>
        <p:txBody>
          <a:bodyPr/>
          <a:lstStyle>
            <a:lvl1pPr>
              <a:defRPr/>
            </a:lvl1pPr>
          </a:lstStyle>
          <a:p>
            <a:pPr>
              <a:defRPr/>
            </a:pPr>
            <a:fld id="{F759B352-3A98-4996-ABF2-35691F86B622}" type="datetimeFigureOut">
              <a:rPr lang="sk-SK">
                <a:solidFill>
                  <a:prstClr val="black">
                    <a:tint val="75000"/>
                  </a:prstClr>
                </a:solidFill>
              </a:rPr>
              <a:pPr>
                <a:defRPr/>
              </a:pPr>
              <a:t>17.3.2015</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fld id="{9CED0206-7AED-4B19-97C4-D050D68D91A2}" type="slidenum">
              <a:rPr lang="sk-SK" altLang="sk-SK"/>
              <a:pPr/>
              <a:t>‹#›</a:t>
            </a:fld>
            <a:endParaRPr lang="sk-SK" altLang="sk-SK"/>
          </a:p>
        </p:txBody>
      </p:sp>
    </p:spTree>
    <p:extLst>
      <p:ext uri="{BB962C8B-B14F-4D97-AF65-F5344CB8AC3E}">
        <p14:creationId xmlns:p14="http://schemas.microsoft.com/office/powerpoint/2010/main" val="158302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3"/>
          <p:cNvSpPr>
            <a:spLocks noGrp="1"/>
          </p:cNvSpPr>
          <p:nvPr>
            <p:ph type="dt" sz="half" idx="10"/>
          </p:nvPr>
        </p:nvSpPr>
        <p:spPr/>
        <p:txBody>
          <a:bodyPr/>
          <a:lstStyle>
            <a:lvl1pPr>
              <a:defRPr/>
            </a:lvl1pPr>
          </a:lstStyle>
          <a:p>
            <a:pPr>
              <a:defRPr/>
            </a:pPr>
            <a:fld id="{31230B68-6885-4BA2-A234-5BAE545D5F57}" type="datetimeFigureOut">
              <a:rPr lang="sk-SK">
                <a:solidFill>
                  <a:prstClr val="black">
                    <a:tint val="75000"/>
                  </a:prstClr>
                </a:solidFill>
              </a:rPr>
              <a:pPr>
                <a:defRPr/>
              </a:pPr>
              <a:t>17.3.2015</a:t>
            </a:fld>
            <a:endParaRPr lang="sk-SK">
              <a:solidFill>
                <a:prstClr val="black">
                  <a:tint val="75000"/>
                </a:prstClr>
              </a:solidFill>
            </a:endParaRPr>
          </a:p>
        </p:txBody>
      </p:sp>
      <p:sp>
        <p:nvSpPr>
          <p:cNvPr id="8"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9" name="Zástupný symbol čísla snímky 5"/>
          <p:cNvSpPr>
            <a:spLocks noGrp="1"/>
          </p:cNvSpPr>
          <p:nvPr>
            <p:ph type="sldNum" sz="quarter" idx="12"/>
          </p:nvPr>
        </p:nvSpPr>
        <p:spPr/>
        <p:txBody>
          <a:bodyPr/>
          <a:lstStyle>
            <a:lvl1pPr>
              <a:defRPr/>
            </a:lvl1pPr>
          </a:lstStyle>
          <a:p>
            <a:fld id="{BB72F208-A22B-4236-901D-D6A460F0975C}" type="slidenum">
              <a:rPr lang="sk-SK" altLang="sk-SK"/>
              <a:pPr/>
              <a:t>‹#›</a:t>
            </a:fld>
            <a:endParaRPr lang="sk-SK" altLang="sk-SK"/>
          </a:p>
        </p:txBody>
      </p:sp>
    </p:spTree>
    <p:extLst>
      <p:ext uri="{BB962C8B-B14F-4D97-AF65-F5344CB8AC3E}">
        <p14:creationId xmlns:p14="http://schemas.microsoft.com/office/powerpoint/2010/main" val="3542763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3"/>
          <p:cNvSpPr>
            <a:spLocks noGrp="1"/>
          </p:cNvSpPr>
          <p:nvPr>
            <p:ph type="dt" sz="half" idx="10"/>
          </p:nvPr>
        </p:nvSpPr>
        <p:spPr/>
        <p:txBody>
          <a:bodyPr/>
          <a:lstStyle>
            <a:lvl1pPr>
              <a:defRPr/>
            </a:lvl1pPr>
          </a:lstStyle>
          <a:p>
            <a:pPr>
              <a:defRPr/>
            </a:pPr>
            <a:fld id="{079321E7-7E32-4481-8366-F24B7265551C}" type="datetimeFigureOut">
              <a:rPr lang="sk-SK">
                <a:solidFill>
                  <a:prstClr val="black">
                    <a:tint val="75000"/>
                  </a:prstClr>
                </a:solidFill>
              </a:rPr>
              <a:pPr>
                <a:defRPr/>
              </a:pPr>
              <a:t>17.3.2015</a:t>
            </a:fld>
            <a:endParaRPr lang="sk-SK">
              <a:solidFill>
                <a:prstClr val="black">
                  <a:tint val="75000"/>
                </a:prstClr>
              </a:solidFill>
            </a:endParaRPr>
          </a:p>
        </p:txBody>
      </p:sp>
      <p:sp>
        <p:nvSpPr>
          <p:cNvPr id="4"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5" name="Zástupný symbol čísla snímky 5"/>
          <p:cNvSpPr>
            <a:spLocks noGrp="1"/>
          </p:cNvSpPr>
          <p:nvPr>
            <p:ph type="sldNum" sz="quarter" idx="12"/>
          </p:nvPr>
        </p:nvSpPr>
        <p:spPr/>
        <p:txBody>
          <a:bodyPr/>
          <a:lstStyle>
            <a:lvl1pPr>
              <a:defRPr/>
            </a:lvl1pPr>
          </a:lstStyle>
          <a:p>
            <a:fld id="{ED673FD1-163F-448C-B28D-A93E226B84BD}" type="slidenum">
              <a:rPr lang="sk-SK" altLang="sk-SK"/>
              <a:pPr/>
              <a:t>‹#›</a:t>
            </a:fld>
            <a:endParaRPr lang="sk-SK" altLang="sk-SK"/>
          </a:p>
        </p:txBody>
      </p:sp>
    </p:spTree>
    <p:extLst>
      <p:ext uri="{BB962C8B-B14F-4D97-AF65-F5344CB8AC3E}">
        <p14:creationId xmlns:p14="http://schemas.microsoft.com/office/powerpoint/2010/main" val="320763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6B9AEC2E-6FA7-4EFB-B2CB-9FB51720EC5B}" type="datetimeFigureOut">
              <a:rPr lang="sk-SK">
                <a:solidFill>
                  <a:prstClr val="black">
                    <a:tint val="75000"/>
                  </a:prstClr>
                </a:solidFill>
              </a:rPr>
              <a:pPr>
                <a:defRPr/>
              </a:pPr>
              <a:t>17.3.2015</a:t>
            </a:fld>
            <a:endParaRPr lang="sk-SK">
              <a:solidFill>
                <a:prstClr val="black">
                  <a:tint val="75000"/>
                </a:prstClr>
              </a:solidFill>
            </a:endParaRPr>
          </a:p>
        </p:txBody>
      </p:sp>
      <p:sp>
        <p:nvSpPr>
          <p:cNvPr id="3"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4" name="Zástupný symbol čísla snímky 5"/>
          <p:cNvSpPr>
            <a:spLocks noGrp="1"/>
          </p:cNvSpPr>
          <p:nvPr>
            <p:ph type="sldNum" sz="quarter" idx="12"/>
          </p:nvPr>
        </p:nvSpPr>
        <p:spPr/>
        <p:txBody>
          <a:bodyPr/>
          <a:lstStyle>
            <a:lvl1pPr>
              <a:defRPr/>
            </a:lvl1pPr>
          </a:lstStyle>
          <a:p>
            <a:fld id="{C49DA8BE-551C-47B3-B635-CAC3000520AA}" type="slidenum">
              <a:rPr lang="sk-SK" altLang="sk-SK"/>
              <a:pPr/>
              <a:t>‹#›</a:t>
            </a:fld>
            <a:endParaRPr lang="sk-SK" altLang="sk-SK"/>
          </a:p>
        </p:txBody>
      </p:sp>
    </p:spTree>
    <p:extLst>
      <p:ext uri="{BB962C8B-B14F-4D97-AF65-F5344CB8AC3E}">
        <p14:creationId xmlns:p14="http://schemas.microsoft.com/office/powerpoint/2010/main" val="144358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3"/>
          <p:cNvSpPr>
            <a:spLocks noGrp="1"/>
          </p:cNvSpPr>
          <p:nvPr>
            <p:ph type="dt" sz="half" idx="10"/>
          </p:nvPr>
        </p:nvSpPr>
        <p:spPr/>
        <p:txBody>
          <a:bodyPr/>
          <a:lstStyle>
            <a:lvl1pPr>
              <a:defRPr/>
            </a:lvl1pPr>
          </a:lstStyle>
          <a:p>
            <a:pPr>
              <a:defRPr/>
            </a:pPr>
            <a:fld id="{44DD1E81-434F-4806-97A3-37490CED5DCA}" type="datetimeFigureOut">
              <a:rPr lang="sk-SK">
                <a:solidFill>
                  <a:prstClr val="black">
                    <a:tint val="75000"/>
                  </a:prstClr>
                </a:solidFill>
              </a:rPr>
              <a:pPr>
                <a:defRPr/>
              </a:pPr>
              <a:t>17.3.2015</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fld id="{8D2B722B-5AF2-4E09-9C40-F36C75150723}" type="slidenum">
              <a:rPr lang="sk-SK" altLang="sk-SK"/>
              <a:pPr/>
              <a:t>‹#›</a:t>
            </a:fld>
            <a:endParaRPr lang="sk-SK" altLang="sk-SK"/>
          </a:p>
        </p:txBody>
      </p:sp>
    </p:spTree>
    <p:extLst>
      <p:ext uri="{BB962C8B-B14F-4D97-AF65-F5344CB8AC3E}">
        <p14:creationId xmlns:p14="http://schemas.microsoft.com/office/powerpoint/2010/main" val="29081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66B3700-D6D4-4B7D-9947-378740118AE7}" type="datetimeFigureOut">
              <a:rPr lang="sk-SK" smtClean="0"/>
              <a:t>17.3.2015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82909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3"/>
          <p:cNvSpPr>
            <a:spLocks noGrp="1"/>
          </p:cNvSpPr>
          <p:nvPr>
            <p:ph type="dt" sz="half" idx="10"/>
          </p:nvPr>
        </p:nvSpPr>
        <p:spPr/>
        <p:txBody>
          <a:bodyPr/>
          <a:lstStyle>
            <a:lvl1pPr>
              <a:defRPr/>
            </a:lvl1pPr>
          </a:lstStyle>
          <a:p>
            <a:pPr>
              <a:defRPr/>
            </a:pPr>
            <a:fld id="{2609B67E-77AB-4448-86DF-004137BC3DC0}" type="datetimeFigureOut">
              <a:rPr lang="sk-SK">
                <a:solidFill>
                  <a:prstClr val="black">
                    <a:tint val="75000"/>
                  </a:prstClr>
                </a:solidFill>
              </a:rPr>
              <a:pPr>
                <a:defRPr/>
              </a:pPr>
              <a:t>17.3.2015</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fld id="{859D579F-2254-4630-BB15-0059DF163339}" type="slidenum">
              <a:rPr lang="sk-SK" altLang="sk-SK"/>
              <a:pPr/>
              <a:t>‹#›</a:t>
            </a:fld>
            <a:endParaRPr lang="sk-SK" altLang="sk-SK"/>
          </a:p>
        </p:txBody>
      </p:sp>
    </p:spTree>
    <p:extLst>
      <p:ext uri="{BB962C8B-B14F-4D97-AF65-F5344CB8AC3E}">
        <p14:creationId xmlns:p14="http://schemas.microsoft.com/office/powerpoint/2010/main" val="367420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71EE1AEB-58B6-49A0-9196-10C7A79C7A03}" type="datetimeFigureOut">
              <a:rPr lang="sk-SK">
                <a:solidFill>
                  <a:prstClr val="black">
                    <a:tint val="75000"/>
                  </a:prstClr>
                </a:solidFill>
              </a:rPr>
              <a:pPr>
                <a:defRPr/>
              </a:pPr>
              <a:t>17.3.2015</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fld id="{9BE9A832-1506-4F03-8833-819D34F981B8}" type="slidenum">
              <a:rPr lang="sk-SK" altLang="sk-SK"/>
              <a:pPr/>
              <a:t>‹#›</a:t>
            </a:fld>
            <a:endParaRPr lang="sk-SK" altLang="sk-SK"/>
          </a:p>
        </p:txBody>
      </p:sp>
    </p:spTree>
    <p:extLst>
      <p:ext uri="{BB962C8B-B14F-4D97-AF65-F5344CB8AC3E}">
        <p14:creationId xmlns:p14="http://schemas.microsoft.com/office/powerpoint/2010/main" val="3780077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BD61CACB-4071-4029-ACC7-6348DE3E2272}" type="datetimeFigureOut">
              <a:rPr lang="sk-SK">
                <a:solidFill>
                  <a:prstClr val="black">
                    <a:tint val="75000"/>
                  </a:prstClr>
                </a:solidFill>
              </a:rPr>
              <a:pPr>
                <a:defRPr/>
              </a:pPr>
              <a:t>17.3.2015</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fld id="{E1DA914B-0249-499D-AB87-3833B7887B88}" type="slidenum">
              <a:rPr lang="sk-SK" altLang="sk-SK"/>
              <a:pPr/>
              <a:t>‹#›</a:t>
            </a:fld>
            <a:endParaRPr lang="sk-SK" altLang="sk-SK"/>
          </a:p>
        </p:txBody>
      </p:sp>
    </p:spTree>
    <p:extLst>
      <p:ext uri="{BB962C8B-B14F-4D97-AF65-F5344CB8AC3E}">
        <p14:creationId xmlns:p14="http://schemas.microsoft.com/office/powerpoint/2010/main" val="394858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366B3700-D6D4-4B7D-9947-378740118AE7}" type="datetimeFigureOut">
              <a:rPr lang="sk-SK" smtClean="0"/>
              <a:t>17.3.2015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386547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366B3700-D6D4-4B7D-9947-378740118AE7}" type="datetimeFigureOut">
              <a:rPr lang="sk-SK" smtClean="0"/>
              <a:t>17.3.2015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349098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366B3700-D6D4-4B7D-9947-378740118AE7}" type="datetimeFigureOut">
              <a:rPr lang="sk-SK" smtClean="0"/>
              <a:t>17.3.2015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310338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366B3700-D6D4-4B7D-9947-378740118AE7}" type="datetimeFigureOut">
              <a:rPr lang="sk-SK" smtClean="0"/>
              <a:t>17.3.2015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12200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366B3700-D6D4-4B7D-9947-378740118AE7}" type="datetimeFigureOut">
              <a:rPr lang="sk-SK" smtClean="0"/>
              <a:t>17.3.2015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154499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366B3700-D6D4-4B7D-9947-378740118AE7}" type="datetimeFigureOut">
              <a:rPr lang="sk-SK" smtClean="0"/>
              <a:t>17.3.2015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411301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366B3700-D6D4-4B7D-9947-378740118AE7}" type="datetimeFigureOut">
              <a:rPr lang="sk-SK" smtClean="0"/>
              <a:t>17.3.2015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7A267BC-86E1-4096-BAE9-247B5B60159C}" type="slidenum">
              <a:rPr lang="sk-SK" smtClean="0"/>
              <a:t>‹#›</a:t>
            </a:fld>
            <a:endParaRPr lang="sk-SK"/>
          </a:p>
        </p:txBody>
      </p:sp>
    </p:spTree>
    <p:extLst>
      <p:ext uri="{BB962C8B-B14F-4D97-AF65-F5344CB8AC3E}">
        <p14:creationId xmlns:p14="http://schemas.microsoft.com/office/powerpoint/2010/main" val="379536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B3700-D6D4-4B7D-9947-378740118AE7}" type="datetimeFigureOut">
              <a:rPr lang="sk-SK" smtClean="0"/>
              <a:t>17.3.2015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267BC-86E1-4096-BAE9-247B5B60159C}" type="slidenum">
              <a:rPr lang="sk-SK" smtClean="0"/>
              <a:t>‹#›</a:t>
            </a:fld>
            <a:endParaRPr lang="sk-SK"/>
          </a:p>
        </p:txBody>
      </p:sp>
    </p:spTree>
    <p:extLst>
      <p:ext uri="{BB962C8B-B14F-4D97-AF65-F5344CB8AC3E}">
        <p14:creationId xmlns:p14="http://schemas.microsoft.com/office/powerpoint/2010/main" val="353984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smtClean="0"/>
              <a:t>Upravte štýly predlohy textu</a:t>
            </a:r>
          </a:p>
        </p:txBody>
      </p:sp>
      <p:sp>
        <p:nvSpPr>
          <p:cNvPr id="1027" name="Zástupný symbol tex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smtClean="0"/>
              <a:t>Upravte štýl predlohy textu.</a:t>
            </a:r>
          </a:p>
          <a:p>
            <a:pPr lvl="1"/>
            <a:r>
              <a:rPr lang="sk-SK" altLang="sk-SK" smtClean="0"/>
              <a:t>Druhá úroveň</a:t>
            </a:r>
          </a:p>
          <a:p>
            <a:pPr lvl="2"/>
            <a:r>
              <a:rPr lang="sk-SK" altLang="sk-SK" smtClean="0"/>
              <a:t>Tretia úroveň</a:t>
            </a:r>
          </a:p>
          <a:p>
            <a:pPr lvl="3"/>
            <a:r>
              <a:rPr lang="sk-SK" altLang="sk-SK" smtClean="0"/>
              <a:t>Štvrtá úroveň</a:t>
            </a:r>
          </a:p>
          <a:p>
            <a:pPr lvl="4"/>
            <a:r>
              <a:rPr lang="sk-SK" altLang="sk-SK" smtClean="0"/>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F4CCB53-9022-4ED0-85FE-98CFD5860BFD}" type="datetimeFigureOut">
              <a:rPr lang="sk-SK">
                <a:solidFill>
                  <a:prstClr val="black">
                    <a:tint val="75000"/>
                  </a:prstClr>
                </a:solidFill>
              </a:rPr>
              <a:pPr>
                <a:defRPr/>
              </a:pPr>
              <a:t>17.3.2015</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10A49B4D-BD50-48C0-9BFF-B130954CE10A}" type="slidenum">
              <a:rPr lang="sk-SK" altLang="sk-SK" smtClean="0"/>
              <a:pPr fontAlgn="base">
                <a:spcBef>
                  <a:spcPct val="0"/>
                </a:spcBef>
                <a:spcAft>
                  <a:spcPct val="0"/>
                </a:spcAft>
              </a:pPr>
              <a:t>‹#›</a:t>
            </a:fld>
            <a:endParaRPr lang="sk-SK" altLang="sk-SK" smtClean="0"/>
          </a:p>
        </p:txBody>
      </p:sp>
    </p:spTree>
    <p:extLst>
      <p:ext uri="{BB962C8B-B14F-4D97-AF65-F5344CB8AC3E}">
        <p14:creationId xmlns:p14="http://schemas.microsoft.com/office/powerpoint/2010/main" val="3104302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dĺžnik 2"/>
          <p:cNvSpPr>
            <a:spLocks noChangeArrowheads="1"/>
          </p:cNvSpPr>
          <p:nvPr/>
        </p:nvSpPr>
        <p:spPr bwMode="auto">
          <a:xfrm>
            <a:off x="0" y="6199188"/>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50000"/>
              </a:spcBef>
              <a:spcAft>
                <a:spcPct val="0"/>
              </a:spcAft>
            </a:pPr>
            <a:r>
              <a:rPr lang="sk-SK" altLang="sk-SK" sz="1400" b="1" smtClean="0">
                <a:solidFill>
                  <a:prstClr val="black"/>
                </a:solidFill>
              </a:rPr>
              <a:t>Moderné vzdelávanie pre vedomostnú spoločnosť/Projekt je spolufinancovaný zo zdrojov EÚ</a:t>
            </a:r>
          </a:p>
        </p:txBody>
      </p:sp>
      <p:sp>
        <p:nvSpPr>
          <p:cNvPr id="3075" name="Rectangle 6"/>
          <p:cNvSpPr>
            <a:spLocks noGrp="1" noChangeArrowheads="1"/>
          </p:cNvSpPr>
          <p:nvPr>
            <p:ph type="body" idx="1"/>
          </p:nvPr>
        </p:nvSpPr>
        <p:spPr>
          <a:xfrm>
            <a:off x="1691680" y="2133600"/>
            <a:ext cx="5760640" cy="2590800"/>
          </a:xfrm>
        </p:spPr>
        <p:txBody>
          <a:bodyPr rtlCol="0">
            <a:normAutofit/>
          </a:bodyPr>
          <a:lstStyle/>
          <a:p>
            <a:pPr marL="0" indent="0" algn="ctr" fontAlgn="auto">
              <a:spcAft>
                <a:spcPts val="0"/>
              </a:spcAft>
              <a:buFont typeface="Arial" panose="020B0604020202020204" pitchFamily="34" charset="0"/>
              <a:buNone/>
              <a:defRPr/>
            </a:pPr>
            <a:endParaRPr lang="sk-SK" dirty="0" smtClean="0"/>
          </a:p>
          <a:p>
            <a:pPr marL="0" indent="0" algn="ctr">
              <a:buNone/>
            </a:pPr>
            <a:r>
              <a:rPr lang="sk-SK" sz="3500" b="1" dirty="0" smtClean="0">
                <a:solidFill>
                  <a:schemeClr val="accent2">
                    <a:lumMod val="75000"/>
                  </a:schemeClr>
                </a:solidFill>
                <a:latin typeface="+mj-lt"/>
                <a:ea typeface="+mj-ea"/>
                <a:cs typeface="+mj-cs"/>
              </a:rPr>
              <a:t>Interaktívne </a:t>
            </a:r>
            <a:r>
              <a:rPr lang="sk-SK" sz="3500" b="1" dirty="0">
                <a:solidFill>
                  <a:schemeClr val="accent2">
                    <a:lumMod val="75000"/>
                  </a:schemeClr>
                </a:solidFill>
                <a:latin typeface="+mj-lt"/>
                <a:ea typeface="+mj-ea"/>
                <a:cs typeface="+mj-cs"/>
              </a:rPr>
              <a:t>nástroje vo </a:t>
            </a:r>
            <a:r>
              <a:rPr lang="sk-SK" sz="3500" b="1" dirty="0" smtClean="0">
                <a:solidFill>
                  <a:schemeClr val="accent2">
                    <a:lumMod val="75000"/>
                  </a:schemeClr>
                </a:solidFill>
                <a:latin typeface="+mj-lt"/>
                <a:ea typeface="+mj-ea"/>
                <a:cs typeface="+mj-cs"/>
              </a:rPr>
              <a:t>vzdelávaní</a:t>
            </a:r>
            <a:endParaRPr lang="sk-SK" sz="3500" b="1" dirty="0" smtClean="0">
              <a:solidFill>
                <a:schemeClr val="accent2">
                  <a:lumMod val="75000"/>
                </a:schemeClr>
              </a:solidFill>
              <a:latin typeface="+mj-lt"/>
              <a:ea typeface="+mj-ea"/>
              <a:cs typeface="+mj-cs"/>
            </a:endParaRPr>
          </a:p>
          <a:p>
            <a:pPr marL="0" indent="0" algn="ctr">
              <a:buNone/>
            </a:pPr>
            <a:r>
              <a:rPr lang="sk-SK" sz="1800" b="1" dirty="0" smtClean="0">
                <a:solidFill>
                  <a:schemeClr val="accent2">
                    <a:lumMod val="75000"/>
                  </a:schemeClr>
                </a:solidFill>
                <a:latin typeface="+mj-lt"/>
                <a:ea typeface="+mj-ea"/>
                <a:cs typeface="+mj-cs"/>
              </a:rPr>
              <a:t>Ing. Dana </a:t>
            </a:r>
            <a:r>
              <a:rPr lang="sk-SK" sz="1800" b="1" dirty="0">
                <a:solidFill>
                  <a:schemeClr val="accent2">
                    <a:lumMod val="75000"/>
                  </a:schemeClr>
                </a:solidFill>
                <a:latin typeface="+mj-lt"/>
                <a:ea typeface="+mj-ea"/>
                <a:cs typeface="+mj-cs"/>
              </a:rPr>
              <a:t>H</a:t>
            </a:r>
            <a:r>
              <a:rPr lang="sk-SK" sz="1800" b="1" dirty="0" smtClean="0">
                <a:solidFill>
                  <a:schemeClr val="accent2">
                    <a:lumMod val="75000"/>
                  </a:schemeClr>
                </a:solidFill>
                <a:latin typeface="+mj-lt"/>
                <a:ea typeface="+mj-ea"/>
                <a:cs typeface="+mj-cs"/>
              </a:rPr>
              <a:t>orváthová, PhD.</a:t>
            </a:r>
            <a:endParaRPr lang="sk-SK" sz="1800" b="1" dirty="0">
              <a:solidFill>
                <a:schemeClr val="accent2">
                  <a:lumMod val="75000"/>
                </a:schemeClr>
              </a:solidFill>
              <a:latin typeface="+mj-lt"/>
              <a:ea typeface="+mj-ea"/>
              <a:cs typeface="+mj-cs"/>
            </a:endParaRPr>
          </a:p>
        </p:txBody>
      </p:sp>
      <p:sp>
        <p:nvSpPr>
          <p:cNvPr id="3074" name="Rectangle 5"/>
          <p:cNvSpPr>
            <a:spLocks noGrp="1" noChangeArrowheads="1"/>
          </p:cNvSpPr>
          <p:nvPr>
            <p:ph type="title"/>
          </p:nvPr>
        </p:nvSpPr>
        <p:spPr>
          <a:xfrm>
            <a:off x="457200" y="404813"/>
            <a:ext cx="8229600" cy="1439862"/>
          </a:xfrm>
        </p:spPr>
        <p:txBody>
          <a:bodyPr rtlCol="0">
            <a:normAutofit fontScale="90000"/>
          </a:bodyPr>
          <a:lstStyle/>
          <a:p>
            <a:pPr fontAlgn="auto">
              <a:spcAft>
                <a:spcPts val="0"/>
              </a:spcAft>
              <a:defRPr/>
            </a:pPr>
            <a:r>
              <a:rPr lang="sk-SK" sz="3900" b="1" dirty="0" smtClean="0">
                <a:solidFill>
                  <a:schemeClr val="tx1">
                    <a:lumMod val="75000"/>
                    <a:lumOff val="25000"/>
                  </a:schemeClr>
                </a:solidFill>
              </a:rPr>
              <a:t>Rozvoj inovatívnych foriem vzdelávania</a:t>
            </a:r>
            <a:br>
              <a:rPr lang="sk-SK" sz="3900" b="1" dirty="0" smtClean="0">
                <a:solidFill>
                  <a:schemeClr val="tx1">
                    <a:lumMod val="75000"/>
                    <a:lumOff val="25000"/>
                  </a:schemeClr>
                </a:solidFill>
              </a:rPr>
            </a:br>
            <a:r>
              <a:rPr lang="sk-SK" sz="3900" b="1" dirty="0" smtClean="0">
                <a:solidFill>
                  <a:schemeClr val="tx1">
                    <a:lumMod val="75000"/>
                    <a:lumOff val="25000"/>
                  </a:schemeClr>
                </a:solidFill>
              </a:rPr>
              <a:t>na Univerzite Mateja Bela v Banskej Bystrici</a:t>
            </a:r>
            <a:r>
              <a:rPr lang="sk-SK" sz="3400" b="1" dirty="0" smtClean="0">
                <a:solidFill>
                  <a:schemeClr val="tx1">
                    <a:lumMod val="75000"/>
                    <a:lumOff val="25000"/>
                  </a:schemeClr>
                </a:solidFill>
              </a:rPr>
              <a:t/>
            </a:r>
            <a:br>
              <a:rPr lang="sk-SK" sz="3400" b="1" dirty="0" smtClean="0">
                <a:solidFill>
                  <a:schemeClr val="tx1">
                    <a:lumMod val="75000"/>
                    <a:lumOff val="25000"/>
                  </a:schemeClr>
                </a:solidFill>
              </a:rPr>
            </a:br>
            <a:r>
              <a:rPr lang="sk-SK" sz="3900" b="1" dirty="0" smtClean="0">
                <a:solidFill>
                  <a:schemeClr val="tx1">
                    <a:lumMod val="75000"/>
                    <a:lumOff val="25000"/>
                  </a:schemeClr>
                </a:solidFill>
              </a:rPr>
              <a:t>ITMS 26110230077</a:t>
            </a:r>
          </a:p>
        </p:txBody>
      </p:sp>
      <p:pic>
        <p:nvPicPr>
          <p:cNvPr id="20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624" r="3203"/>
          <a:stretch>
            <a:fillRect/>
          </a:stretch>
        </p:blipFill>
        <p:spPr bwMode="auto">
          <a:xfrm>
            <a:off x="3003550" y="5056188"/>
            <a:ext cx="31384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D:\lihan_work\dokumenty_umb\Projekty_UMB\OPV_Zvýšenie kvality riadenia a  vysokoškolského vzdelávania v podmienkach  UMB\logotyp_opv\Europsky socialny fond\EU-ESF-VERTICAL-COL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921250"/>
            <a:ext cx="1249363" cy="115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3"/>
          <p:cNvPicPr>
            <a:picLocks noChangeAspect="1" noChangeArrowheads="1"/>
          </p:cNvPicPr>
          <p:nvPr/>
        </p:nvPicPr>
        <p:blipFill>
          <a:blip r:embed="rId5">
            <a:extLst>
              <a:ext uri="{28A0092B-C50C-407E-A947-70E740481C1C}">
                <a14:useLocalDpi xmlns:a14="http://schemas.microsoft.com/office/drawing/2010/main" val="0"/>
              </a:ext>
            </a:extLst>
          </a:blip>
          <a:srcRect l="-2" r="11472"/>
          <a:stretch>
            <a:fillRect/>
          </a:stretch>
        </p:blipFill>
        <p:spPr bwMode="auto">
          <a:xfrm>
            <a:off x="6732588" y="4921250"/>
            <a:ext cx="10255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508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Interaktívny bezdrôtový </a:t>
            </a:r>
            <a:r>
              <a:rPr lang="sk-SK" dirty="0" err="1" smtClean="0"/>
              <a:t>tablet</a:t>
            </a:r>
            <a:endParaRPr lang="sk-SK" dirty="0"/>
          </a:p>
        </p:txBody>
      </p:sp>
      <p:sp>
        <p:nvSpPr>
          <p:cNvPr id="3" name="Zástupný symbol obsahu 2"/>
          <p:cNvSpPr>
            <a:spLocks noGrp="1"/>
          </p:cNvSpPr>
          <p:nvPr>
            <p:ph idx="1"/>
          </p:nvPr>
        </p:nvSpPr>
        <p:spPr/>
        <p:txBody>
          <a:bodyPr>
            <a:normAutofit/>
          </a:bodyPr>
          <a:lstStyle/>
          <a:p>
            <a:pPr marL="0" indent="0">
              <a:buNone/>
            </a:pPr>
            <a:r>
              <a:rPr lang="sk-SK" b="1" dirty="0" smtClean="0"/>
              <a:t>Použitie</a:t>
            </a:r>
            <a:endParaRPr lang="sk-SK" dirty="0"/>
          </a:p>
          <a:p>
            <a:r>
              <a:rPr lang="sk-SK" sz="2400" dirty="0" smtClean="0"/>
              <a:t>pri </a:t>
            </a:r>
            <a:r>
              <a:rPr lang="sk-SK" sz="2400" dirty="0"/>
              <a:t>vyučovaní a školeniach </a:t>
            </a:r>
            <a:endParaRPr lang="sk-SK" sz="2400" dirty="0" smtClean="0"/>
          </a:p>
          <a:p>
            <a:r>
              <a:rPr lang="sk-SK" sz="2400" dirty="0"/>
              <a:t>p</a:t>
            </a:r>
            <a:r>
              <a:rPr lang="sk-SK" sz="2400" dirty="0" smtClean="0"/>
              <a:t>ri </a:t>
            </a:r>
            <a:r>
              <a:rPr lang="sk-SK" sz="2400" dirty="0" err="1" smtClean="0"/>
              <a:t>meetingoch</a:t>
            </a:r>
            <a:r>
              <a:rPr lang="sk-SK" sz="2400" dirty="0" smtClean="0"/>
              <a:t> </a:t>
            </a:r>
          </a:p>
          <a:p>
            <a:r>
              <a:rPr lang="sk-SK" sz="2400" dirty="0"/>
              <a:t>v</a:t>
            </a:r>
            <a:r>
              <a:rPr lang="sk-SK" sz="2400" dirty="0" smtClean="0"/>
              <a:t> aule a veľkých prednáškových sálach </a:t>
            </a:r>
          </a:p>
          <a:p>
            <a:pPr marL="0" indent="0">
              <a:buNone/>
            </a:pPr>
            <a:r>
              <a:rPr lang="sk-SK" sz="2400" dirty="0" smtClean="0">
                <a:effectLst/>
                <a:latin typeface="Times New Roman"/>
                <a:ea typeface="Times New Roman"/>
              </a:rPr>
              <a:t>     - </a:t>
            </a:r>
            <a:r>
              <a:rPr lang="sk-SK" sz="2400" dirty="0" smtClean="0">
                <a:effectLst/>
                <a:ea typeface="Times New Roman"/>
              </a:rPr>
              <a:t>možnosť pracovať interaktívne aj na plátne vo výške</a:t>
            </a:r>
            <a:endParaRPr lang="sk-SK" sz="2400" dirty="0" smtClean="0"/>
          </a:p>
          <a:p>
            <a:pPr marL="0" indent="0">
              <a:buNone/>
            </a:pPr>
            <a:endParaRPr lang="sk-SK" dirty="0" smtClean="0"/>
          </a:p>
          <a:p>
            <a:pPr marL="0" indent="0">
              <a:buNone/>
            </a:pPr>
            <a:endParaRPr lang="sk-SK" dirty="0"/>
          </a:p>
          <a:p>
            <a:pPr marL="0" indent="0">
              <a:buNone/>
            </a:pPr>
            <a:endParaRPr lang="sk-SK" dirty="0"/>
          </a:p>
          <a:p>
            <a:endParaRPr lang="sk-SK" dirty="0"/>
          </a:p>
        </p:txBody>
      </p:sp>
      <p:pic>
        <p:nvPicPr>
          <p:cNvPr id="5" name="obrázek 18" descr="iTablet vo vyučovaní"/>
          <p:cNvPicPr/>
          <p:nvPr/>
        </p:nvPicPr>
        <p:blipFill>
          <a:blip r:embed="rId2"/>
          <a:srcRect/>
          <a:stretch>
            <a:fillRect/>
          </a:stretch>
        </p:blipFill>
        <p:spPr bwMode="auto">
          <a:xfrm>
            <a:off x="1547664" y="3974728"/>
            <a:ext cx="2757239" cy="2088232"/>
          </a:xfrm>
          <a:prstGeom prst="rect">
            <a:avLst/>
          </a:prstGeom>
          <a:noFill/>
          <a:ln w="9525">
            <a:noFill/>
            <a:miter lim="800000"/>
            <a:headEnd/>
            <a:tailEnd/>
          </a:ln>
        </p:spPr>
      </p:pic>
      <p:pic>
        <p:nvPicPr>
          <p:cNvPr id="6" name="obrázek 19" descr="Na meetingu"/>
          <p:cNvPicPr/>
          <p:nvPr/>
        </p:nvPicPr>
        <p:blipFill>
          <a:blip r:embed="rId3"/>
          <a:srcRect/>
          <a:stretch>
            <a:fillRect/>
          </a:stretch>
        </p:blipFill>
        <p:spPr bwMode="auto">
          <a:xfrm>
            <a:off x="5364088" y="4005064"/>
            <a:ext cx="2857500" cy="2057896"/>
          </a:xfrm>
          <a:prstGeom prst="rect">
            <a:avLst/>
          </a:prstGeom>
          <a:noFill/>
          <a:ln w="9525">
            <a:noFill/>
            <a:miter lim="800000"/>
            <a:headEnd/>
            <a:tailEnd/>
          </a:ln>
        </p:spPr>
      </p:pic>
    </p:spTree>
    <p:extLst>
      <p:ext uri="{BB962C8B-B14F-4D97-AF65-F5344CB8AC3E}">
        <p14:creationId xmlns:p14="http://schemas.microsoft.com/office/powerpoint/2010/main" val="103822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Interaktívny bezdrôtový </a:t>
            </a:r>
            <a:r>
              <a:rPr lang="sk-SK" dirty="0" err="1" smtClean="0"/>
              <a:t>tablet</a:t>
            </a:r>
            <a:endParaRPr lang="sk-SK" dirty="0"/>
          </a:p>
        </p:txBody>
      </p:sp>
      <p:sp>
        <p:nvSpPr>
          <p:cNvPr id="3" name="Zástupný symbol obsahu 2"/>
          <p:cNvSpPr>
            <a:spLocks noGrp="1"/>
          </p:cNvSpPr>
          <p:nvPr>
            <p:ph idx="1"/>
          </p:nvPr>
        </p:nvSpPr>
        <p:spPr/>
        <p:txBody>
          <a:bodyPr/>
          <a:lstStyle/>
          <a:p>
            <a:r>
              <a:rPr lang="sk-SK" dirty="0" smtClean="0"/>
              <a:t>učiteľ sa voľne pohybuje,  má triedu, tabuľu a PC pod kontrolou a aj žiaka, ktorý je pri tabuli</a:t>
            </a:r>
          </a:p>
          <a:p>
            <a:r>
              <a:rPr lang="sk-SK" dirty="0"/>
              <a:t>ž</a:t>
            </a:r>
            <a:r>
              <a:rPr lang="sk-SK" dirty="0" smtClean="0"/>
              <a:t>iak môže pracovať aj z lavice</a:t>
            </a:r>
          </a:p>
          <a:p>
            <a:pPr marL="0" indent="0">
              <a:buNone/>
            </a:pPr>
            <a:endParaRPr lang="sk-SK" dirty="0"/>
          </a:p>
        </p:txBody>
      </p:sp>
      <p:pic>
        <p:nvPicPr>
          <p:cNvPr id="4" name="obrázek 20" descr="iBoard BT02"/>
          <p:cNvPicPr/>
          <p:nvPr/>
        </p:nvPicPr>
        <p:blipFill>
          <a:blip r:embed="rId2"/>
          <a:srcRect/>
          <a:stretch>
            <a:fillRect/>
          </a:stretch>
        </p:blipFill>
        <p:spPr bwMode="auto">
          <a:xfrm>
            <a:off x="1331640" y="3861047"/>
            <a:ext cx="3384376" cy="2157412"/>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861047"/>
            <a:ext cx="2359025"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21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Interaktívne tabule</a:t>
            </a:r>
            <a:endParaRPr lang="sk-SK" dirty="0"/>
          </a:p>
        </p:txBody>
      </p:sp>
      <p:sp>
        <p:nvSpPr>
          <p:cNvPr id="3" name="Zástupný symbol obsahu 2"/>
          <p:cNvSpPr>
            <a:spLocks noGrp="1"/>
          </p:cNvSpPr>
          <p:nvPr>
            <p:ph idx="1"/>
          </p:nvPr>
        </p:nvSpPr>
        <p:spPr/>
        <p:txBody>
          <a:bodyPr>
            <a:normAutofit/>
          </a:bodyPr>
          <a:lstStyle/>
          <a:p>
            <a:r>
              <a:rPr lang="sk-SK" sz="2400" dirty="0" smtClean="0"/>
              <a:t>predstavujú </a:t>
            </a:r>
            <a:r>
              <a:rPr lang="sk-SK" sz="2400" dirty="0"/>
              <a:t>modernú didaktickú technológiu prispievajúcu nielen k inovácii, ale aj ku skvalitneniu výchovno-vzdelávacej </a:t>
            </a:r>
            <a:r>
              <a:rPr lang="sk-SK" sz="2400" dirty="0" smtClean="0"/>
              <a:t>činnosti</a:t>
            </a:r>
          </a:p>
          <a:p>
            <a:r>
              <a:rPr lang="sk-SK" sz="2400" dirty="0"/>
              <a:t>pozostáva z počítača alebo notebooku, </a:t>
            </a:r>
            <a:r>
              <a:rPr lang="sk-SK" sz="2400" dirty="0" err="1"/>
              <a:t>dataprojektora</a:t>
            </a:r>
            <a:r>
              <a:rPr lang="sk-SK" sz="2400" dirty="0"/>
              <a:t>, interaktívnej dotykovej plochy (displej), interaktívneho </a:t>
            </a:r>
            <a:r>
              <a:rPr lang="sk-SK" sz="2400" dirty="0" smtClean="0"/>
              <a:t>softvéru a špeciálneho pera</a:t>
            </a:r>
            <a:endParaRPr lang="sk-SK" sz="2400" dirty="0"/>
          </a:p>
        </p:txBody>
      </p:sp>
      <p:pic>
        <p:nvPicPr>
          <p:cNvPr id="3074" name="Picture 2" descr="C:\Users\Slavo\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200" y="4221088"/>
            <a:ext cx="64960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9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Interaktívna tabuľa</a:t>
            </a:r>
            <a:endParaRPr lang="sk-SK" dirty="0"/>
          </a:p>
        </p:txBody>
      </p:sp>
      <p:pic>
        <p:nvPicPr>
          <p:cNvPr id="4" name="obrázek 1"/>
          <p:cNvPicPr>
            <a:picLocks noGrp="1"/>
          </p:cNvPicPr>
          <p:nvPr>
            <p:ph idx="1"/>
          </p:nvPr>
        </p:nvPicPr>
        <p:blipFill>
          <a:blip r:embed="rId2"/>
          <a:srcRect/>
          <a:stretch>
            <a:fillRect/>
          </a:stretch>
        </p:blipFill>
        <p:spPr bwMode="auto">
          <a:xfrm>
            <a:off x="810000" y="1698681"/>
            <a:ext cx="7524000" cy="4329000"/>
          </a:xfrm>
          <a:prstGeom prst="rect">
            <a:avLst/>
          </a:prstGeom>
          <a:noFill/>
          <a:ln w="9525">
            <a:noFill/>
            <a:miter lim="800000"/>
            <a:headEnd/>
            <a:tailEnd/>
          </a:ln>
        </p:spPr>
      </p:pic>
    </p:spTree>
    <p:extLst>
      <p:ext uri="{BB962C8B-B14F-4D97-AF65-F5344CB8AC3E}">
        <p14:creationId xmlns:p14="http://schemas.microsoft.com/office/powerpoint/2010/main" val="3701574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Digitálny systém </a:t>
            </a:r>
            <a:r>
              <a:rPr lang="sk-SK" dirty="0" err="1" smtClean="0"/>
              <a:t>E-beam</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a:t>pozostáva z prijímača uchyteného v rohu bielej </a:t>
            </a:r>
            <a:r>
              <a:rPr lang="sk-SK" dirty="0" smtClean="0"/>
              <a:t>tabule</a:t>
            </a:r>
          </a:p>
          <a:p>
            <a:r>
              <a:rPr lang="sk-SK" dirty="0" smtClean="0"/>
              <a:t>súčasťou sú </a:t>
            </a:r>
            <a:r>
              <a:rPr lang="sk-SK" dirty="0"/>
              <a:t>štyri elektronické </a:t>
            </a:r>
            <a:r>
              <a:rPr lang="sk-SK" dirty="0" smtClean="0"/>
              <a:t>fixky, elektronické </a:t>
            </a:r>
            <a:r>
              <a:rPr lang="sk-SK" dirty="0"/>
              <a:t>pero a guma</a:t>
            </a:r>
            <a:endParaRPr lang="sk-SK" dirty="0" smtClean="0"/>
          </a:p>
          <a:p>
            <a:r>
              <a:rPr lang="sk-SK" dirty="0" smtClean="0"/>
              <a:t>pomocou </a:t>
            </a:r>
            <a:r>
              <a:rPr lang="sk-SK" dirty="0"/>
              <a:t>USB káblu sa systém pripojí k </a:t>
            </a:r>
            <a:r>
              <a:rPr lang="sk-SK" dirty="0" smtClean="0"/>
              <a:t>PC </a:t>
            </a:r>
            <a:r>
              <a:rPr lang="sk-SK" dirty="0"/>
              <a:t>(notebooku), v ktorom je nainštalovaný príslušný </a:t>
            </a:r>
            <a:r>
              <a:rPr lang="sk-SK" dirty="0" smtClean="0"/>
              <a:t>softvér</a:t>
            </a:r>
          </a:p>
          <a:p>
            <a:r>
              <a:rPr lang="sk-SK" dirty="0"/>
              <a:t>môže byť fixne zabudovaný v </a:t>
            </a:r>
            <a:r>
              <a:rPr lang="sk-SK" dirty="0" smtClean="0"/>
              <a:t>špeciálnej </a:t>
            </a:r>
            <a:r>
              <a:rPr lang="sk-SK" dirty="0"/>
              <a:t>miestnosti, alebo môže byť mobilný a ľahko prenosný na rôzne miesta podľa potreby</a:t>
            </a:r>
          </a:p>
        </p:txBody>
      </p:sp>
    </p:spTree>
    <p:extLst>
      <p:ext uri="{BB962C8B-B14F-4D97-AF65-F5344CB8AC3E}">
        <p14:creationId xmlns:p14="http://schemas.microsoft.com/office/powerpoint/2010/main" val="385496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Digitálny systém </a:t>
            </a:r>
            <a:r>
              <a:rPr lang="sk-SK" dirty="0" err="1" smtClean="0"/>
              <a:t>E-beam</a:t>
            </a:r>
            <a:endParaRPr lang="sk-SK" dirty="0"/>
          </a:p>
        </p:txBody>
      </p:sp>
      <p:pic>
        <p:nvPicPr>
          <p:cNvPr id="4" name="obrázek 1" descr="http://fpv.uniza.sk/orgpoz/ucenie/pict/e-beam/1.jpg"/>
          <p:cNvPicPr>
            <a:picLocks noGrp="1"/>
          </p:cNvPicPr>
          <p:nvPr>
            <p:ph idx="1"/>
          </p:nvPr>
        </p:nvPicPr>
        <p:blipFill>
          <a:blip r:embed="rId2"/>
          <a:srcRect/>
          <a:stretch>
            <a:fillRect/>
          </a:stretch>
        </p:blipFill>
        <p:spPr bwMode="auto">
          <a:xfrm>
            <a:off x="6012160" y="1837680"/>
            <a:ext cx="2590800" cy="3305175"/>
          </a:xfrm>
          <a:prstGeom prst="rect">
            <a:avLst/>
          </a:prstGeom>
          <a:noFill/>
          <a:ln w="9525">
            <a:noFill/>
            <a:miter lim="800000"/>
            <a:headEnd/>
            <a:tailEnd/>
          </a:ln>
        </p:spPr>
      </p:pic>
      <p:sp>
        <p:nvSpPr>
          <p:cNvPr id="5" name="Obdĺžnik 4"/>
          <p:cNvSpPr/>
          <p:nvPr/>
        </p:nvSpPr>
        <p:spPr>
          <a:xfrm>
            <a:off x="755576" y="1412776"/>
            <a:ext cx="4860032" cy="4154984"/>
          </a:xfrm>
          <a:prstGeom prst="rect">
            <a:avLst/>
          </a:prstGeom>
        </p:spPr>
        <p:txBody>
          <a:bodyPr wrap="square">
            <a:spAutoFit/>
          </a:bodyPr>
          <a:lstStyle/>
          <a:p>
            <a:pPr marL="285750" indent="-285750">
              <a:buFont typeface="Arial" panose="020B0604020202020204" pitchFamily="34" charset="0"/>
              <a:buChar char="•"/>
            </a:pPr>
            <a:r>
              <a:rPr lang="sk-SK" sz="2200" dirty="0"/>
              <a:t>n</a:t>
            </a:r>
            <a:r>
              <a:rPr lang="sk-SK" sz="2200" dirty="0" smtClean="0"/>
              <a:t>a tabuľu, alebo projekčné plátno s namontovaným „</a:t>
            </a:r>
            <a:r>
              <a:rPr lang="sk-SK" sz="2200" dirty="0" err="1" smtClean="0"/>
              <a:t>e-Beam</a:t>
            </a:r>
            <a:r>
              <a:rPr lang="sk-SK" sz="2200" dirty="0" smtClean="0"/>
              <a:t>“ možno pomocou projektora naživo premietať</a:t>
            </a:r>
          </a:p>
          <a:p>
            <a:pPr marL="285750" indent="-285750">
              <a:buFont typeface="Arial" panose="020B0604020202020204" pitchFamily="34" charset="0"/>
              <a:buChar char="•"/>
            </a:pPr>
            <a:r>
              <a:rPr lang="sk-SK" sz="2200" dirty="0"/>
              <a:t>d</a:t>
            </a:r>
            <a:r>
              <a:rPr lang="sk-SK" sz="2200" dirty="0" smtClean="0"/>
              <a:t>o premietaných obrázkov, textov  možno fixkami doplňovať, zvýrazňovať </a:t>
            </a:r>
          </a:p>
          <a:p>
            <a:pPr marL="285750" indent="-285750">
              <a:buFont typeface="Arial" panose="020B0604020202020204" pitchFamily="34" charset="0"/>
              <a:buChar char="•"/>
            </a:pPr>
            <a:r>
              <a:rPr lang="sk-SK" sz="2200" dirty="0"/>
              <a:t>s</a:t>
            </a:r>
            <a:r>
              <a:rPr lang="sk-SK" sz="2200" dirty="0" smtClean="0"/>
              <a:t>ystém sníma pohyby elektronických fixiek, pera a gumy, prenáša ich do PC </a:t>
            </a:r>
          </a:p>
          <a:p>
            <a:pPr marL="285750" indent="-285750">
              <a:buFont typeface="Arial" panose="020B0604020202020204" pitchFamily="34" charset="0"/>
              <a:buChar char="•"/>
            </a:pPr>
            <a:r>
              <a:rPr lang="sk-SK" sz="2200" dirty="0"/>
              <a:t>n</a:t>
            </a:r>
            <a:r>
              <a:rPr lang="sk-SK" sz="2200" dirty="0" smtClean="0"/>
              <a:t>ovovzniknutý obrázok, texty sa okamžite prenesú a objavia na obrazovke počítača a všetci, čo sú pripojení do siete, ich môžu vidieť na svojom monitore</a:t>
            </a:r>
            <a:endParaRPr lang="sk-SK" sz="2200" dirty="0"/>
          </a:p>
        </p:txBody>
      </p:sp>
    </p:spTree>
    <p:extLst>
      <p:ext uri="{BB962C8B-B14F-4D97-AF65-F5344CB8AC3E}">
        <p14:creationId xmlns:p14="http://schemas.microsoft.com/office/powerpoint/2010/main" val="2284921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Digitálny systém </a:t>
            </a:r>
            <a:r>
              <a:rPr lang="sk-SK" dirty="0" err="1" smtClean="0"/>
              <a:t>E-beam</a:t>
            </a:r>
            <a:endParaRPr lang="sk-SK" dirty="0"/>
          </a:p>
        </p:txBody>
      </p:sp>
      <p:sp>
        <p:nvSpPr>
          <p:cNvPr id="3" name="Zástupný symbol obsahu 2"/>
          <p:cNvSpPr>
            <a:spLocks noGrp="1"/>
          </p:cNvSpPr>
          <p:nvPr>
            <p:ph idx="1"/>
          </p:nvPr>
        </p:nvSpPr>
        <p:spPr/>
        <p:txBody>
          <a:bodyPr>
            <a:normAutofit fontScale="70000" lnSpcReduction="20000"/>
          </a:bodyPr>
          <a:lstStyle/>
          <a:p>
            <a:r>
              <a:rPr lang="sk-SK" b="1" dirty="0" err="1"/>
              <a:t>E-Beam</a:t>
            </a:r>
            <a:r>
              <a:rPr lang="sk-SK" b="1" dirty="0"/>
              <a:t> ako dotyková </a:t>
            </a:r>
            <a:r>
              <a:rPr lang="sk-SK" b="1" dirty="0" smtClean="0"/>
              <a:t>obrazovka</a:t>
            </a:r>
            <a:endParaRPr lang="sk-SK" dirty="0" smtClean="0"/>
          </a:p>
          <a:p>
            <a:pPr marL="0" indent="0">
              <a:buNone/>
            </a:pPr>
            <a:r>
              <a:rPr lang="sk-SK" dirty="0" smtClean="0"/>
              <a:t>      - vďaka systému </a:t>
            </a:r>
            <a:r>
              <a:rPr lang="sk-SK" dirty="0" err="1" smtClean="0"/>
              <a:t>e-Beam</a:t>
            </a:r>
            <a:r>
              <a:rPr lang="sk-SK" dirty="0" smtClean="0"/>
              <a:t> sa dá jednoducho predviesť práca s       počítačovými programami, alebo tvorba PowerPoint prezentácií. Po spustení vybraného programu v počítači, obraz monitora a teda celá práca v programe sa premieta pomocou projektora priamo na tabuľu. Na tabuli je možné dotykom elektronického pera na premietaný obraz ovládať „Dotykové menu“ spusteného programu. Počítač po dotyku perom reaguje ako po kliknutí myšou.</a:t>
            </a:r>
          </a:p>
          <a:p>
            <a:pPr marL="0" indent="0">
              <a:buNone/>
            </a:pPr>
            <a:r>
              <a:rPr lang="sk-SK" dirty="0"/>
              <a:t> </a:t>
            </a:r>
          </a:p>
          <a:p>
            <a:r>
              <a:rPr lang="sk-SK" b="1" dirty="0" err="1"/>
              <a:t>E-Beam</a:t>
            </a:r>
            <a:r>
              <a:rPr lang="sk-SK" b="1" dirty="0"/>
              <a:t> ako elektronická tabuľa</a:t>
            </a:r>
            <a:endParaRPr lang="sk-SK" dirty="0"/>
          </a:p>
          <a:p>
            <a:pPr marL="0" indent="0">
              <a:buNone/>
            </a:pPr>
            <a:r>
              <a:rPr lang="sk-SK" dirty="0" smtClean="0"/>
              <a:t>      - potrebné </a:t>
            </a:r>
            <a:r>
              <a:rPr lang="sk-SK" dirty="0"/>
              <a:t>informácie možno na tabuľu napísať pomocou </a:t>
            </a:r>
            <a:r>
              <a:rPr lang="sk-SK" dirty="0" smtClean="0"/>
              <a:t> elektronických </a:t>
            </a:r>
            <a:r>
              <a:rPr lang="sk-SK" dirty="0"/>
              <a:t>fixiek, text uložiť do počítača, prípadne vytlačiť. Všetci, čo sú pripojení do miestnej počítačovej siete, alebo dokonca, aj vzdialení užívatelia v inej škole, v inom meste, ak sú pripojení k internetu, môžu vidieť, čo sa odohráva na vyučovaní.</a:t>
            </a:r>
          </a:p>
          <a:p>
            <a:endParaRPr lang="sk-SK" dirty="0"/>
          </a:p>
        </p:txBody>
      </p:sp>
    </p:spTree>
    <p:extLst>
      <p:ext uri="{BB962C8B-B14F-4D97-AF65-F5344CB8AC3E}">
        <p14:creationId xmlns:p14="http://schemas.microsoft.com/office/powerpoint/2010/main" val="4067999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Virtuálna realita</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a:t>predstavuje technológiu zobrazenia zložitých informácií a možnosť interakcie človeka s nimi prostredníctvom </a:t>
            </a:r>
            <a:r>
              <a:rPr lang="sk-SK" dirty="0" smtClean="0"/>
              <a:t>PC a špeciálnych periférií,</a:t>
            </a:r>
            <a:endParaRPr lang="sk-SK" dirty="0" smtClean="0"/>
          </a:p>
          <a:p>
            <a:r>
              <a:rPr lang="sk-SK" dirty="0" smtClean="0"/>
              <a:t>namiesto </a:t>
            </a:r>
            <a:r>
              <a:rPr lang="sk-SK" dirty="0"/>
              <a:t>používania monitora a klávesnice počítača môže </a:t>
            </a:r>
            <a:r>
              <a:rPr lang="sk-SK" dirty="0" smtClean="0"/>
              <a:t>používateľ </a:t>
            </a:r>
            <a:r>
              <a:rPr lang="sk-SK" dirty="0"/>
              <a:t>využiť </a:t>
            </a:r>
            <a:r>
              <a:rPr lang="sk-SK" dirty="0" smtClean="0"/>
              <a:t>napríklad dátovú prilbu </a:t>
            </a:r>
            <a:r>
              <a:rPr lang="sk-SK" dirty="0"/>
              <a:t>a špeciálne dátové rukavice vybavené senzormi pohybu </a:t>
            </a:r>
            <a:r>
              <a:rPr lang="sk-SK" dirty="0" smtClean="0"/>
              <a:t>prstov,</a:t>
            </a:r>
            <a:endParaRPr lang="sk-SK" dirty="0" smtClean="0"/>
          </a:p>
          <a:p>
            <a:r>
              <a:rPr lang="sk-SK" dirty="0"/>
              <a:t>svojou schopnosťou zobraziť údaje trojrozmerne a pripojiť zvukové a hmatové informácie neobyčajne zvyšuje pochopiteľnosť </a:t>
            </a:r>
            <a:r>
              <a:rPr lang="sk-SK" dirty="0" smtClean="0"/>
              <a:t>informácií.</a:t>
            </a:r>
            <a:endParaRPr lang="sk-SK" dirty="0"/>
          </a:p>
        </p:txBody>
      </p:sp>
    </p:spTree>
    <p:extLst>
      <p:ext uri="{BB962C8B-B14F-4D97-AF65-F5344CB8AC3E}">
        <p14:creationId xmlns:p14="http://schemas.microsoft.com/office/powerpoint/2010/main" val="1937881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Využitie virtuálnej reality v oblasti vzdelávania</a:t>
            </a:r>
            <a:endParaRPr lang="sk-SK" dirty="0"/>
          </a:p>
        </p:txBody>
      </p:sp>
      <p:sp>
        <p:nvSpPr>
          <p:cNvPr id="3" name="Zástupný symbol obsahu 2"/>
          <p:cNvSpPr>
            <a:spLocks noGrp="1"/>
          </p:cNvSpPr>
          <p:nvPr>
            <p:ph idx="1"/>
          </p:nvPr>
        </p:nvSpPr>
        <p:spPr>
          <a:xfrm>
            <a:off x="457200" y="1600200"/>
            <a:ext cx="3682752" cy="4525963"/>
          </a:xfrm>
        </p:spPr>
        <p:txBody>
          <a:bodyPr>
            <a:normAutofit lnSpcReduction="10000"/>
          </a:bodyPr>
          <a:lstStyle/>
          <a:p>
            <a:endParaRPr lang="sk-SK" sz="2000" b="1" dirty="0" smtClean="0"/>
          </a:p>
          <a:p>
            <a:r>
              <a:rPr lang="sk-SK" sz="2000" b="1" dirty="0" smtClean="0"/>
              <a:t>výcvik </a:t>
            </a:r>
            <a:r>
              <a:rPr lang="sk-SK" sz="2000" b="1" dirty="0"/>
              <a:t>letcov na leteckých </a:t>
            </a:r>
            <a:r>
              <a:rPr lang="sk-SK" sz="2000" b="1" dirty="0" smtClean="0"/>
              <a:t>simulátoroch </a:t>
            </a:r>
            <a:r>
              <a:rPr lang="sk-SK" sz="2000" dirty="0" smtClean="0"/>
              <a:t>- pomocou </a:t>
            </a:r>
            <a:r>
              <a:rPr lang="sk-SK" sz="2000" dirty="0"/>
              <a:t>virtuálnej reality sa zobrazuje počítačové prostredie, v ktorom sa pohybuje </a:t>
            </a:r>
            <a:r>
              <a:rPr lang="sk-SK" sz="2000" dirty="0" smtClean="0"/>
              <a:t>lietadlo</a:t>
            </a:r>
          </a:p>
          <a:p>
            <a:pPr marL="0" indent="0">
              <a:buNone/>
            </a:pPr>
            <a:endParaRPr lang="sk-SK" sz="2000" dirty="0" smtClean="0"/>
          </a:p>
          <a:p>
            <a:r>
              <a:rPr lang="sk-SK" sz="2000" b="1" dirty="0"/>
              <a:t>v</a:t>
            </a:r>
            <a:r>
              <a:rPr lang="sk-SK" sz="2000" b="1" dirty="0" smtClean="0"/>
              <a:t>ýučba </a:t>
            </a:r>
            <a:r>
              <a:rPr lang="sk-SK" sz="2000" b="1" dirty="0"/>
              <a:t>chirurgov vo virtuálnom operačnom </a:t>
            </a:r>
            <a:r>
              <a:rPr lang="sk-SK" sz="2000" b="1" dirty="0" smtClean="0"/>
              <a:t>sále</a:t>
            </a:r>
            <a:r>
              <a:rPr lang="sk-SK" sz="2000" dirty="0" smtClean="0"/>
              <a:t> - chirurg </a:t>
            </a:r>
            <a:r>
              <a:rPr lang="sk-SK" sz="2000" dirty="0"/>
              <a:t>je </a:t>
            </a:r>
            <a:r>
              <a:rPr lang="sk-SK" sz="2000" dirty="0" smtClean="0"/>
              <a:t>vybavený </a:t>
            </a:r>
            <a:r>
              <a:rPr lang="sk-SK" sz="2000" dirty="0" err="1" smtClean="0"/>
              <a:t>imerzívnymi</a:t>
            </a:r>
            <a:r>
              <a:rPr lang="sk-SK" sz="2000" dirty="0" smtClean="0"/>
              <a:t> okuliarmi, </a:t>
            </a:r>
            <a:r>
              <a:rPr lang="sk-SK" sz="2000" dirty="0"/>
              <a:t>pomocou </a:t>
            </a:r>
            <a:r>
              <a:rPr lang="sk-SK" sz="2000" dirty="0" smtClean="0"/>
              <a:t>ktorých </a:t>
            </a:r>
            <a:r>
              <a:rPr lang="sk-SK" sz="2000" dirty="0"/>
              <a:t>vidí model pacienta, ktorý reálne </a:t>
            </a:r>
            <a:r>
              <a:rPr lang="sk-SK" sz="2000" dirty="0" smtClean="0"/>
              <a:t>neexistuje</a:t>
            </a:r>
            <a:endParaRPr lang="sk-SK"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4" y="1998666"/>
            <a:ext cx="237626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3" y="4149080"/>
            <a:ext cx="2376265" cy="1640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402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Využitie virtuálnej reality v oblasti vzdelávania</a:t>
            </a:r>
            <a:endParaRPr lang="sk-SK" dirty="0"/>
          </a:p>
        </p:txBody>
      </p:sp>
      <p:sp>
        <p:nvSpPr>
          <p:cNvPr id="3" name="Zástupný symbol obsahu 2"/>
          <p:cNvSpPr>
            <a:spLocks noGrp="1"/>
          </p:cNvSpPr>
          <p:nvPr>
            <p:ph idx="1"/>
          </p:nvPr>
        </p:nvSpPr>
        <p:spPr>
          <a:xfrm>
            <a:off x="457200" y="1600200"/>
            <a:ext cx="4114800" cy="4525963"/>
          </a:xfrm>
        </p:spPr>
        <p:txBody>
          <a:bodyPr>
            <a:normAutofit fontScale="62500" lnSpcReduction="20000"/>
          </a:bodyPr>
          <a:lstStyle/>
          <a:p>
            <a:r>
              <a:rPr lang="sk-SK" b="1" dirty="0"/>
              <a:t>t</a:t>
            </a:r>
            <a:r>
              <a:rPr lang="sk-SK" b="1" dirty="0" smtClean="0"/>
              <a:t>réning </a:t>
            </a:r>
            <a:r>
              <a:rPr lang="sk-SK" b="1" dirty="0"/>
              <a:t>diaľkového ovládania </a:t>
            </a:r>
            <a:r>
              <a:rPr lang="sk-SK" b="1" dirty="0" smtClean="0"/>
              <a:t>robotov </a:t>
            </a:r>
            <a:r>
              <a:rPr lang="sk-SK" dirty="0" smtClean="0"/>
              <a:t>- operátorovi </a:t>
            </a:r>
            <a:r>
              <a:rPr lang="sk-SK" dirty="0"/>
              <a:t>sú displejom zobrazované situácie, ako by boli snímané 74 vizuálnym systémom robota a do slúchadiel dostáva počítačom modelované </a:t>
            </a:r>
            <a:r>
              <a:rPr lang="sk-SK" dirty="0" smtClean="0"/>
              <a:t>zvuky, ruky </a:t>
            </a:r>
            <a:r>
              <a:rPr lang="sk-SK" dirty="0"/>
              <a:t>s dátovými rukavicami držia virtuálne páky a ovládajú činnosť </a:t>
            </a:r>
            <a:r>
              <a:rPr lang="sk-SK" dirty="0" smtClean="0"/>
              <a:t>robota</a:t>
            </a:r>
          </a:p>
          <a:p>
            <a:pPr marL="0" indent="0">
              <a:buNone/>
            </a:pPr>
            <a:endParaRPr lang="sk-SK" dirty="0" smtClean="0"/>
          </a:p>
          <a:p>
            <a:r>
              <a:rPr lang="sk-SK" b="1" dirty="0"/>
              <a:t>v</a:t>
            </a:r>
            <a:r>
              <a:rPr lang="sk-SK" b="1" dirty="0" smtClean="0"/>
              <a:t>ýučba </a:t>
            </a:r>
            <a:r>
              <a:rPr lang="sk-SK" b="1" dirty="0"/>
              <a:t>vo virtuálnom fyzikálnom </a:t>
            </a:r>
            <a:r>
              <a:rPr lang="sk-SK" b="1" dirty="0" smtClean="0"/>
              <a:t>laboratóriu </a:t>
            </a:r>
            <a:r>
              <a:rPr lang="sk-SK" dirty="0" smtClean="0"/>
              <a:t>-  v systéme </a:t>
            </a:r>
            <a:r>
              <a:rPr lang="sk-SK" dirty="0"/>
              <a:t>je možné uskutočňovať množstvo experimentov, napr. pokusy s gravitáciou, s možnosťou zmeny jej smeru a veľkosti, s pružnými a nepružnými zrážkami </a:t>
            </a:r>
            <a:r>
              <a:rPr lang="sk-SK" dirty="0" smtClean="0"/>
              <a:t>telies...</a:t>
            </a:r>
            <a:endParaRPr lang="sk-S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00808"/>
            <a:ext cx="2975794" cy="201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658" y="4005064"/>
            <a:ext cx="2975795" cy="201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41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Interaktívne nástroje vzdelávania</a:t>
            </a:r>
            <a:endParaRPr lang="sk-SK" dirty="0"/>
          </a:p>
        </p:txBody>
      </p:sp>
      <p:sp>
        <p:nvSpPr>
          <p:cNvPr id="3" name="Zástupný symbol obsahu 2"/>
          <p:cNvSpPr>
            <a:spLocks noGrp="1"/>
          </p:cNvSpPr>
          <p:nvPr>
            <p:ph idx="1"/>
          </p:nvPr>
        </p:nvSpPr>
        <p:spPr/>
        <p:txBody>
          <a:bodyPr>
            <a:normAutofit/>
          </a:bodyPr>
          <a:lstStyle/>
          <a:p>
            <a:r>
              <a:rPr lang="sk-SK" dirty="0"/>
              <a:t>m</a:t>
            </a:r>
            <a:r>
              <a:rPr lang="sk-SK" dirty="0" smtClean="0"/>
              <a:t>oderná </a:t>
            </a:r>
            <a:r>
              <a:rPr lang="sk-SK" dirty="0"/>
              <a:t>škola sa nezaobíde bez moderných technológií, ktoré reprezentujú internet a </a:t>
            </a:r>
            <a:r>
              <a:rPr lang="sk-SK" dirty="0" smtClean="0"/>
              <a:t>multimédiá,</a:t>
            </a:r>
            <a:endParaRPr lang="sk-SK" dirty="0" smtClean="0"/>
          </a:p>
          <a:p>
            <a:r>
              <a:rPr lang="sk-SK" dirty="0" smtClean="0"/>
              <a:t>interaktivita – vlastnosť (niektorých nástrojov vzdelávania), ktorá </a:t>
            </a:r>
            <a:r>
              <a:rPr lang="sk-SK" dirty="0"/>
              <a:t>umožňuje vybrať si z viacerých </a:t>
            </a:r>
            <a:r>
              <a:rPr lang="sk-SK" dirty="0" smtClean="0"/>
              <a:t>možností, zasiahnuť </a:t>
            </a:r>
            <a:r>
              <a:rPr lang="sk-SK" dirty="0" smtClean="0"/>
              <a:t>do chodu deja, voliť si formu a spôsob prezentácie informácií.</a:t>
            </a:r>
            <a:endParaRPr lang="sk-SK" dirty="0"/>
          </a:p>
        </p:txBody>
      </p:sp>
    </p:spTree>
    <p:extLst>
      <p:ext uri="{BB962C8B-B14F-4D97-AF65-F5344CB8AC3E}">
        <p14:creationId xmlns:p14="http://schemas.microsoft.com/office/powerpoint/2010/main" val="1941276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Interaktívna učebňa</a:t>
            </a:r>
            <a:endParaRPr lang="sk-SK" dirty="0"/>
          </a:p>
        </p:txBody>
      </p:sp>
      <p:sp>
        <p:nvSpPr>
          <p:cNvPr id="3" name="Zástupný symbol obsahu 2"/>
          <p:cNvSpPr>
            <a:spLocks noGrp="1"/>
          </p:cNvSpPr>
          <p:nvPr>
            <p:ph idx="1"/>
          </p:nvPr>
        </p:nvSpPr>
        <p:spPr/>
        <p:txBody>
          <a:bodyPr/>
          <a:lstStyle/>
          <a:p>
            <a:r>
              <a:rPr lang="sk-SK" dirty="0"/>
              <a:t>je základom pre </a:t>
            </a:r>
            <a:r>
              <a:rPr lang="sk-SK" dirty="0" smtClean="0"/>
              <a:t>komplexné riešenie</a:t>
            </a:r>
            <a:r>
              <a:rPr lang="sk-SK" dirty="0"/>
              <a:t> interaktívneho </a:t>
            </a:r>
            <a:r>
              <a:rPr lang="sk-SK" dirty="0" smtClean="0"/>
              <a:t>vyučovania,</a:t>
            </a:r>
            <a:endParaRPr lang="sk-SK" dirty="0" smtClean="0"/>
          </a:p>
          <a:p>
            <a:r>
              <a:rPr lang="sk-SK" dirty="0"/>
              <a:t>p</a:t>
            </a:r>
            <a:r>
              <a:rPr lang="sk-SK" dirty="0" smtClean="0"/>
              <a:t>rodukty</a:t>
            </a:r>
            <a:r>
              <a:rPr lang="sk-SK" dirty="0"/>
              <a:t>, ktoré tvoria obsah interaktívnej učebne, sú základom pre pútavé a zaujímavé </a:t>
            </a:r>
            <a:r>
              <a:rPr lang="sk-SK" dirty="0" smtClean="0"/>
              <a:t>vyučovanie,</a:t>
            </a:r>
            <a:endParaRPr lang="sk-SK" dirty="0" smtClean="0"/>
          </a:p>
          <a:p>
            <a:r>
              <a:rPr lang="sk-SK" dirty="0"/>
              <a:t>h</a:t>
            </a:r>
            <a:r>
              <a:rPr lang="sk-SK" dirty="0" smtClean="0"/>
              <a:t>lavným </a:t>
            </a:r>
            <a:r>
              <a:rPr lang="sk-SK" dirty="0"/>
              <a:t>a nosným produktom interaktívnej učebne je „riešenie" interaktívnej </a:t>
            </a:r>
            <a:r>
              <a:rPr lang="sk-SK" dirty="0" smtClean="0"/>
              <a:t>tabule.</a:t>
            </a:r>
            <a:endParaRPr lang="sk-SK" dirty="0"/>
          </a:p>
        </p:txBody>
      </p:sp>
    </p:spTree>
    <p:extLst>
      <p:ext uri="{BB962C8B-B14F-4D97-AF65-F5344CB8AC3E}">
        <p14:creationId xmlns:p14="http://schemas.microsoft.com/office/powerpoint/2010/main" val="3401027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Návrh interaktívnej učebne</a:t>
            </a:r>
            <a:endParaRPr lang="sk-SK" dirty="0"/>
          </a:p>
        </p:txBody>
      </p:sp>
      <p:pic>
        <p:nvPicPr>
          <p:cNvPr id="4" name="obrázek 51" descr="Školské učebne a laboratória - Interaktívna učebňa"/>
          <p:cNvPicPr>
            <a:picLocks noGrp="1"/>
          </p:cNvPicPr>
          <p:nvPr>
            <p:ph idx="1"/>
          </p:nvPr>
        </p:nvPicPr>
        <p:blipFill>
          <a:blip r:embed="rId2" cstate="print"/>
          <a:srcRect/>
          <a:stretch>
            <a:fillRect/>
          </a:stretch>
        </p:blipFill>
        <p:spPr bwMode="auto">
          <a:xfrm>
            <a:off x="457200" y="2171075"/>
            <a:ext cx="8229600" cy="3634189"/>
          </a:xfrm>
          <a:prstGeom prst="rect">
            <a:avLst/>
          </a:prstGeom>
          <a:noFill/>
          <a:ln w="9525">
            <a:noFill/>
            <a:miter lim="800000"/>
            <a:headEnd/>
            <a:tailEnd/>
          </a:ln>
        </p:spPr>
      </p:pic>
    </p:spTree>
    <p:extLst>
      <p:ext uri="{BB962C8B-B14F-4D97-AF65-F5344CB8AC3E}">
        <p14:creationId xmlns:p14="http://schemas.microsoft.com/office/powerpoint/2010/main" val="1155003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s://lms2.umb.sk/pluginfile.php/20536/mod_label/intro/Info%20o%20projekte.jpg"/>
          <p:cNvSpPr>
            <a:spLocks noChangeAspect="1" noChangeArrowheads="1"/>
          </p:cNvSpPr>
          <p:nvPr/>
        </p:nvSpPr>
        <p:spPr bwMode="auto">
          <a:xfrm>
            <a:off x="155575" y="-1309688"/>
            <a:ext cx="4391025"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sk-SK" altLang="sk-SK" smtClean="0">
              <a:solidFill>
                <a:prstClr val="black"/>
              </a:solidFill>
            </a:endParaRPr>
          </a:p>
        </p:txBody>
      </p:sp>
      <p:sp>
        <p:nvSpPr>
          <p:cNvPr id="4099" name="AutoShape 4" descr="https://lms2.umb.sk/pluginfile.php/20536/mod_label/intro/Info%20o%20projekte.jpg"/>
          <p:cNvSpPr>
            <a:spLocks noChangeAspect="1" noChangeArrowheads="1"/>
          </p:cNvSpPr>
          <p:nvPr/>
        </p:nvSpPr>
        <p:spPr bwMode="auto">
          <a:xfrm>
            <a:off x="155575" y="-1309688"/>
            <a:ext cx="4391025"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sk-SK" altLang="sk-SK" smtClean="0">
              <a:solidFill>
                <a:prstClr val="black"/>
              </a:solidFill>
            </a:endParaRPr>
          </a:p>
        </p:txBody>
      </p:sp>
      <p:pic>
        <p:nvPicPr>
          <p:cNvPr id="4100" name="Zástupný symbol obsahu 11" descr="Info o projekt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76488" y="2497138"/>
            <a:ext cx="4391025" cy="2733675"/>
          </a:xfrm>
        </p:spPr>
      </p:pic>
    </p:spTree>
    <p:extLst>
      <p:ext uri="{BB962C8B-B14F-4D97-AF65-F5344CB8AC3E}">
        <p14:creationId xmlns:p14="http://schemas.microsoft.com/office/powerpoint/2010/main" val="660144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Multimédiá</a:t>
            </a:r>
            <a:endParaRPr lang="sk-SK" dirty="0"/>
          </a:p>
        </p:txBody>
      </p:sp>
      <p:sp>
        <p:nvSpPr>
          <p:cNvPr id="3" name="Zástupný symbol obsahu 2"/>
          <p:cNvSpPr>
            <a:spLocks noGrp="1"/>
          </p:cNvSpPr>
          <p:nvPr>
            <p:ph idx="1"/>
          </p:nvPr>
        </p:nvSpPr>
        <p:spPr/>
        <p:txBody>
          <a:bodyPr>
            <a:normAutofit fontScale="92500" lnSpcReduction="20000"/>
          </a:bodyPr>
          <a:lstStyle/>
          <a:p>
            <a:r>
              <a:rPr lang="sk-SK" dirty="0" smtClean="0"/>
              <a:t>Integrujúce technológie, ktor</a:t>
            </a:r>
            <a:r>
              <a:rPr lang="sk-SK" dirty="0"/>
              <a:t>é</a:t>
            </a:r>
            <a:r>
              <a:rPr lang="sk-SK" dirty="0" smtClean="0"/>
              <a:t> využívajú digitálne postupy pri získavaní, spracovaní, prezentovaní a ukladaní rôznych foriem informácií (textu, obrazu, zvuku, </a:t>
            </a:r>
            <a:r>
              <a:rPr lang="sk-SK" dirty="0" err="1" smtClean="0"/>
              <a:t>animáce</a:t>
            </a:r>
            <a:r>
              <a:rPr lang="sk-SK" dirty="0" smtClean="0"/>
              <a:t> a videa),</a:t>
            </a:r>
            <a:endParaRPr lang="sk-SK" dirty="0" smtClean="0"/>
          </a:p>
          <a:p>
            <a:r>
              <a:rPr lang="sk-SK" dirty="0"/>
              <a:t>k</a:t>
            </a:r>
            <a:r>
              <a:rPr lang="sk-SK" dirty="0" smtClean="0"/>
              <a:t>aždé multimediálne </a:t>
            </a:r>
            <a:r>
              <a:rPr lang="sk-SK" dirty="0"/>
              <a:t>dielo je charakterizované nasledovnými vlastnosťami:</a:t>
            </a:r>
          </a:p>
          <a:p>
            <a:pPr marL="0" indent="0">
              <a:buNone/>
            </a:pPr>
            <a:r>
              <a:rPr lang="sk-SK" dirty="0" smtClean="0"/>
              <a:t>    • riadenie </a:t>
            </a:r>
            <a:r>
              <a:rPr lang="sk-SK" dirty="0" smtClean="0"/>
              <a:t>počítačom (podobným zariadením)</a:t>
            </a:r>
            <a:endParaRPr lang="sk-SK" dirty="0"/>
          </a:p>
          <a:p>
            <a:pPr marL="0" indent="0">
              <a:buNone/>
            </a:pPr>
            <a:r>
              <a:rPr lang="sk-SK" dirty="0" smtClean="0"/>
              <a:t>    • </a:t>
            </a:r>
            <a:r>
              <a:rPr lang="sk-SK" dirty="0" err="1" smtClean="0"/>
              <a:t>integrovanosť</a:t>
            </a:r>
            <a:r>
              <a:rPr lang="sk-SK" dirty="0" smtClean="0"/>
              <a:t> rôznych foriem informácií</a:t>
            </a:r>
            <a:endParaRPr lang="sk-SK" dirty="0"/>
          </a:p>
          <a:p>
            <a:pPr marL="0" indent="0">
              <a:buNone/>
            </a:pPr>
            <a:r>
              <a:rPr lang="sk-SK" dirty="0" smtClean="0"/>
              <a:t>    • </a:t>
            </a:r>
            <a:r>
              <a:rPr lang="sk-SK" dirty="0" err="1"/>
              <a:t>digitálnosť</a:t>
            </a:r>
            <a:r>
              <a:rPr lang="sk-SK" dirty="0"/>
              <a:t> </a:t>
            </a:r>
            <a:r>
              <a:rPr lang="sk-SK" dirty="0" smtClean="0"/>
              <a:t>informácií</a:t>
            </a:r>
            <a:endParaRPr lang="sk-SK" dirty="0"/>
          </a:p>
          <a:p>
            <a:pPr marL="0" indent="0">
              <a:buNone/>
            </a:pPr>
            <a:r>
              <a:rPr lang="sk-SK" dirty="0" smtClean="0"/>
              <a:t>    • interaktivita</a:t>
            </a:r>
            <a:endParaRPr lang="sk-SK" dirty="0"/>
          </a:p>
          <a:p>
            <a:endParaRPr lang="sk-SK" dirty="0"/>
          </a:p>
        </p:txBody>
      </p:sp>
    </p:spTree>
    <p:extLst>
      <p:ext uri="{BB962C8B-B14F-4D97-AF65-F5344CB8AC3E}">
        <p14:creationId xmlns:p14="http://schemas.microsoft.com/office/powerpoint/2010/main" val="227041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Počítačové siete a Internet</a:t>
            </a:r>
            <a:endParaRPr lang="sk-SK" dirty="0"/>
          </a:p>
        </p:txBody>
      </p:sp>
      <p:sp>
        <p:nvSpPr>
          <p:cNvPr id="3" name="Zástupný symbol obsahu 2"/>
          <p:cNvSpPr>
            <a:spLocks noGrp="1"/>
          </p:cNvSpPr>
          <p:nvPr>
            <p:ph idx="1"/>
          </p:nvPr>
        </p:nvSpPr>
        <p:spPr/>
        <p:txBody>
          <a:bodyPr>
            <a:normAutofit/>
          </a:bodyPr>
          <a:lstStyle/>
          <a:p>
            <a:r>
              <a:rPr lang="sk-SK" dirty="0" smtClean="0"/>
              <a:t>Umožňujú maximálne zdieľanie informácií v rámci celého sveta,</a:t>
            </a:r>
            <a:endParaRPr lang="sk-SK" dirty="0" smtClean="0"/>
          </a:p>
          <a:p>
            <a:r>
              <a:rPr lang="sk-SK" dirty="0" smtClean="0"/>
              <a:t>Uľahčujú komunikáciu medzi pripojenými pou</a:t>
            </a:r>
            <a:r>
              <a:rPr lang="sk-SK" dirty="0" smtClean="0"/>
              <a:t>žívateľmi,</a:t>
            </a:r>
          </a:p>
          <a:p>
            <a:r>
              <a:rPr lang="sk-SK" dirty="0" smtClean="0"/>
              <a:t>Poskytujú široké spektrum služieb a ďalších možností využitia v rôznych oblastiach (vzdelávanie nevynímajúc).</a:t>
            </a:r>
            <a:endParaRPr lang="sk-SK" dirty="0" smtClean="0"/>
          </a:p>
        </p:txBody>
      </p:sp>
    </p:spTree>
    <p:extLst>
      <p:ext uri="{BB962C8B-B14F-4D97-AF65-F5344CB8AC3E}">
        <p14:creationId xmlns:p14="http://schemas.microsoft.com/office/powerpoint/2010/main" val="1821459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E-learning</a:t>
            </a:r>
            <a:endParaRPr lang="sk-SK" dirty="0"/>
          </a:p>
        </p:txBody>
      </p:sp>
      <p:sp>
        <p:nvSpPr>
          <p:cNvPr id="3" name="Zástupný symbol obsahu 2"/>
          <p:cNvSpPr>
            <a:spLocks noGrp="1"/>
          </p:cNvSpPr>
          <p:nvPr>
            <p:ph idx="1"/>
          </p:nvPr>
        </p:nvSpPr>
        <p:spPr/>
        <p:txBody>
          <a:bodyPr/>
          <a:lstStyle/>
          <a:p>
            <a:r>
              <a:rPr lang="sk-SK" dirty="0"/>
              <a:t>n</a:t>
            </a:r>
            <a:r>
              <a:rPr lang="sk-SK" dirty="0" smtClean="0"/>
              <a:t>ajmodernejší spôsob multimediálnej výučby na báze </a:t>
            </a:r>
            <a:r>
              <a:rPr lang="sk-SK" dirty="0" smtClean="0"/>
              <a:t>internetu,</a:t>
            </a:r>
            <a:endParaRPr lang="sk-SK" dirty="0" smtClean="0"/>
          </a:p>
          <a:p>
            <a:r>
              <a:rPr lang="sk-SK" dirty="0"/>
              <a:t>p</a:t>
            </a:r>
            <a:r>
              <a:rPr lang="sk-SK" dirty="0" smtClean="0"/>
              <a:t>onúka široké možnosti </a:t>
            </a:r>
            <a:r>
              <a:rPr lang="sk-SK" dirty="0" smtClean="0"/>
              <a:t>uplatnenia,</a:t>
            </a:r>
            <a:endParaRPr lang="sk-SK" dirty="0" smtClean="0"/>
          </a:p>
          <a:p>
            <a:r>
              <a:rPr lang="sk-SK" dirty="0"/>
              <a:t>v</a:t>
            </a:r>
            <a:r>
              <a:rPr lang="sk-SK" dirty="0" smtClean="0"/>
              <a:t>yznačuje sa </a:t>
            </a:r>
            <a:r>
              <a:rPr lang="sk-SK" dirty="0" smtClean="0"/>
              <a:t>kreativitou,</a:t>
            </a:r>
            <a:endParaRPr lang="sk-SK" dirty="0" smtClean="0"/>
          </a:p>
          <a:p>
            <a:r>
              <a:rPr lang="sk-SK" dirty="0"/>
              <a:t>umožňuje vytvárať multimediálne databázy </a:t>
            </a:r>
            <a:r>
              <a:rPr lang="sk-SK" dirty="0" smtClean="0"/>
              <a:t>vedomostí </a:t>
            </a:r>
            <a:r>
              <a:rPr lang="sk-SK" dirty="0"/>
              <a:t>v podobe elektronických kurzov na </a:t>
            </a:r>
            <a:r>
              <a:rPr lang="sk-SK" dirty="0" smtClean="0"/>
              <a:t>internete – prístup z ľubovoľného </a:t>
            </a:r>
            <a:r>
              <a:rPr lang="sk-SK" dirty="0" smtClean="0"/>
              <a:t>PC.</a:t>
            </a:r>
            <a:endParaRPr lang="sk-SK" dirty="0"/>
          </a:p>
          <a:p>
            <a:endParaRPr lang="sk-SK" dirty="0" smtClean="0"/>
          </a:p>
          <a:p>
            <a:endParaRPr lang="sk-SK" dirty="0"/>
          </a:p>
        </p:txBody>
      </p:sp>
    </p:spTree>
    <p:extLst>
      <p:ext uri="{BB962C8B-B14F-4D97-AF65-F5344CB8AC3E}">
        <p14:creationId xmlns:p14="http://schemas.microsoft.com/office/powerpoint/2010/main" val="4182155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Videokonferencia</a:t>
            </a:r>
            <a:endParaRPr lang="sk-SK" dirty="0"/>
          </a:p>
        </p:txBody>
      </p:sp>
      <p:sp>
        <p:nvSpPr>
          <p:cNvPr id="3" name="Zástupný symbol obsahu 2"/>
          <p:cNvSpPr>
            <a:spLocks noGrp="1"/>
          </p:cNvSpPr>
          <p:nvPr>
            <p:ph idx="1"/>
          </p:nvPr>
        </p:nvSpPr>
        <p:spPr/>
        <p:txBody>
          <a:bodyPr>
            <a:normAutofit fontScale="70000" lnSpcReduction="20000"/>
          </a:bodyPr>
          <a:lstStyle/>
          <a:p>
            <a:r>
              <a:rPr lang="sk-SK" dirty="0"/>
              <a:t>z</a:t>
            </a:r>
            <a:r>
              <a:rPr lang="sk-SK" dirty="0" smtClean="0"/>
              <a:t>vukové a obrazové spojenie dvoch alebo viacerých strán, ktoré </a:t>
            </a:r>
            <a:r>
              <a:rPr lang="sk-SK" dirty="0"/>
              <a:t>umožňuje </a:t>
            </a:r>
            <a:r>
              <a:rPr lang="sk-SK" dirty="0" err="1"/>
              <a:t>zdieľanie</a:t>
            </a:r>
            <a:r>
              <a:rPr lang="sk-SK" dirty="0"/>
              <a:t> </a:t>
            </a:r>
            <a:r>
              <a:rPr lang="sk-SK" dirty="0" smtClean="0"/>
              <a:t>prezentovaných dát</a:t>
            </a:r>
          </a:p>
          <a:p>
            <a:pPr marL="0" indent="0">
              <a:buNone/>
            </a:pPr>
            <a:endParaRPr lang="sk-SK" dirty="0" smtClean="0"/>
          </a:p>
          <a:p>
            <a:pPr marL="0" indent="0">
              <a:buNone/>
            </a:pPr>
            <a:r>
              <a:rPr lang="sk-SK" b="1" dirty="0" smtClean="0"/>
              <a:t>Výhody </a:t>
            </a:r>
            <a:r>
              <a:rPr lang="sk-SK" b="1" dirty="0"/>
              <a:t>pre pedagógov </a:t>
            </a:r>
            <a:endParaRPr lang="sk-SK" b="1" i="1" dirty="0"/>
          </a:p>
          <a:p>
            <a:pPr lvl="0"/>
            <a:r>
              <a:rPr lang="sk-SK" dirty="0"/>
              <a:t>vzájomná komunikácia medzi pedagógmi iných škôl </a:t>
            </a:r>
          </a:p>
          <a:p>
            <a:pPr lvl="0"/>
            <a:r>
              <a:rPr lang="sk-SK" dirty="0"/>
              <a:t>prístup k učebným </a:t>
            </a:r>
            <a:r>
              <a:rPr lang="sk-SK" dirty="0" smtClean="0"/>
              <a:t>materiálom, </a:t>
            </a:r>
            <a:r>
              <a:rPr lang="sk-SK" dirty="0"/>
              <a:t>čím sa stáva výučba pútavejšia</a:t>
            </a:r>
          </a:p>
          <a:p>
            <a:pPr lvl="0"/>
            <a:r>
              <a:rPr lang="sk-SK" dirty="0"/>
              <a:t>rozšírené možnosti </a:t>
            </a:r>
            <a:r>
              <a:rPr lang="sk-SK" dirty="0" err="1"/>
              <a:t>zdieľania</a:t>
            </a:r>
            <a:r>
              <a:rPr lang="sk-SK" dirty="0"/>
              <a:t> učebných </a:t>
            </a:r>
            <a:r>
              <a:rPr lang="sk-SK" dirty="0" smtClean="0"/>
              <a:t>materiálov </a:t>
            </a:r>
            <a:r>
              <a:rPr lang="sk-SK" dirty="0"/>
              <a:t>pri dištančnom </a:t>
            </a:r>
            <a:r>
              <a:rPr lang="sk-SK" dirty="0" smtClean="0"/>
              <a:t>štúdiu</a:t>
            </a:r>
          </a:p>
          <a:p>
            <a:pPr marL="0" lvl="0" indent="0">
              <a:buNone/>
            </a:pPr>
            <a:endParaRPr lang="sk-SK" dirty="0"/>
          </a:p>
          <a:p>
            <a:pPr marL="0" indent="0">
              <a:buNone/>
            </a:pPr>
            <a:r>
              <a:rPr lang="sk-SK" b="1" dirty="0"/>
              <a:t>Výhody pre študenta</a:t>
            </a:r>
            <a:endParaRPr lang="sk-SK" b="1" i="1" dirty="0"/>
          </a:p>
          <a:p>
            <a:pPr lvl="0"/>
            <a:r>
              <a:rPr lang="sk-SK" dirty="0"/>
              <a:t>pútavá forma vyučovania</a:t>
            </a:r>
          </a:p>
          <a:p>
            <a:pPr lvl="0"/>
            <a:r>
              <a:rPr lang="sk-SK" dirty="0"/>
              <a:t>aktívna účasť na vyučovaní z domu v prípade choroby</a:t>
            </a:r>
          </a:p>
          <a:p>
            <a:pPr lvl="0"/>
            <a:r>
              <a:rPr lang="sk-SK" dirty="0"/>
              <a:t>úzka spolupráca pri projektoch medzi študentmi rôznych regiónov a krajín bez potreby cestovania</a:t>
            </a:r>
          </a:p>
          <a:p>
            <a:endParaRPr lang="sk-SK" dirty="0"/>
          </a:p>
        </p:txBody>
      </p:sp>
    </p:spTree>
    <p:extLst>
      <p:ext uri="{BB962C8B-B14F-4D97-AF65-F5344CB8AC3E}">
        <p14:creationId xmlns:p14="http://schemas.microsoft.com/office/powerpoint/2010/main" val="81445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Návrh </a:t>
            </a:r>
            <a:r>
              <a:rPr lang="sk-SK" dirty="0"/>
              <a:t>možného riešenia videokonferencie</a:t>
            </a:r>
          </a:p>
        </p:txBody>
      </p:sp>
      <p:pic>
        <p:nvPicPr>
          <p:cNvPr id="4" name="obrázek 53" descr="http://skolstvo.sofos.sk/public/content/documents/e1/e11b6dd4a78f0ca2bc571a794ac04497/0596-ef899afdf.jpg"/>
          <p:cNvPicPr>
            <a:picLocks noGrp="1"/>
          </p:cNvPicPr>
          <p:nvPr>
            <p:ph idx="1"/>
          </p:nvPr>
        </p:nvPicPr>
        <p:blipFill>
          <a:blip r:embed="rId2" cstate="print"/>
          <a:srcRect/>
          <a:stretch>
            <a:fillRect/>
          </a:stretch>
        </p:blipFill>
        <p:spPr bwMode="auto">
          <a:xfrm>
            <a:off x="971600" y="1600200"/>
            <a:ext cx="7272808" cy="4525963"/>
          </a:xfrm>
          <a:prstGeom prst="rect">
            <a:avLst/>
          </a:prstGeom>
          <a:noFill/>
          <a:ln w="9525">
            <a:noFill/>
            <a:miter lim="800000"/>
            <a:headEnd/>
            <a:tailEnd/>
          </a:ln>
        </p:spPr>
      </p:pic>
    </p:spTree>
    <p:extLst>
      <p:ext uri="{BB962C8B-B14F-4D97-AF65-F5344CB8AC3E}">
        <p14:creationId xmlns:p14="http://schemas.microsoft.com/office/powerpoint/2010/main" val="2340912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Digitálne </a:t>
            </a:r>
            <a:r>
              <a:rPr lang="sk-SK" dirty="0" err="1" smtClean="0"/>
              <a:t>vizualizéry</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a:t>prinášajú efektívne interaktívne vyučovanie, školenie, </a:t>
            </a:r>
            <a:r>
              <a:rPr lang="sk-SK" dirty="0" smtClean="0"/>
              <a:t>vedenie prezentácií</a:t>
            </a:r>
          </a:p>
          <a:p>
            <a:pPr lvl="0"/>
            <a:r>
              <a:rPr lang="sk-SK" dirty="0"/>
              <a:t>snímanie a projekcia obrázkov, textu, 3D objektov, mikroskopických objektov, dokumentov</a:t>
            </a:r>
          </a:p>
          <a:p>
            <a:pPr lvl="0"/>
            <a:r>
              <a:rPr lang="sk-SK" dirty="0"/>
              <a:t>uloženie obrazu do pamäti (vrátane pamäti počítača), zmrazenie, otočenie </a:t>
            </a:r>
            <a:r>
              <a:rPr lang="sk-SK" dirty="0" smtClean="0"/>
              <a:t>obrázkov ...</a:t>
            </a:r>
            <a:endParaRPr lang="sk-SK" dirty="0"/>
          </a:p>
          <a:p>
            <a:pPr lvl="0"/>
            <a:r>
              <a:rPr lang="sk-SK" dirty="0"/>
              <a:t>pripojenie k PC, </a:t>
            </a:r>
            <a:r>
              <a:rPr lang="sk-SK" dirty="0" err="1"/>
              <a:t>dataprojektoru</a:t>
            </a:r>
            <a:r>
              <a:rPr lang="sk-SK" dirty="0"/>
              <a:t>, monitoru, TV</a:t>
            </a:r>
          </a:p>
          <a:p>
            <a:r>
              <a:rPr lang="sk-SK" dirty="0"/>
              <a:t>vhodné na prezentácie, vyučovanie, rôzne typy školení. </a:t>
            </a:r>
          </a:p>
        </p:txBody>
      </p:sp>
    </p:spTree>
    <p:extLst>
      <p:ext uri="{BB962C8B-B14F-4D97-AF65-F5344CB8AC3E}">
        <p14:creationId xmlns:p14="http://schemas.microsoft.com/office/powerpoint/2010/main" val="3381097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Digitálny </a:t>
            </a:r>
            <a:r>
              <a:rPr lang="sk-SK" dirty="0" err="1" smtClean="0"/>
              <a:t>vizualizér</a:t>
            </a:r>
            <a:endParaRPr lang="sk-SK" dirty="0"/>
          </a:p>
        </p:txBody>
      </p:sp>
      <p:pic>
        <p:nvPicPr>
          <p:cNvPr id="4" name="Picture 3" descr="1.png"/>
          <p:cNvPicPr>
            <a:picLocks noGrp="1"/>
          </p:cNvPicPr>
          <p:nvPr>
            <p:ph idx="1"/>
          </p:nvPr>
        </p:nvPicPr>
        <p:blipFill>
          <a:blip r:embed="rId2" cstate="print"/>
          <a:stretch>
            <a:fillRect/>
          </a:stretch>
        </p:blipFill>
        <p:spPr>
          <a:xfrm>
            <a:off x="971600" y="1628800"/>
            <a:ext cx="7056784" cy="4320480"/>
          </a:xfrm>
          <a:prstGeom prst="rect">
            <a:avLst/>
          </a:prstGeom>
        </p:spPr>
      </p:pic>
    </p:spTree>
    <p:extLst>
      <p:ext uri="{BB962C8B-B14F-4D97-AF65-F5344CB8AC3E}">
        <p14:creationId xmlns:p14="http://schemas.microsoft.com/office/powerpoint/2010/main" val="2198996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Horizon</Template>
  <TotalTime>462</TotalTime>
  <Words>762</Words>
  <Application>Microsoft Office PowerPoint</Application>
  <PresentationFormat>Prezentácia na obrazovke (4:3)</PresentationFormat>
  <Paragraphs>94</Paragraphs>
  <Slides>22</Slides>
  <Notes>1</Notes>
  <HiddenSlides>0</HiddenSlides>
  <MMClips>0</MMClips>
  <ScaleCrop>false</ScaleCrop>
  <HeadingPairs>
    <vt:vector size="6" baseType="variant">
      <vt:variant>
        <vt:lpstr>Použité písma</vt:lpstr>
      </vt:variant>
      <vt:variant>
        <vt:i4>3</vt:i4>
      </vt:variant>
      <vt:variant>
        <vt:lpstr>Motív</vt:lpstr>
      </vt:variant>
      <vt:variant>
        <vt:i4>2</vt:i4>
      </vt:variant>
      <vt:variant>
        <vt:lpstr>Nadpisy snímok</vt:lpstr>
      </vt:variant>
      <vt:variant>
        <vt:i4>22</vt:i4>
      </vt:variant>
    </vt:vector>
  </HeadingPairs>
  <TitlesOfParts>
    <vt:vector size="27" baseType="lpstr">
      <vt:lpstr>Arial</vt:lpstr>
      <vt:lpstr>Calibri</vt:lpstr>
      <vt:lpstr>Times New Roman</vt:lpstr>
      <vt:lpstr>Motív Office</vt:lpstr>
      <vt:lpstr>1_Motív Office</vt:lpstr>
      <vt:lpstr>Rozvoj inovatívnych foriem vzdelávania na Univerzite Mateja Bela v Banskej Bystrici ITMS 26110230077</vt:lpstr>
      <vt:lpstr>Interaktívne nástroje vzdelávania</vt:lpstr>
      <vt:lpstr>Multimédiá</vt:lpstr>
      <vt:lpstr>Počítačové siete a Internet</vt:lpstr>
      <vt:lpstr>E-learning</vt:lpstr>
      <vt:lpstr>Videokonferencia</vt:lpstr>
      <vt:lpstr>Návrh možného riešenia videokonferencie</vt:lpstr>
      <vt:lpstr>Digitálne vizualizéry</vt:lpstr>
      <vt:lpstr>Digitálny vizualizér</vt:lpstr>
      <vt:lpstr>Interaktívny bezdrôtový tablet</vt:lpstr>
      <vt:lpstr>Interaktívny bezdrôtový tablet</vt:lpstr>
      <vt:lpstr>Interaktívne tabule</vt:lpstr>
      <vt:lpstr>Interaktívna tabuľa</vt:lpstr>
      <vt:lpstr>Digitálny systém E-beam</vt:lpstr>
      <vt:lpstr>Digitálny systém E-beam</vt:lpstr>
      <vt:lpstr>Digitálny systém E-beam</vt:lpstr>
      <vt:lpstr>Virtuálna realita</vt:lpstr>
      <vt:lpstr>Využitie virtuálnej reality v oblasti vzdelávania</vt:lpstr>
      <vt:lpstr>Využitie virtuálnej reality v oblasti vzdelávania</vt:lpstr>
      <vt:lpstr>Interaktívna učebňa</vt:lpstr>
      <vt:lpstr>Návrh interaktívnej učebne</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Multimediálne nástroje vo vzdelávaní</dc:title>
  <dc:creator>Slavo</dc:creator>
  <cp:lastModifiedBy>Horvathova Dana</cp:lastModifiedBy>
  <cp:revision>29</cp:revision>
  <dcterms:created xsi:type="dcterms:W3CDTF">2014-12-08T22:51:40Z</dcterms:created>
  <dcterms:modified xsi:type="dcterms:W3CDTF">2015-03-17T18:04:19Z</dcterms:modified>
</cp:coreProperties>
</file>