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72" r:id="rId3"/>
    <p:sldMasterId id="2147483684" r:id="rId4"/>
  </p:sldMasterIdLst>
  <p:notesMasterIdLst>
    <p:notesMasterId r:id="rId17"/>
  </p:notesMasterIdLst>
  <p:sldIdLst>
    <p:sldId id="264" r:id="rId5"/>
    <p:sldId id="265" r:id="rId6"/>
    <p:sldId id="257" r:id="rId7"/>
    <p:sldId id="258" r:id="rId8"/>
    <p:sldId id="259" r:id="rId9"/>
    <p:sldId id="260" r:id="rId10"/>
    <p:sldId id="261" r:id="rId11"/>
    <p:sldId id="266" r:id="rId12"/>
    <p:sldId id="267" r:id="rId13"/>
    <p:sldId id="262" r:id="rId14"/>
    <p:sldId id="263" r:id="rId15"/>
    <p:sldId id="268" r:id="rId16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0" d="100"/>
          <a:sy n="90" d="100"/>
        </p:scale>
        <p:origin x="252" y="1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k-SK" altLang="sk-SK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CBF77605-3BAA-471E-9336-0C3C714AAE6F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47632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obrazu snímky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Zástupný symbol poznámo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sk-SK" altLang="sk-SK" smtClean="0"/>
          </a:p>
        </p:txBody>
      </p:sp>
      <p:sp>
        <p:nvSpPr>
          <p:cNvPr id="16388" name="Zástupný symbol čísla snímky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454F74-FFF9-420A-8D16-81B36444E79B}" type="slidenum">
              <a:rPr altLang="sk-SK" sz="120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sk-SK" altLang="sk-SK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3045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CB7712C-5C47-47DD-BE35-10AA5141537C}" type="slidenum">
              <a:rPr lang="sk-SK" altLang="sk-SK"/>
              <a:pPr/>
              <a:t>11</a:t>
            </a:fld>
            <a:endParaRPr lang="sk-SK" altLang="sk-SK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323026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ED21A4-7F05-483A-A398-30B8DD7CB59F}" type="slidenum">
              <a:rPr lang="sk-SK" altLang="sk-SK"/>
              <a:pPr/>
              <a:t>2</a:t>
            </a:fld>
            <a:endParaRPr lang="sk-SK" altLang="sk-SK"/>
          </a:p>
        </p:txBody>
      </p:sp>
      <p:sp>
        <p:nvSpPr>
          <p:cNvPr id="133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108095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ED21A4-7F05-483A-A398-30B8DD7CB59F}" type="slidenum">
              <a:rPr lang="sk-SK" altLang="sk-SK"/>
              <a:pPr/>
              <a:t>3</a:t>
            </a:fld>
            <a:endParaRPr lang="sk-SK" altLang="sk-SK"/>
          </a:p>
        </p:txBody>
      </p:sp>
      <p:sp>
        <p:nvSpPr>
          <p:cNvPr id="133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213415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9006453-4D54-4850-9D4C-2AC05377BA3B}" type="slidenum">
              <a:rPr lang="sk-SK" altLang="sk-SK"/>
              <a:pPr/>
              <a:t>4</a:t>
            </a:fld>
            <a:endParaRPr lang="sk-SK" altLang="sk-SK"/>
          </a:p>
        </p:txBody>
      </p:sp>
      <p:sp>
        <p:nvSpPr>
          <p:cNvPr id="143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54764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00FC75-7795-40C0-B033-8B07BDBFD0AA}" type="slidenum">
              <a:rPr lang="sk-SK" altLang="sk-SK"/>
              <a:pPr/>
              <a:t>5</a:t>
            </a:fld>
            <a:endParaRPr lang="sk-SK" altLang="sk-SK"/>
          </a:p>
        </p:txBody>
      </p:sp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70127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142DBA9-7E8A-422C-95B2-AC2B92A32A29}" type="slidenum">
              <a:rPr lang="sk-SK" altLang="sk-SK"/>
              <a:pPr/>
              <a:t>6</a:t>
            </a:fld>
            <a:endParaRPr lang="sk-SK" altLang="sk-SK"/>
          </a:p>
        </p:txBody>
      </p:sp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47815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1A197B-566B-4651-9FA3-5B7F5DBA3F06}" type="slidenum">
              <a:rPr lang="sk-SK" altLang="sk-SK"/>
              <a:pPr/>
              <a:t>7</a:t>
            </a:fld>
            <a:endParaRPr lang="sk-SK" altLang="sk-SK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094886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1A197B-566B-4651-9FA3-5B7F5DBA3F06}" type="slidenum">
              <a:rPr lang="sk-SK" altLang="sk-SK"/>
              <a:pPr/>
              <a:t>8</a:t>
            </a:fld>
            <a:endParaRPr lang="sk-SK" altLang="sk-SK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439951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948E6D3-B58C-4BDF-9554-DF922C376674}" type="slidenum">
              <a:rPr lang="sk-SK" altLang="sk-SK"/>
              <a:pPr/>
              <a:t>10</a:t>
            </a:fld>
            <a:endParaRPr lang="sk-SK" altLang="sk-SK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419475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02F32D1-9E60-4BD3-8FD7-06D0020EA1A6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981703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0B9231A-BAA9-4AE2-9F38-F32D11F61B0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905976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58499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58499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F7921D8-E5B8-48E8-8E74-1108F9BAE08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920003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17F2CEB-7558-4A68-993D-2B54C2AC81E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04822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3A18C27-952F-44E4-9A68-A19578EDCC7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03456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7F6DB46-B903-49DC-94AE-D450E353ADD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569699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3830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3830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05981B4-B611-43BC-9877-09396A806F2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015898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BDDF11A-E16D-4FEC-A77C-C529B611BC2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724394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0F6E9C9-A982-41D3-9D68-A139541786C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68875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C09BD41-863B-4816-AB3E-810FDEF155E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575572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32CAA97-CFFE-4A61-BE8C-40AB282B5A5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42530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09AE72A-BE22-492A-90E1-B5D81C36BFA1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354453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F4D001C-9B3B-4720-AF1F-212B6B8F035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0571569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2363BCE-8CC9-4BFA-933C-4A38CCC60364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236662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58499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58499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6DAD5DE-24EC-4700-8CCC-CF5D2F0C9DF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8343207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094" y="4283816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5BFE5-0A9C-466D-B09C-65A0B4878142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E2306-77B5-4D77-BD8B-6521B6D870D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083321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321D6-A07F-408B-B11B-DE0C33DB3442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BE5F-9AFF-4331-87A2-4DD753779E4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2184385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0F651-2449-4937-9D9F-94141889A4AB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29370-2B55-4061-A197-F784E969585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8201364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C958F-69C1-4525-A1B6-63FBA2D9302E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B7899-7E21-4485-85BA-24FAEE47E134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1500055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04031" y="1692178"/>
            <a:ext cx="4454027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120818" y="1692178"/>
            <a:ext cx="4455776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35-504D-4F90-AEEA-F21424D38D60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BB82D-1D96-41E3-9084-DB42843AF493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2315566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CBB5C-6E9C-4EC4-9D52-61BC6B15A0CB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CD523-0603-42FD-A1E6-930A67EE97CC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143402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FA1BC-7924-44C1-8B90-0F8007B48ACA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550EE-3B9D-49C9-9416-B0AD5CF4CCD0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4793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526ACDD-A1CD-47B1-9C67-BD828616CF21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9804025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32" y="300987"/>
            <a:ext cx="3316456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41245" y="300988"/>
            <a:ext cx="5635349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04032" y="1581933"/>
            <a:ext cx="3316456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E922F-AFD9-407B-982F-749C8780BAF5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6B114-96EA-433E-B97A-D2696687FECB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807297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 rtlCol="0">
            <a:normAutofit/>
          </a:bodyPr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3641B-FDFE-4048-A857-52BDD6A542FD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672BE-95C1-43C0-9E75-6F004B0485F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1106569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9992B-18F9-4FBC-8B02-D6968303F70B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BE28F-5202-45EF-AE97-6C605D8B2548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8314288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F937-3993-4D8F-A84B-99FBF5D32E0A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5B7C5-2BF4-4847-9339-0E7C0045BC9A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4731156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094" y="4283816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FEA8D-3731-479D-A63F-004F764B320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9684607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1732A-A80B-46BD-836B-EF12CC4F6BA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8281835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B2F7F-DB3F-48D3-AA82-C14EF6915E4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FEF0D-A2B7-4F79-BEDB-3EA69C993496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4002237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B352-3A98-4996-ABF2-35691F86B62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D0206-7AED-4B19-97C4-D050D68D91A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0625309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04031" y="1692178"/>
            <a:ext cx="4454027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120818" y="1692178"/>
            <a:ext cx="4455776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0B68-6885-4BA2-A234-5BAE545D5F5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2F208-A22B-4236-901D-D6A460F0975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6629252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21E7-7E32-4481-8366-F24B7265551C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73FD1-163F-448C-B28D-A93E226B84B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78633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357687" cy="43830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013325" y="1768475"/>
            <a:ext cx="4357688" cy="43830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A9A9C93-EA15-4C9B-A467-3B9AA7607045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2917652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AEC2E-6FA7-4EFB-B2CB-9FB51720EC5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DA8BE-551C-47B3-B635-CAC3000520A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513181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32" y="300987"/>
            <a:ext cx="3316456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41245" y="300988"/>
            <a:ext cx="5635349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04032" y="1581933"/>
            <a:ext cx="3316456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D1E81-434F-4806-97A3-37490CED5DC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B722B-5AF2-4E09-9C40-F36C7515072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245205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 rtlCol="0">
            <a:normAutofit/>
          </a:bodyPr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9B67E-77AB-4448-86DF-004137BC3DC0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D579F-2254-4630-BB15-0059DF16333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9663472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E1AEB-58B6-49A0-9196-10C7A79C7A0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9A832-1506-4F03-8833-819D34F981B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981836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1CACB-4071-4029-ACC7-6348DE3E22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914B-0249-499D-AB87-3833B7887B8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968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7B4EA8B-0415-4026-AF8A-024E116F5A7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97849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EF7BD4C-73BD-4FF4-A75A-42A96BDBC32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5025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C14B8F6-BD70-4D61-81CD-641C7B7742D7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511185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B993E1D-17CB-48B2-A34F-DA0B861EFF0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607983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BB3CCEA-BFDB-4E2A-B6B8-0D3B3155D044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87030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 smtClean="0"/>
              <a:t>Kliknúť na editáciu formátu textu titulku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8867775" cy="438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 smtClean="0"/>
              <a:t>Kliknúť na editáciu formátu textu osnovy</a:t>
            </a:r>
          </a:p>
          <a:p>
            <a:pPr lvl="1"/>
            <a:r>
              <a:rPr lang="en-GB" altLang="sk-SK" smtClean="0"/>
              <a:t>Druhá úroveň</a:t>
            </a:r>
          </a:p>
          <a:p>
            <a:pPr lvl="2"/>
            <a:r>
              <a:rPr lang="en-GB" altLang="sk-SK" smtClean="0"/>
              <a:t>Tretia úroveňˆ</a:t>
            </a:r>
          </a:p>
          <a:p>
            <a:pPr lvl="3"/>
            <a:r>
              <a:rPr lang="en-GB" altLang="sk-SK" smtClean="0"/>
              <a:t>Štvrtá úroveň osnovy</a:t>
            </a:r>
          </a:p>
          <a:p>
            <a:pPr lvl="4"/>
            <a:r>
              <a:rPr lang="en-GB" altLang="sk-SK" smtClean="0"/>
              <a:t>Piata úroveň osnovy</a:t>
            </a:r>
          </a:p>
          <a:p>
            <a:pPr lvl="4"/>
            <a:r>
              <a:rPr lang="en-GB" altLang="sk-SK" smtClean="0"/>
              <a:t>Šiesta úroveň</a:t>
            </a:r>
          </a:p>
          <a:p>
            <a:pPr lvl="4"/>
            <a:r>
              <a:rPr lang="en-GB" altLang="sk-SK" smtClean="0"/>
              <a:t>Siedma úroveň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893966E9-7AC3-48B5-A144-9AE82C2A6F1F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 smtClean="0"/>
              <a:t>Kliknúť na editáciu formátu textu titulku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38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 smtClean="0"/>
              <a:t>Kliknúť na editáciu formátu textu osnovy</a:t>
            </a:r>
          </a:p>
          <a:p>
            <a:pPr lvl="1"/>
            <a:r>
              <a:rPr lang="en-GB" altLang="sk-SK" smtClean="0"/>
              <a:t>Druhá úroveň</a:t>
            </a:r>
          </a:p>
          <a:p>
            <a:pPr lvl="2"/>
            <a:r>
              <a:rPr lang="en-GB" altLang="sk-SK" smtClean="0"/>
              <a:t>Tretia úroveňˆ</a:t>
            </a:r>
          </a:p>
          <a:p>
            <a:pPr lvl="3"/>
            <a:r>
              <a:rPr lang="en-GB" altLang="sk-SK" smtClean="0"/>
              <a:t>Štvrtá úroveň osnovy</a:t>
            </a:r>
          </a:p>
          <a:p>
            <a:pPr lvl="4"/>
            <a:r>
              <a:rPr lang="en-GB" altLang="sk-SK" smtClean="0"/>
              <a:t>Piata úroveň osnovy</a:t>
            </a:r>
          </a:p>
          <a:p>
            <a:pPr lvl="4"/>
            <a:r>
              <a:rPr lang="en-GB" altLang="sk-SK" smtClean="0"/>
              <a:t>Šiesta úroveň</a:t>
            </a:r>
          </a:p>
          <a:p>
            <a:pPr lvl="4"/>
            <a:r>
              <a:rPr lang="en-GB" altLang="sk-SK" smtClean="0"/>
              <a:t>Siedma úroveň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fld id="{772097BA-EA03-446B-989A-ADCF43FF3FD6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 kern="12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504031" y="302737"/>
            <a:ext cx="9072563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2051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504031" y="1763925"/>
            <a:ext cx="9072563" cy="498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504031" y="7006699"/>
            <a:ext cx="235214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23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1007943">
              <a:lnSpc>
                <a:spcPct val="100000"/>
              </a:lnSpc>
              <a:buClrTx/>
              <a:buSzTx/>
              <a:defRPr/>
            </a:pPr>
            <a:fld id="{64E65EF4-FC22-4400-B3AE-1C4F039CC180}" type="datetimeFigureOut">
              <a:rPr lang="sk-SK" smtClean="0"/>
              <a:pPr defTabSz="1007943">
                <a:lnSpc>
                  <a:spcPct val="100000"/>
                </a:lnSpc>
                <a:buClrTx/>
                <a:buSzTx/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444214" y="7006699"/>
            <a:ext cx="319219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23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1007943">
              <a:lnSpc>
                <a:spcPct val="100000"/>
              </a:lnSpc>
              <a:buClrTx/>
              <a:buSzTx/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7224448" y="7006699"/>
            <a:ext cx="2352146" cy="4024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23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1007943">
              <a:lnSpc>
                <a:spcPct val="100000"/>
              </a:lnSpc>
              <a:buClrTx/>
              <a:buSzTx/>
              <a:defRPr/>
            </a:pPr>
            <a:fld id="{9D7BF54D-2171-4F51-94D3-73E2067B63C6}" type="slidenum">
              <a:rPr lang="sk-SK" altLang="sk-SK" smtClean="0"/>
              <a:pPr defTabSz="1007943">
                <a:lnSpc>
                  <a:spcPct val="100000"/>
                </a:lnSpc>
                <a:buClrTx/>
                <a:buSzTx/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84791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77979" indent="-37797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504031" y="302737"/>
            <a:ext cx="9072563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504031" y="1763925"/>
            <a:ext cx="9072563" cy="498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504031" y="7006699"/>
            <a:ext cx="235214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23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1007943" hangingPunct="1">
              <a:lnSpc>
                <a:spcPct val="100000"/>
              </a:lnSpc>
              <a:buClrTx/>
              <a:buSzTx/>
              <a:defRPr/>
            </a:pPr>
            <a:endParaRPr lang="sk-S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444214" y="7006699"/>
            <a:ext cx="319219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2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1007943" hangingPunct="1">
              <a:lnSpc>
                <a:spcPct val="100000"/>
              </a:lnSpc>
              <a:buClrTx/>
              <a:buSzTx/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7224448" y="7006699"/>
            <a:ext cx="2352146" cy="4024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323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1007943" hangingPunct="1">
              <a:lnSpc>
                <a:spcPct val="100000"/>
              </a:lnSpc>
              <a:buClrTx/>
              <a:buSzTx/>
            </a:pPr>
            <a:fld id="{10A49B4D-BD50-48C0-9BFF-B130954CE10A}" type="slidenum">
              <a:rPr lang="sk-SK" altLang="sk-SK" smtClean="0"/>
              <a:pPr defTabSz="1007943" hangingPunct="1">
                <a:lnSpc>
                  <a:spcPct val="100000"/>
                </a:lnSpc>
                <a:buClrTx/>
                <a:buSzTx/>
              </a:pPr>
              <a:t>‹#›</a:t>
            </a:fld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31117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77979" indent="-37797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bdĺžnik 2"/>
          <p:cNvSpPr>
            <a:spLocks noChangeArrowheads="1"/>
          </p:cNvSpPr>
          <p:nvPr/>
        </p:nvSpPr>
        <p:spPr bwMode="auto">
          <a:xfrm>
            <a:off x="529" y="6833456"/>
            <a:ext cx="10079567" cy="32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07943" hangingPunct="1">
              <a:lnSpc>
                <a:spcPct val="100000"/>
              </a:lnSpc>
              <a:spcBef>
                <a:spcPct val="50000"/>
              </a:spcBef>
              <a:buClrTx/>
              <a:buSzTx/>
              <a:buNone/>
            </a:pPr>
            <a:r>
              <a:rPr lang="sk-SK" altLang="sk-SK" sz="1543" b="1">
                <a:solidFill>
                  <a:srgbClr val="000000"/>
                </a:solidFill>
              </a:rPr>
              <a:t>Moderné vzdelávanie pre vedomostnú spoločnosť/Projekt je spolufinancovaný zo zdrojov EÚ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64453" y="2779837"/>
            <a:ext cx="5796139" cy="2427938"/>
          </a:xfrm>
        </p:spPr>
        <p:txBody>
          <a:bodyPr rtlCol="0"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altLang="sk-SK" sz="4300" b="1" dirty="0">
                <a:solidFill>
                  <a:srgbClr val="A50021"/>
                </a:solidFill>
                <a:latin typeface="+mj-lt"/>
                <a:ea typeface="+mj-ea"/>
                <a:cs typeface="+mj-cs"/>
              </a:rPr>
              <a:t>Komunikácia prostredníctvom </a:t>
            </a:r>
            <a:r>
              <a:rPr lang="sk-SK" altLang="sk-SK" sz="4300" b="1" dirty="0" smtClean="0">
                <a:solidFill>
                  <a:srgbClr val="A50021"/>
                </a:solidFill>
                <a:latin typeface="+mj-lt"/>
                <a:ea typeface="+mj-ea"/>
                <a:cs typeface="+mj-cs"/>
              </a:rPr>
              <a:t>digitálnych technológií</a:t>
            </a:r>
            <a:endParaRPr lang="sk-SK" sz="4299" b="1" dirty="0">
              <a:solidFill>
                <a:srgbClr val="A50021"/>
              </a:solidFill>
              <a:latin typeface="+mj-lt"/>
              <a:ea typeface="+mj-ea"/>
              <a:cs typeface="+mj-cs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sk-SK" sz="1984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sz="1984" b="1" dirty="0">
                <a:solidFill>
                  <a:schemeClr val="accent2">
                    <a:lumMod val="75000"/>
                  </a:schemeClr>
                </a:solidFill>
              </a:rPr>
              <a:t>Ing</a:t>
            </a:r>
            <a:r>
              <a:rPr lang="sk-SK" sz="1984" b="1" dirty="0">
                <a:solidFill>
                  <a:schemeClr val="accent2">
                    <a:lumMod val="75000"/>
                  </a:schemeClr>
                </a:solidFill>
              </a:rPr>
              <a:t>. Dana Horváthová, PhD.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sk-SK" sz="4850" b="1" dirty="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/>
              <a:ea typeface="+mj-ea"/>
              <a:cs typeface="+mj-cs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sk-SK" sz="3968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504507" y="446231"/>
            <a:ext cx="9071610" cy="1587181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4299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Rozvoj inovatívnych foriem vzdelávania</a:t>
            </a:r>
            <a:br>
              <a:rPr lang="sk-SK" sz="4299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4299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Univerzite Mateja Bela v Banskej Bystrici</a:t>
            </a:r>
            <a:r>
              <a:rPr lang="sk-SK" sz="3748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sk-SK" sz="3748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4299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ITMS 26110230077</a:t>
            </a:r>
          </a:p>
        </p:txBody>
      </p:sp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" r="3203"/>
          <a:stretch>
            <a:fillRect/>
          </a:stretch>
        </p:blipFill>
        <p:spPr bwMode="auto">
          <a:xfrm>
            <a:off x="3311386" y="5573510"/>
            <a:ext cx="3459602" cy="112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2" descr="D:\lihan_work\dokumenty_umb\Projekty_UMB\OPV_Zvýšenie kvality riadenia a  vysokoškolského vzdelávania v podmienkach  UMB\logotyp_opv\Europsky socialny fond\EU-ESF-VERTICAL-COL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473" y="5424766"/>
            <a:ext cx="1377191" cy="127394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11472"/>
          <a:stretch>
            <a:fillRect/>
          </a:stretch>
        </p:blipFill>
        <p:spPr bwMode="auto">
          <a:xfrm>
            <a:off x="7421961" y="5424766"/>
            <a:ext cx="1130451" cy="1273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340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Edukačný portál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6677025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Súbor webových stránok, ktoré poskytujú edukačný obsah vo forme textov, obrazových prezentácií, animácií, videa, zvukov a hovoreného slova.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Ponúka učebné materiály pre čo najširšiu komunitu učiteľov. 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Na ich tvorbe sa podieľajú samotní učitelia. 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Slúži učiteľom, aby si vzájomne pomohli a posúvali sa vpred pri edukácii žiakov.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Kvalitný edukačný portál zatiaľ stále chýba.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/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/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Možnosti komunikácie na vyučovaní</a:t>
            </a:r>
            <a:br>
              <a:rPr lang="sk-SK" altLang="sk-SK"/>
            </a:br>
            <a:r>
              <a:rPr lang="sk-SK" altLang="sk-SK"/>
              <a:t>s podporou internetu a intranetu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5143500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Komunikačný kanál: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</a:t>
            </a:r>
            <a:r>
              <a:rPr lang="sk-SK" altLang="sk-SK" u="sng"/>
              <a:t>internet</a:t>
            </a:r>
            <a:r>
              <a:rPr lang="sk-SK" altLang="sk-SK"/>
              <a:t> - komunikácia so žiakom, ktorý je mimo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                  budovy školy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</a:t>
            </a:r>
            <a:r>
              <a:rPr lang="sk-SK" altLang="sk-SK" u="sng"/>
              <a:t>intranet</a:t>
            </a:r>
            <a:r>
              <a:rPr lang="sk-SK" altLang="sk-SK"/>
              <a:t> - komunikácia v triede alebo v škole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Školský intranet poskytuje zaujímavé možnosti: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študent na monitore vidí len to, čo má na monitore    učiteľ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učiteľ vidí na svojom monitore aktivity všetkých       študentov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72022" y="-1443689"/>
            <a:ext cx="4840292" cy="3013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007943" hangingPunct="1">
              <a:lnSpc>
                <a:spcPct val="100000"/>
              </a:lnSpc>
              <a:buClrTx/>
              <a:buSzTx/>
            </a:pPr>
            <a:endParaRPr lang="sk-SK" altLang="sk-SK" smtClean="0">
              <a:solidFill>
                <a:prstClr val="black"/>
              </a:solidFill>
            </a:endParaRPr>
          </a:p>
        </p:txBody>
      </p:sp>
      <p:sp>
        <p:nvSpPr>
          <p:cNvPr id="4099" name="AutoShape 4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72022" y="-1443689"/>
            <a:ext cx="4840292" cy="3013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007943" hangingPunct="1">
              <a:lnSpc>
                <a:spcPct val="100000"/>
              </a:lnSpc>
              <a:buClrTx/>
              <a:buSzTx/>
            </a:pPr>
            <a:endParaRPr lang="sk-SK" altLang="sk-SK" smtClean="0">
              <a:solidFill>
                <a:prstClr val="black"/>
              </a:solidFill>
            </a:endParaRPr>
          </a:p>
        </p:txBody>
      </p:sp>
      <p:pic>
        <p:nvPicPr>
          <p:cNvPr id="4100" name="Zástupný symbol obsahu 11" descr="Info o projekt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0167" y="2752632"/>
            <a:ext cx="4840292" cy="3013370"/>
          </a:xfrm>
        </p:spPr>
      </p:pic>
    </p:spTree>
    <p:extLst>
      <p:ext uri="{BB962C8B-B14F-4D97-AF65-F5344CB8AC3E}">
        <p14:creationId xmlns:p14="http://schemas.microsoft.com/office/powerpoint/2010/main" val="13412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Pojem komunikácia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5233988"/>
          </a:xfrm>
          <a:ln/>
        </p:spPr>
        <p:txBody>
          <a:bodyPr/>
          <a:lstStyle/>
          <a:p>
            <a:pPr marL="0" indent="0">
              <a:buSzPct val="4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 dirty="0"/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Komunikácia je prenos zmyslami vnímateľných informácií.</a:t>
            </a:r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Pri komunikácii si vzájomne vymieňame textové, </a:t>
            </a:r>
            <a:r>
              <a:rPr lang="sk-SK" altLang="sk-SK" dirty="0" smtClean="0"/>
              <a:t>zvukové, </a:t>
            </a:r>
            <a:r>
              <a:rPr lang="sk-SK" altLang="sk-SK" dirty="0"/>
              <a:t>obrazové </a:t>
            </a:r>
            <a:r>
              <a:rPr lang="sk-SK" altLang="sk-SK" dirty="0" smtClean="0"/>
              <a:t>a iné informácie.</a:t>
            </a:r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Komunikácia má dve formy:</a:t>
            </a:r>
          </a:p>
          <a:p>
            <a:pPr marL="1065213" lvl="2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Verbálnu (jazykové prostriedky reči) – ústne a písomné, </a:t>
            </a:r>
          </a:p>
          <a:p>
            <a:pPr marL="1065213" lvl="2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Neverbálnu (mimojazykové prostriedky)</a:t>
            </a:r>
          </a:p>
          <a:p>
            <a:pPr marL="800100" lvl="2" indent="0">
              <a:buClr>
                <a:srgbClr val="FFFF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 </a:t>
            </a:r>
            <a:endParaRPr lang="sk-SK" altLang="sk-SK" dirty="0"/>
          </a:p>
          <a:p>
            <a:pPr marL="0" indent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 dirty="0"/>
          </a:p>
        </p:txBody>
      </p:sp>
    </p:spTree>
    <p:extLst>
      <p:ext uri="{BB962C8B-B14F-4D97-AF65-F5344CB8AC3E}">
        <p14:creationId xmlns:p14="http://schemas.microsoft.com/office/powerpoint/2010/main" val="2081066779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sk-SK" dirty="0" smtClean="0"/>
              <a:t>Verb</a:t>
            </a:r>
            <a:r>
              <a:rPr lang="sk-SK" altLang="sk-SK" dirty="0" smtClean="0"/>
              <a:t>á</a:t>
            </a:r>
            <a:r>
              <a:rPr lang="en-US" altLang="sk-SK" dirty="0" err="1" smtClean="0"/>
              <a:t>lna</a:t>
            </a:r>
            <a:r>
              <a:rPr lang="sk-SK" altLang="sk-SK" dirty="0" smtClean="0"/>
              <a:t> </a:t>
            </a:r>
            <a:r>
              <a:rPr lang="sk-SK" altLang="sk-SK" dirty="0"/>
              <a:t>komunikácia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5233988"/>
          </a:xfrm>
          <a:ln/>
        </p:spPr>
        <p:txBody>
          <a:bodyPr/>
          <a:lstStyle/>
          <a:p>
            <a:pPr marL="0" indent="0">
              <a:buSzPct val="4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 dirty="0"/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Ústna – hlasová, </a:t>
            </a:r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Písomná – tlačená a elektronická</a:t>
            </a:r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Existujú </a:t>
            </a:r>
            <a:r>
              <a:rPr lang="sk-SK" altLang="sk-SK" dirty="0"/>
              <a:t>rôzne spôsoby </a:t>
            </a:r>
            <a:r>
              <a:rPr lang="sk-SK" altLang="sk-SK" dirty="0" smtClean="0"/>
              <a:t>elektronickej komunikácie:</a:t>
            </a:r>
          </a:p>
          <a:p>
            <a:pPr marL="665163" lvl="1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tie, </a:t>
            </a:r>
            <a:r>
              <a:rPr lang="sk-SK" altLang="sk-SK" dirty="0"/>
              <a:t>ktoré </a:t>
            </a:r>
            <a:r>
              <a:rPr lang="sk-SK" altLang="sk-SK" dirty="0" smtClean="0"/>
              <a:t>nedávajú </a:t>
            </a:r>
            <a:r>
              <a:rPr lang="sk-SK" altLang="sk-SK" dirty="0"/>
              <a:t>veľa času na rozmyslenie </a:t>
            </a:r>
            <a:r>
              <a:rPr lang="sk-SK" altLang="sk-SK" dirty="0" smtClean="0"/>
              <a:t>(videokonferencia,...),</a:t>
            </a:r>
          </a:p>
          <a:p>
            <a:pPr marL="665163" lvl="1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 tie, </a:t>
            </a:r>
            <a:r>
              <a:rPr lang="sk-SK" altLang="sk-SK" dirty="0"/>
              <a:t>kde si svoju odpoveď môžeme dôkladnejšie premyslieť (</a:t>
            </a:r>
            <a:r>
              <a:rPr lang="sk-SK" altLang="sk-SK" dirty="0" smtClean="0"/>
              <a:t>e-mail,...).</a:t>
            </a:r>
            <a:endParaRPr lang="sk-SK" altLang="sk-SK" dirty="0"/>
          </a:p>
          <a:p>
            <a:pPr marL="0" indent="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404813"/>
            <a:ext cx="9070975" cy="1262062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Interaktívna a neinteraktívna komunikácia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1744663"/>
            <a:ext cx="9431337" cy="5233987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u="sng"/>
              <a:t>Interaktívna</a:t>
            </a:r>
            <a:r>
              <a:rPr lang="sk-SK" altLang="sk-SK"/>
              <a:t>: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/>
              <a:t>    - realizovaná prostredníctvom programov nazývaných        všeobecne Instant messengers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/>
              <a:t>    - dokážu prenášať textové, zvukové a obrazové 		    	  informácie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u="sng"/>
              <a:t>Neinteraktívna</a:t>
            </a:r>
            <a:r>
              <a:rPr lang="sk-SK" altLang="sk-SK"/>
              <a:t>: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/>
              <a:t>- realizovaná zasielaním správ elektronickou poštou,       ktorá sa považuje za najdôležitejší spôsob      			       elektronickej komunikácie z dôvodu jednoduchosti       jej ukladania 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Vzájomná komunikácia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5233988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Predpokladom </a:t>
            </a:r>
            <a:r>
              <a:rPr lang="sk-SK" altLang="sk-SK" dirty="0"/>
              <a:t>ďalšieho vývoja všetkých živočíšnych druhov.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Človek svoju komunikáciu neustále vylepšuje.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Pôvodným a stále najuznávanejším výdobytkom počítačových sietí.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Každá takáto forma </a:t>
            </a:r>
            <a:r>
              <a:rPr lang="sk-SK" altLang="sk-SK" dirty="0"/>
              <a:t>komunikácie sa začína pripojením na internet prostredníctvom internetového prehliadača (</a:t>
            </a:r>
            <a:r>
              <a:rPr lang="sk-SK" altLang="sk-SK" dirty="0" err="1"/>
              <a:t>browser</a:t>
            </a:r>
            <a:r>
              <a:rPr lang="sk-SK" altLang="sk-SK" dirty="0"/>
              <a:t>).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Komunikácia medzi </a:t>
            </a:r>
            <a:r>
              <a:rPr lang="sk-SK" altLang="sk-SK" dirty="0" err="1"/>
              <a:t>klientským</a:t>
            </a:r>
            <a:r>
              <a:rPr lang="sk-SK" altLang="sk-SK" dirty="0"/>
              <a:t> prehliadačom a serverom sa riadi pravidlami (protokolom).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Školský web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7218363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Základnými atribútmi webovej stránky akejkoľvek školy sú: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- </a:t>
            </a:r>
            <a:r>
              <a:rPr lang="sk-SK" altLang="sk-SK" dirty="0" smtClean="0"/>
              <a:t>SEO </a:t>
            </a:r>
            <a:r>
              <a:rPr lang="en-US" dirty="0" smtClean="0"/>
              <a:t>(z </a:t>
            </a:r>
            <a:r>
              <a:rPr lang="en-US" dirty="0" err="1" smtClean="0"/>
              <a:t>angl.</a:t>
            </a:r>
            <a:r>
              <a:rPr lang="en-US" dirty="0" smtClean="0"/>
              <a:t> </a:t>
            </a:r>
            <a:r>
              <a:rPr lang="en-US" i="1" dirty="0" smtClean="0"/>
              <a:t>search engine optimization</a:t>
            </a:r>
            <a:r>
              <a:rPr lang="en-US" dirty="0" smtClean="0"/>
              <a:t>)</a:t>
            </a:r>
            <a:r>
              <a:rPr lang="sk-SK" altLang="sk-SK" dirty="0" smtClean="0"/>
              <a:t> </a:t>
            </a:r>
            <a:r>
              <a:rPr lang="sk-SK" altLang="sk-SK" dirty="0"/>
              <a:t>(Používateľ - žiak, rodič, ...) 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- Informačná </a:t>
            </a:r>
            <a:r>
              <a:rPr lang="sk-SK" altLang="sk-SK" dirty="0" smtClean="0"/>
              <a:t>hodnota </a:t>
            </a:r>
            <a:endParaRPr lang="sk-SK" altLang="sk-SK" dirty="0"/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Pridanou hodnotou webových stránok je: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- Grafická úroveň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- Technická úroveň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- Interaktivita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- Jednoduchosť a intuitívnosť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 dirty="0"/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 dirty="0"/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Netiketa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5326063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Súbor pravidiel, ktoré by mal používateľ internetu dodržiavať, pokiaľ chce byť považovaný za slušného človeka.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err="1"/>
              <a:t>The</a:t>
            </a:r>
            <a:r>
              <a:rPr lang="sk-SK" altLang="sk-SK" dirty="0"/>
              <a:t> </a:t>
            </a:r>
            <a:r>
              <a:rPr lang="sk-SK" altLang="sk-SK" dirty="0" err="1"/>
              <a:t>Computer</a:t>
            </a:r>
            <a:r>
              <a:rPr lang="sk-SK" altLang="sk-SK" dirty="0"/>
              <a:t> </a:t>
            </a:r>
            <a:r>
              <a:rPr lang="sk-SK" altLang="sk-SK" dirty="0" err="1"/>
              <a:t>Ethics</a:t>
            </a:r>
            <a:r>
              <a:rPr lang="sk-SK" altLang="sk-SK" dirty="0"/>
              <a:t> </a:t>
            </a:r>
            <a:r>
              <a:rPr lang="sk-SK" altLang="sk-SK" dirty="0" err="1"/>
              <a:t>Institute</a:t>
            </a:r>
            <a:r>
              <a:rPr lang="sk-SK" altLang="sk-SK" dirty="0"/>
              <a:t>: „Nenič prácu iných, nepoužívaj počítač k škode iných ľudí, nepouži a nevytvor kópiu softvéru, ktorý si nezaplatil, neprivlastni si intelektuálne dielo niekoho iného...“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Neposielaj </a:t>
            </a:r>
            <a:r>
              <a:rPr lang="sk-SK" altLang="sk-SK" dirty="0"/>
              <a:t>zbytočné informácie, </a:t>
            </a:r>
            <a:r>
              <a:rPr lang="sk-SK" altLang="sk-SK" dirty="0" smtClean="0"/>
              <a:t>dodržiavaj </a:t>
            </a:r>
            <a:r>
              <a:rPr lang="sk-SK" altLang="sk-SK" dirty="0"/>
              <a:t>gramatiku, </a:t>
            </a:r>
            <a:r>
              <a:rPr lang="sk-SK" altLang="sk-SK" dirty="0" smtClean="0"/>
              <a:t>píš </a:t>
            </a:r>
            <a:r>
              <a:rPr lang="sk-SK" altLang="sk-SK" dirty="0"/>
              <a:t>s diakritikou, </a:t>
            </a:r>
            <a:r>
              <a:rPr lang="sk-SK" altLang="sk-SK" dirty="0" smtClean="0"/>
              <a:t>nepublikuj </a:t>
            </a:r>
            <a:r>
              <a:rPr lang="sk-SK" altLang="sk-SK" dirty="0"/>
              <a:t>nepravdivé informácie, </a:t>
            </a:r>
            <a:r>
              <a:rPr lang="sk-SK" altLang="sk-SK" dirty="0" smtClean="0"/>
              <a:t>zdrž </a:t>
            </a:r>
            <a:r>
              <a:rPr lang="sk-SK" altLang="sk-SK" dirty="0"/>
              <a:t>sa vulgarizmov, </a:t>
            </a:r>
            <a:r>
              <a:rPr lang="sk-SK" altLang="sk-SK" dirty="0" smtClean="0"/>
              <a:t>uvádzaj </a:t>
            </a:r>
            <a:r>
              <a:rPr lang="sk-SK" altLang="sk-SK" dirty="0"/>
              <a:t>predmet e-mailu, ...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 smtClean="0"/>
              <a:t>Pravidlá </a:t>
            </a:r>
            <a:r>
              <a:rPr lang="sk-SK" altLang="sk-SK" dirty="0" err="1" smtClean="0"/>
              <a:t>netikety</a:t>
            </a:r>
            <a:r>
              <a:rPr lang="sk-SK" altLang="sk-SK" dirty="0" smtClean="0"/>
              <a:t> 1</a:t>
            </a:r>
            <a:endParaRPr lang="sk-SK" altLang="sk-SK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5326063"/>
          </a:xfrm>
          <a:ln/>
        </p:spPr>
        <p:txBody>
          <a:bodyPr/>
          <a:lstStyle/>
          <a:p>
            <a:pPr>
              <a:buClr>
                <a:schemeClr val="bg1"/>
              </a:buClr>
              <a:buFont typeface="+mj-lt"/>
              <a:buAutoNum type="arabicPeriod"/>
            </a:pPr>
            <a:r>
              <a:rPr lang="sk-SK" sz="1800" dirty="0" smtClean="0"/>
              <a:t>Nikdy nezabúdajte, že na druhom konci sú ľudia a nie počítač. To, čo anonymne napíšete stroju, by ste možno nikdy nepovedali dotyčnému do očí.</a:t>
            </a:r>
          </a:p>
          <a:p>
            <a:pPr>
              <a:buClr>
                <a:schemeClr val="bg1"/>
              </a:buClr>
              <a:buFont typeface="+mj-lt"/>
              <a:buAutoNum type="arabicPeriod"/>
            </a:pPr>
            <a:r>
              <a:rPr lang="sk-SK" sz="1800" dirty="0" smtClean="0"/>
              <a:t>Dodržiavajte všetky pravidlá slušnosti z normálneho života. Čo je zlé v bežnom živote, bude určite nevhodné aj na internete.</a:t>
            </a:r>
          </a:p>
          <a:p>
            <a:pPr>
              <a:buClr>
                <a:schemeClr val="bg1"/>
              </a:buClr>
              <a:buFont typeface="+mj-lt"/>
              <a:buAutoNum type="arabicPeriod"/>
            </a:pPr>
            <a:r>
              <a:rPr lang="sk-SK" sz="1800" dirty="0" smtClean="0"/>
              <a:t>Zistite si, kde sa nachádzate. Cez internet totiž komunikujete s ľuďmi z celého sveta. A čo je v jednej skupine na internete dovolené, iná to môže považovať za neprípustné. Politika, náboženstvo a iné rozporuplné témy by mali byť diskutované s maximálnou ohľaduplnosťou a taktom.</a:t>
            </a:r>
          </a:p>
          <a:p>
            <a:pPr>
              <a:buClr>
                <a:schemeClr val="bg1"/>
              </a:buClr>
              <a:buFont typeface="+mj-lt"/>
              <a:buAutoNum type="arabicPeriod"/>
            </a:pPr>
            <a:r>
              <a:rPr lang="sk-SK" sz="1800" dirty="0" smtClean="0"/>
              <a:t>Majte ohľad k druhým. Nie každý má rýchle internetové pripojenie ako vy. Mnohí sa pripájajú z domu cez pomalý modem, za ktorý platia! Neposielajte teda zbytočné a zbytočne veľké e-mailové správy.</a:t>
            </a:r>
          </a:p>
          <a:p>
            <a:pPr>
              <a:buClr>
                <a:schemeClr val="bg1"/>
              </a:buClr>
              <a:buFont typeface="+mj-lt"/>
              <a:buAutoNum type="arabicPeriod"/>
            </a:pPr>
            <a:r>
              <a:rPr lang="sk-SK" sz="1800" dirty="0" smtClean="0"/>
              <a:t>Nebuďte grobianom! Aj keď píšete bez diakritiky (bez dĺžňov a mäkčeňov) snažte sa o správny pravopis. Publikovať nepravdivé informácie, alebo niekoho ohovárať tiež nie je vhodné. Nevydávajte za svoju prácu niekoho iného. Obrázky, texty a rôzne iné súbory sa z internetu dajú ľahko stiahnuť. Akoby sa vám páčilo, keby niekto iný vydával vaše dielo za svoje? Ak využijete prácu iných, mali by ste spomenúť ich autorstvo.</a:t>
            </a:r>
          </a:p>
        </p:txBody>
      </p:sp>
    </p:spTree>
    <p:extLst>
      <p:ext uri="{BB962C8B-B14F-4D97-AF65-F5344CB8AC3E}">
        <p14:creationId xmlns:p14="http://schemas.microsoft.com/office/powerpoint/2010/main" val="1356215285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dirty="0" smtClean="0"/>
              <a:t>Pravidlá </a:t>
            </a:r>
            <a:r>
              <a:rPr lang="sk-SK" altLang="sk-SK" dirty="0" err="1" smtClean="0"/>
              <a:t>netikety</a:t>
            </a:r>
            <a:r>
              <a:rPr lang="sk-SK" altLang="sk-SK" dirty="0" smtClean="0"/>
              <a:t> 2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  <a:buFont typeface="+mj-lt"/>
              <a:buAutoNum type="arabicPeriod" startAt="6"/>
            </a:pPr>
            <a:r>
              <a:rPr lang="sk-SK" sz="1800" dirty="0" smtClean="0"/>
              <a:t>Pomôžte, ak viete. Zaujíma vás nejaká téma a sledujete nejakú diskusiu k nej? Niekto z diskusnej skupiny má taký alebo onaký problém. Ak viete odpoveď, pomôžte. Nabudúce pomôže niekto vám. V diskusnej skupine platí zásada „Najprv počúvaj, až potom píš.“</a:t>
            </a:r>
          </a:p>
          <a:p>
            <a:pPr>
              <a:buClr>
                <a:schemeClr val="bg1"/>
              </a:buClr>
              <a:buFont typeface="+mj-lt"/>
              <a:buAutoNum type="arabicPeriod" startAt="6"/>
            </a:pPr>
            <a:r>
              <a:rPr lang="sk-SK" sz="1800" dirty="0" smtClean="0"/>
              <a:t>Rešpektujte súkromie iných. Omylom vám prišla správa, ktorá vám nepatrí? Správajte sa tak, ako by ste chceli, keby niekto iný našiel vašu poštu…</a:t>
            </a:r>
          </a:p>
          <a:p>
            <a:pPr>
              <a:buClr>
                <a:schemeClr val="bg1"/>
              </a:buClr>
              <a:buFont typeface="+mj-lt"/>
              <a:buAutoNum type="arabicPeriod" startAt="6"/>
            </a:pPr>
            <a:r>
              <a:rPr lang="sk-SK" sz="1800" dirty="0" smtClean="0"/>
              <a:t>Nezneužívajte svoju moc a vedomosti. Používatelia so špeciálnymi privilégiami, napr. správcovia serverov ktorí majú prístup k pošte ostatných musia mať dôveru bežných používateľov.</a:t>
            </a:r>
          </a:p>
          <a:p>
            <a:pPr>
              <a:buClr>
                <a:schemeClr val="bg1"/>
              </a:buClr>
              <a:buFont typeface="+mj-lt"/>
              <a:buAutoNum type="arabicPeriod" startAt="6"/>
            </a:pPr>
            <a:r>
              <a:rPr lang="sk-SK" sz="1800" dirty="0" smtClean="0"/>
              <a:t>Odpúšťajte druhým chyby. Aj vy ste niekedy začínali. Nemusíte hneď reagovať výsmešne alebo so zlosťou.</a:t>
            </a:r>
          </a:p>
          <a:p>
            <a:pPr>
              <a:buClr>
                <a:schemeClr val="bg1"/>
              </a:buClr>
              <a:buFont typeface="+mj-lt"/>
              <a:buAutoNum type="arabicPeriod" startAt="6"/>
            </a:pPr>
            <a:r>
              <a:rPr lang="sk-SK" sz="1800" dirty="0" smtClean="0"/>
              <a:t>Nerozosielajte reťazové listy a poplašné správy hoax. Upozornite aj ostatných, že takéto správanie je nevhodné.</a:t>
            </a:r>
          </a:p>
          <a:p>
            <a:pPr>
              <a:buClr>
                <a:schemeClr val="bg1"/>
              </a:buClr>
              <a:buFont typeface="+mj-lt"/>
              <a:buAutoNum type="arabicPeriod" startAt="6"/>
            </a:pPr>
            <a:r>
              <a:rPr lang="sk-SK" sz="1800" dirty="0" smtClean="0"/>
              <a:t>Nerozosielajte spam – správy s reklamným textom. Upozornite i ostatných, že takéto správanie je nevhodné.</a:t>
            </a:r>
          </a:p>
          <a:p>
            <a:pPr>
              <a:buClr>
                <a:schemeClr val="bg1"/>
              </a:buClr>
              <a:buFont typeface="+mj-lt"/>
              <a:buAutoNum type="arabicPeriod" startAt="6"/>
            </a:pPr>
            <a:r>
              <a:rPr lang="sk-SK" sz="1800" dirty="0" smtClean="0"/>
              <a:t>Rešpektujte autorské práva iných. Nepublikujte cudzí text pod svojim menom, vždy uvádzajte meno pravého autora a zdroj odkiaľ je text prevzatý.</a:t>
            </a:r>
          </a:p>
          <a:p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365446270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Motí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ív Offic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k-SK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k-SK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í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í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Motí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ív Office">
      <a:majorFont>
        <a:latin typeface="Times New Roman"/>
        <a:ea typeface=""/>
        <a:cs typeface="Arial Unicode MS"/>
      </a:majorFont>
      <a:minorFont>
        <a:latin typeface="Times New Roman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k-SK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k-SK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í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í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812</Words>
  <Application>Microsoft Office PowerPoint</Application>
  <PresentationFormat>Vlastná</PresentationFormat>
  <Paragraphs>85</Paragraphs>
  <Slides>12</Slides>
  <Notes>10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4</vt:i4>
      </vt:variant>
      <vt:variant>
        <vt:lpstr>Nadpisy snímok</vt:lpstr>
      </vt:variant>
      <vt:variant>
        <vt:i4>12</vt:i4>
      </vt:variant>
    </vt:vector>
  </HeadingPairs>
  <TitlesOfParts>
    <vt:vector size="23" baseType="lpstr">
      <vt:lpstr>Times New Roman</vt:lpstr>
      <vt:lpstr>Arial</vt:lpstr>
      <vt:lpstr>Droid Sans</vt:lpstr>
      <vt:lpstr>Arial Unicode MS</vt:lpstr>
      <vt:lpstr>DejaVu Sans</vt:lpstr>
      <vt:lpstr>Symbol</vt:lpstr>
      <vt:lpstr>Wingdings</vt:lpstr>
      <vt:lpstr>Motív Office</vt:lpstr>
      <vt:lpstr>Motív Office</vt:lpstr>
      <vt:lpstr>1_Motív Office</vt:lpstr>
      <vt:lpstr>2_Motív Office</vt:lpstr>
      <vt:lpstr>Rozvoj inovatívnych foriem vzdelávania na Univerzite Mateja Bela v Banskej Bystrici ITMS 26110230077</vt:lpstr>
      <vt:lpstr>Pojem komunikácia</vt:lpstr>
      <vt:lpstr>Verbálna komunikácia</vt:lpstr>
      <vt:lpstr>Interaktívna a neinteraktívna komunikácia</vt:lpstr>
      <vt:lpstr>Vzájomná komunikácia</vt:lpstr>
      <vt:lpstr>Školský web</vt:lpstr>
      <vt:lpstr>Netiketa</vt:lpstr>
      <vt:lpstr>Pravidlá netikety 1</vt:lpstr>
      <vt:lpstr>Pravidlá netikety 2</vt:lpstr>
      <vt:lpstr>Edukačný portál</vt:lpstr>
      <vt:lpstr>Možnosti komunikácie na vyučovaní s podporou internetu a intranetu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Rozvoj inovatívnych foriem vzdelávania na Univerzite Mateja Bela v Banskej Bystrici ITMS 26110230077</dc:title>
  <dc:creator>Horvathova Dana</dc:creator>
  <cp:lastModifiedBy>Horvathova Dana</cp:lastModifiedBy>
  <cp:revision>14</cp:revision>
  <cp:lastPrinted>1601-01-01T00:00:00Z</cp:lastPrinted>
  <dcterms:created xsi:type="dcterms:W3CDTF">2015-03-19T19:49:25Z</dcterms:created>
  <dcterms:modified xsi:type="dcterms:W3CDTF">2015-04-27T17:11:06Z</dcterms:modified>
</cp:coreProperties>
</file>