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7"/>
  </p:notesMasterIdLst>
  <p:handoutMasterIdLst>
    <p:handoutMasterId r:id="rId28"/>
  </p:handoutMasterIdLst>
  <p:sldIdLst>
    <p:sldId id="279" r:id="rId6"/>
    <p:sldId id="256" r:id="rId7"/>
    <p:sldId id="258" r:id="rId8"/>
    <p:sldId id="260" r:id="rId9"/>
    <p:sldId id="277" r:id="rId10"/>
    <p:sldId id="261" r:id="rId11"/>
    <p:sldId id="265" r:id="rId12"/>
    <p:sldId id="269" r:id="rId13"/>
    <p:sldId id="262" r:id="rId14"/>
    <p:sldId id="263" r:id="rId15"/>
    <p:sldId id="266" r:id="rId16"/>
    <p:sldId id="268" r:id="rId17"/>
    <p:sldId id="264" r:id="rId18"/>
    <p:sldId id="271" r:id="rId19"/>
    <p:sldId id="270" r:id="rId20"/>
    <p:sldId id="272" r:id="rId21"/>
    <p:sldId id="273" r:id="rId22"/>
    <p:sldId id="274" r:id="rId23"/>
    <p:sldId id="275" r:id="rId24"/>
    <p:sldId id="259" r:id="rId25"/>
    <p:sldId id="278" r:id="rId26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A"/>
    <a:srgbClr val="0000EA"/>
    <a:srgbClr val="0000CC"/>
    <a:srgbClr val="F7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05" d="100"/>
          <a:sy n="105" d="100"/>
        </p:scale>
        <p:origin x="1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A1B71-8118-41CC-9892-E52BA818003C}" type="datetimeFigureOut">
              <a:rPr lang="sk-SK" smtClean="0"/>
              <a:t>18.3.2015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91AD8-45BB-461A-A730-B264290B0A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545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1F926-25DB-42CD-86D7-B7D540ECF396}" type="datetimeFigureOut">
              <a:rPr lang="sk-SK" smtClean="0"/>
              <a:t>18.3.2015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BC79F-BB26-4087-AF12-664E687BF7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491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614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75BB605-FC93-4013-BD20-9B65D06AD4E7}" type="slidenum">
              <a:rPr lang="sk-SK" altLang="sk-SK">
                <a:solidFill>
                  <a:prstClr val="black"/>
                </a:solidFill>
              </a:rPr>
              <a:pPr/>
              <a:t>1</a:t>
            </a:fld>
            <a:endParaRPr lang="sk-SK" alt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4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7684-3BD3-44AB-9D6B-25BBB122A443}" type="datetimeFigureOut">
              <a:rPr lang="fr-FR"/>
              <a:pPr>
                <a:defRPr/>
              </a:pPr>
              <a:t>18/03/2015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A99B4-EF4A-4B46-8AA7-11927117FB8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74C0F-E69D-4FE8-9F62-C4AF3CD1ADAC}" type="datetimeFigureOut">
              <a:rPr lang="fr-FR"/>
              <a:pPr>
                <a:defRPr/>
              </a:pPr>
              <a:t>18/03/2015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BBE0B-8D63-4539-B720-78C2CFC264B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89D2C-B771-4343-9440-D743394B6EE6}" type="datetimeFigureOut">
              <a:rPr lang="fr-FR"/>
              <a:pPr>
                <a:defRPr/>
              </a:pPr>
              <a:t>18/03/2015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4FEA4-44C3-4C5E-AB30-ADF80DA37E5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7684-3BD3-44AB-9D6B-25BBB122A44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A99B4-EF4A-4B46-8AA7-11927117FB8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5D16-6942-46F4-AE9D-D952742F810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E2E59-E62B-4791-AF6F-969F6A0A997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BFDA-7A4F-4B22-B32B-EFD4B7CF165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2417C-D928-4128-BD66-C01B28F5886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1B490-DA98-4525-AA1D-7080F07CBA7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AEA78-17C8-4FE2-8DC3-A5834EBC2D6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B4C75-EF6A-4CF3-934D-3655474EDA8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6DD8-5037-44E0-AE87-6F2E7112292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129E-AE8F-4173-9CF5-D614D960085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549EC-E546-4288-8285-1EE05AD21B0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D0236-6EF6-4446-95B6-61AF76DE7B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BD47-B3F4-45A1-8D50-A9F6922C3C6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BC2D7-65E6-4F1F-B470-0450E7747A3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FF240-6E54-4DCB-A58B-63FB36A3474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5D16-6942-46F4-AE9D-D952742F8100}" type="datetimeFigureOut">
              <a:rPr lang="fr-FR"/>
              <a:pPr>
                <a:defRPr/>
              </a:pPr>
              <a:t>18/03/2015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E2E59-E62B-4791-AF6F-969F6A0A997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52B98-7348-4CB6-A586-F0B3F9A2A04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CDB73-45AD-4CAF-8CBA-F805B561C0E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74C0F-E69D-4FE8-9F62-C4AF3CD1ADA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BBE0B-8D63-4539-B720-78C2CFC264B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89D2C-B771-4343-9440-D743394B6EE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4FEA4-44C3-4C5E-AB30-ADF80DA37E5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7684-3BD3-44AB-9D6B-25BBB122A44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A99B4-EF4A-4B46-8AA7-11927117FB8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5D16-6942-46F4-AE9D-D952742F810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E2E59-E62B-4791-AF6F-969F6A0A997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BFDA-7A4F-4B22-B32B-EFD4B7CF165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2417C-D928-4128-BD66-C01B28F5886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1B490-DA98-4525-AA1D-7080F07CBA7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AEA78-17C8-4FE2-8DC3-A5834EBC2D6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B4C75-EF6A-4CF3-934D-3655474EDA8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6DD8-5037-44E0-AE87-6F2E7112292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129E-AE8F-4173-9CF5-D614D960085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549EC-E546-4288-8285-1EE05AD21B0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D0236-6EF6-4446-95B6-61AF76DE7B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BD47-B3F4-45A1-8D50-A9F6922C3C6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BFDA-7A4F-4B22-B32B-EFD4B7CF165A}" type="datetimeFigureOut">
              <a:rPr lang="fr-FR"/>
              <a:pPr>
                <a:defRPr/>
              </a:pPr>
              <a:t>18/03/2015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2417C-D928-4128-BD66-C01B28F5886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BC2D7-65E6-4F1F-B470-0450E7747A3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FF240-6E54-4DCB-A58B-63FB36A3474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52B98-7348-4CB6-A586-F0B3F9A2A04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CDB73-45AD-4CAF-8CBA-F805B561C0E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74C0F-E69D-4FE8-9F62-C4AF3CD1ADA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BBE0B-8D63-4539-B720-78C2CFC264B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89D2C-B771-4343-9440-D743394B6EE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4FEA4-44C3-4C5E-AB30-ADF80DA37E5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0545-6244-44ED-A1F4-853DF7C0DF5F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FEA8D-3731-479D-A63F-004F764B320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25756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2957-2D41-4408-82DC-07688AA97F8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1732A-A80B-46BD-836B-EF12CC4F6BA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02547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2F7F-DB3F-48D3-AA82-C14EF6915E4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EF0D-A2B7-4F79-BEDB-3EA69C99349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64443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B352-3A98-4996-ABF2-35691F86B62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D0206-7AED-4B19-97C4-D050D68D91A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346791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0B68-6885-4BA2-A234-5BAE545D5F5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2F208-A22B-4236-901D-D6A460F0975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3581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21E7-7E32-4481-8366-F24B726555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73FD1-163F-448C-B28D-A93E226B84B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9785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1B490-DA98-4525-AA1D-7080F07CBA7E}" type="datetimeFigureOut">
              <a:rPr lang="fr-FR"/>
              <a:pPr>
                <a:defRPr/>
              </a:pPr>
              <a:t>18/03/2015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AEA78-17C8-4FE2-8DC3-A5834EBC2D6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EC2E-6FA7-4EFB-B2CB-9FB51720EC5B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DA8BE-551C-47B3-B635-CAC3000520A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42932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1E81-434F-4806-97A3-37490CED5DC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B722B-5AF2-4E09-9C40-F36C7515072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49058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B67E-77AB-4448-86DF-004137BC3DC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579F-2254-4630-BB15-0059DF16333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74982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1AEB-58B6-49A0-9196-10C7A79C7A0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A832-1506-4F03-8833-819D34F981B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41396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CACB-4071-4029-ACC7-6348DE3E227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A914B-0249-499D-AB87-3833B7887B8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31099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0545-6244-44ED-A1F4-853DF7C0DF5F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FEA8D-3731-479D-A63F-004F764B320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78539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2957-2D41-4408-82DC-07688AA97F8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1732A-A80B-46BD-836B-EF12CC4F6BA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60083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2F7F-DB3F-48D3-AA82-C14EF6915E4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EF0D-A2B7-4F79-BEDB-3EA69C99349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65995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B352-3A98-4996-ABF2-35691F86B62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D0206-7AED-4B19-97C4-D050D68D91A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507984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0B68-6885-4BA2-A234-5BAE545D5F5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2F208-A22B-4236-901D-D6A460F0975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4765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B4C75-EF6A-4CF3-934D-3655474EDA83}" type="datetimeFigureOut">
              <a:rPr lang="fr-FR"/>
              <a:pPr>
                <a:defRPr/>
              </a:pPr>
              <a:t>18/03/2015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6DD8-5037-44E0-AE87-6F2E7112292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21E7-7E32-4481-8366-F24B726555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73FD1-163F-448C-B28D-A93E226B84B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264572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EC2E-6FA7-4EFB-B2CB-9FB51720EC5B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DA8BE-551C-47B3-B635-CAC3000520A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691067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1E81-434F-4806-97A3-37490CED5DC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B722B-5AF2-4E09-9C40-F36C7515072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681556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B67E-77AB-4448-86DF-004137BC3DC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579F-2254-4630-BB15-0059DF16333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275624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1AEB-58B6-49A0-9196-10C7A79C7A0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A832-1506-4F03-8833-819D34F981B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505581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CACB-4071-4029-ACC7-6348DE3E227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A914B-0249-499D-AB87-3833B7887B8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7644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129E-AE8F-4173-9CF5-D614D9600857}" type="datetimeFigureOut">
              <a:rPr lang="fr-FR"/>
              <a:pPr>
                <a:defRPr/>
              </a:pPr>
              <a:t>18/03/2015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549EC-E546-4288-8285-1EE05AD21B0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D0236-6EF6-4446-95B6-61AF76DE7BCB}" type="datetimeFigureOut">
              <a:rPr lang="fr-FR"/>
              <a:pPr>
                <a:defRPr/>
              </a:pPr>
              <a:t>18/03/2015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BD47-B3F4-45A1-8D50-A9F6922C3C6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BC2D7-65E6-4F1F-B470-0450E7747A34}" type="datetimeFigureOut">
              <a:rPr lang="fr-FR"/>
              <a:pPr>
                <a:defRPr/>
              </a:pPr>
              <a:t>18/03/2015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FF240-6E54-4DCB-A58B-63FB36A3474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52B98-7348-4CB6-A586-F0B3F9A2A04A}" type="datetimeFigureOut">
              <a:rPr lang="fr-FR"/>
              <a:pPr>
                <a:defRPr/>
              </a:pPr>
              <a:t>18/03/2015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CDB73-45AD-4CAF-8CBA-F805B561C0E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CD8509-35A2-49B1-ADD5-7503ADD9DEAC}" type="datetimeFigureOut">
              <a:rPr lang="fr-FR"/>
              <a:pPr>
                <a:defRPr/>
              </a:pPr>
              <a:t>18/03/2015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CA7F3D-AC63-4F4B-9A3F-414A833C2FC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CD8509-35A2-49B1-ADD5-7503ADD9DEA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CA7F3D-AC63-4F4B-9A3F-414A833C2FC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CD8509-35A2-49B1-ADD5-7503ADD9DEA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CA7F3D-AC63-4F4B-9A3F-414A833C2FC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4CCB53-9022-4ED0-85FE-98CFD5860BF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0A49B4D-BD50-48C0-9BFF-B130954CE10A}" type="slidenum">
              <a:rPr lang="sk-SK" altLang="sk-SK" smtClean="0"/>
              <a:pPr/>
              <a:t>‹#›</a:t>
            </a:fld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188160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4CCB53-9022-4ED0-85FE-98CFD5860BF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18.3.2015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0A49B4D-BD50-48C0-9BFF-B130954CE10A}" type="slidenum">
              <a:rPr lang="sk-SK" altLang="sk-SK" smtClean="0"/>
              <a:pPr/>
              <a:t>‹#›</a:t>
            </a:fld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256960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ĺžnik 2"/>
          <p:cNvSpPr>
            <a:spLocks noChangeArrowheads="1"/>
          </p:cNvSpPr>
          <p:nvPr/>
        </p:nvSpPr>
        <p:spPr bwMode="auto">
          <a:xfrm>
            <a:off x="0" y="619918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altLang="sk-SK" sz="1400" b="1" smtClean="0">
                <a:solidFill>
                  <a:prstClr val="black"/>
                </a:solidFill>
              </a:rPr>
              <a:t>Moderné vzdelávanie pre vedomostnú spoločnosť/Projekt je spolufinancovaný zo zdrojov EÚ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91680" y="2133600"/>
            <a:ext cx="5760640" cy="25908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dirty="0" smtClean="0"/>
          </a:p>
          <a:p>
            <a:pPr marL="0" indent="0" algn="ctr">
              <a:buNone/>
            </a:pPr>
            <a:r>
              <a:rPr lang="sk-SK" sz="35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Webináre</a:t>
            </a:r>
            <a:endParaRPr lang="sk-SK" sz="35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sk-SK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Ing. Dana </a:t>
            </a:r>
            <a:r>
              <a:rPr lang="sk-SK" sz="1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</a:t>
            </a:r>
            <a:r>
              <a:rPr lang="sk-SK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orváthová, PhD.</a:t>
            </a:r>
            <a:endParaRPr lang="sk-SK" sz="18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4398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Rozvoj inovatívnych foriem vzdelávania</a:t>
            </a:r>
            <a:b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Univerzite Mateja Bela v Banskej Bystrici</a:t>
            </a:r>
            <a:r>
              <a:rPr lang="sk-SK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k-SK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ITMS 26110230077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r="3203"/>
          <a:stretch>
            <a:fillRect/>
          </a:stretch>
        </p:blipFill>
        <p:spPr bwMode="auto">
          <a:xfrm>
            <a:off x="3003550" y="5056188"/>
            <a:ext cx="313848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D:\lihan_work\dokumenty_umb\Projekty_UMB\OPV_Zvýšenie kvality riadenia a  vysokoškolského vzdelávania v podmienkach  UMB\logotyp_opv\Europsky socialny fond\EU-ESF-VERTICAL-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921250"/>
            <a:ext cx="1249363" cy="115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1472"/>
          <a:stretch>
            <a:fillRect/>
          </a:stretch>
        </p:blipFill>
        <p:spPr bwMode="auto">
          <a:xfrm>
            <a:off x="6732588" y="4921250"/>
            <a:ext cx="10255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1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66553"/>
            <a:ext cx="2680891" cy="2154735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4400" y="-18256"/>
            <a:ext cx="8229600" cy="1143000"/>
          </a:xfrm>
        </p:spPr>
        <p:txBody>
          <a:bodyPr/>
          <a:lstStyle/>
          <a:p>
            <a:r>
              <a:rPr lang="sk-SK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Podmienky pripojenia</a:t>
            </a:r>
            <a:endParaRPr lang="fr-CA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Obrázok 5" descr="Hom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6165304"/>
            <a:ext cx="576064" cy="576064"/>
          </a:xfrm>
          <a:prstGeom prst="rect">
            <a:avLst/>
          </a:prstGeom>
        </p:spPr>
      </p:pic>
      <p:pic>
        <p:nvPicPr>
          <p:cNvPr id="7" name="Obrázok 6" descr="forward bla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0392" y="6309320"/>
            <a:ext cx="370474" cy="370474"/>
          </a:xfrm>
          <a:prstGeom prst="rect">
            <a:avLst/>
          </a:prstGeom>
        </p:spPr>
      </p:pic>
      <p:pic>
        <p:nvPicPr>
          <p:cNvPr id="9" name="Obrázok 8" descr="forward bl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7153854" y="6309320"/>
            <a:ext cx="370474" cy="370474"/>
          </a:xfrm>
          <a:prstGeom prst="rect">
            <a:avLst/>
          </a:prstGeom>
        </p:spPr>
      </p:pic>
      <p:sp>
        <p:nvSpPr>
          <p:cNvPr id="10" name="Espace réservé du contenu 4"/>
          <p:cNvSpPr>
            <a:spLocks noGrp="1"/>
          </p:cNvSpPr>
          <p:nvPr>
            <p:ph idx="1"/>
          </p:nvPr>
        </p:nvSpPr>
        <p:spPr>
          <a:xfrm>
            <a:off x="1907704" y="1268760"/>
            <a:ext cx="6984776" cy="4978986"/>
          </a:xfrm>
        </p:spPr>
        <p:txBody>
          <a:bodyPr/>
          <a:lstStyle/>
          <a:p>
            <a:pPr marL="0" indent="0" algn="just">
              <a:buNone/>
            </a:pPr>
            <a:r>
              <a:rPr lang="sk-S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Webináru</a:t>
            </a:r>
            <a:r>
              <a:rPr lang="sk-SK" sz="2400" dirty="0"/>
              <a:t> je možné zúčastniť sa zadaním </a:t>
            </a:r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URL adresy</a:t>
            </a:r>
            <a:r>
              <a:rPr lang="sk-SK" sz="2400" dirty="0"/>
              <a:t>, ktorá je pre konkrétny webinár unikátna do webového prehliadača, v konkrétny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dátum</a:t>
            </a:r>
            <a:r>
              <a:rPr lang="sk-SK" sz="2400" dirty="0"/>
              <a:t> a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hodinu</a:t>
            </a:r>
            <a:r>
              <a:rPr lang="sk-SK" sz="2400" dirty="0"/>
              <a:t>, na kedy je </a:t>
            </a:r>
            <a:r>
              <a:rPr lang="sk-SK" sz="2400" dirty="0" smtClean="0"/>
              <a:t>webinár </a:t>
            </a:r>
            <a:r>
              <a:rPr lang="sk-SK" sz="2400" dirty="0"/>
              <a:t>vypísaný</a:t>
            </a:r>
            <a:r>
              <a:rPr lang="sk-SK" sz="2400" dirty="0" smtClean="0"/>
              <a:t>.</a:t>
            </a:r>
          </a:p>
          <a:p>
            <a:pPr marL="0" indent="0" algn="just">
              <a:buNone/>
            </a:pPr>
            <a:r>
              <a:rPr lang="sk-SK" sz="2400" i="1" dirty="0"/>
              <a:t>Ď</a:t>
            </a:r>
            <a:r>
              <a:rPr lang="sk-SK" sz="2400" i="1" dirty="0" smtClean="0"/>
              <a:t>alšie </a:t>
            </a:r>
            <a:r>
              <a:rPr lang="sk-SK" sz="2400" i="1" dirty="0"/>
              <a:t>nevyhnutné súčasti a podmienky </a:t>
            </a:r>
            <a:r>
              <a:rPr lang="sk-SK" sz="2400" i="1" dirty="0" smtClean="0"/>
              <a:t>pripojenia:</a:t>
            </a:r>
          </a:p>
          <a:p>
            <a:pPr marL="1062000" algn="just"/>
            <a:r>
              <a:rPr lang="sk-SK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spoľahlivé pripojenie </a:t>
            </a:r>
            <a:endParaRPr lang="sk-SK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62000" algn="just"/>
            <a:r>
              <a:rPr lang="sk-SK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bežný internetový </a:t>
            </a:r>
            <a:r>
              <a:rPr lang="sk-SK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prehliadač</a:t>
            </a:r>
          </a:p>
          <a:p>
            <a:pPr marL="1062000" algn="just"/>
            <a:r>
              <a:rPr lang="sk-SK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pre </a:t>
            </a:r>
            <a:r>
              <a:rPr lang="sk-SK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webináre</a:t>
            </a:r>
          </a:p>
          <a:p>
            <a:pPr marL="1062000" algn="just"/>
            <a:r>
              <a:rPr lang="sk-SK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slúchadlá, </a:t>
            </a:r>
            <a:r>
              <a:rPr lang="sk-SK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mikrofón</a:t>
            </a:r>
          </a:p>
          <a:p>
            <a:pPr marL="1062000" algn="just"/>
            <a:r>
              <a:rPr lang="sk-SK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sk-SK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onitor</a:t>
            </a:r>
          </a:p>
          <a:p>
            <a:pPr algn="just"/>
            <a:endParaRPr lang="fr-CA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82960" y="-99392"/>
            <a:ext cx="8229600" cy="1143000"/>
          </a:xfrm>
        </p:spPr>
        <p:txBody>
          <a:bodyPr/>
          <a:lstStyle/>
          <a:p>
            <a:r>
              <a:rPr lang="sk-SK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Zabezpečenie / príprava webináru</a:t>
            </a:r>
            <a:endParaRPr lang="fr-CA" sz="400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Obrázok 5" descr="Hom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6165304"/>
            <a:ext cx="576064" cy="576064"/>
          </a:xfrm>
          <a:prstGeom prst="rect">
            <a:avLst/>
          </a:prstGeom>
        </p:spPr>
      </p:pic>
      <p:pic>
        <p:nvPicPr>
          <p:cNvPr id="7" name="Obrázok 6" descr="forward bla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309320"/>
            <a:ext cx="370474" cy="370474"/>
          </a:xfrm>
          <a:prstGeom prst="rect">
            <a:avLst/>
          </a:prstGeom>
        </p:spPr>
      </p:pic>
      <p:pic>
        <p:nvPicPr>
          <p:cNvPr id="9" name="Obrázok 8" descr="forward bl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7153854" y="6309320"/>
            <a:ext cx="370474" cy="370474"/>
          </a:xfrm>
          <a:prstGeom prst="rect">
            <a:avLst/>
          </a:prstGeom>
        </p:spPr>
      </p:pic>
      <p:sp>
        <p:nvSpPr>
          <p:cNvPr id="8" name="Espace réservé du contenu 4"/>
          <p:cNvSpPr>
            <a:spLocks noGrp="1"/>
          </p:cNvSpPr>
          <p:nvPr>
            <p:ph idx="1"/>
          </p:nvPr>
        </p:nvSpPr>
        <p:spPr>
          <a:xfrm>
            <a:off x="2339752" y="1439785"/>
            <a:ext cx="6552728" cy="4978986"/>
          </a:xfrm>
        </p:spPr>
        <p:txBody>
          <a:bodyPr/>
          <a:lstStyle/>
          <a:p>
            <a:pPr marL="0" indent="0" algn="just">
              <a:buNone/>
            </a:pPr>
            <a:r>
              <a:rPr lang="sk-SK" sz="2400" dirty="0"/>
              <a:t>Kvalitný plán lekcie, dobrý školiteľ a zanietená skupina poslucháčov sú bezpochyby základnými prvkami potrebnými pre úspešné zvládnutie akéhokoľvek výučbového kurzu. </a:t>
            </a:r>
            <a:endParaRPr lang="sk-SK" sz="2400" dirty="0" smtClean="0"/>
          </a:p>
          <a:p>
            <a:pPr marL="0" indent="0" algn="just">
              <a:buNone/>
            </a:pPr>
            <a:endParaRPr lang="sk-SK" sz="1200" dirty="0" smtClean="0"/>
          </a:p>
          <a:p>
            <a:pPr marL="0" indent="0" algn="just">
              <a:buNone/>
            </a:pPr>
            <a:r>
              <a:rPr lang="sk-SK" sz="2400" i="1" dirty="0" smtClean="0"/>
              <a:t>Niekoľko </a:t>
            </a:r>
            <a:r>
              <a:rPr lang="sk-SK" sz="2400" i="1" dirty="0"/>
              <a:t>základných inštrukcií pre úspešné zvládnutie a vedenie webinárov</a:t>
            </a:r>
            <a:r>
              <a:rPr lang="sk-SK" sz="2400" i="1" dirty="0" smtClean="0"/>
              <a:t>:</a:t>
            </a:r>
          </a:p>
          <a:p>
            <a:pPr marL="1062000" algn="just"/>
            <a:r>
              <a:rPr lang="sk-SK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miesto</a:t>
            </a:r>
          </a:p>
          <a:p>
            <a:pPr marL="1062000" algn="just"/>
            <a:r>
              <a:rPr lang="fr-C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uhol snímania kamerou </a:t>
            </a:r>
            <a:endParaRPr lang="sk-SK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62000" algn="just"/>
            <a:r>
              <a:rPr lang="fr-C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osvetlenie</a:t>
            </a:r>
            <a:endParaRPr lang="sk-SK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62000" algn="just"/>
            <a:r>
              <a:rPr lang="fr-C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ozvučenie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6" y="2095996"/>
            <a:ext cx="1405012" cy="1405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0952" y="116632"/>
            <a:ext cx="8229600" cy="1224136"/>
          </a:xfrm>
        </p:spPr>
        <p:txBody>
          <a:bodyPr/>
          <a:lstStyle/>
          <a:p>
            <a:r>
              <a:rPr lang="pl-PL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Oznámenie a zapísanie sa do webinárov</a:t>
            </a:r>
            <a:endParaRPr lang="fr-CA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1691680" y="1724515"/>
            <a:ext cx="7416824" cy="4525963"/>
          </a:xfrm>
        </p:spPr>
        <p:txBody>
          <a:bodyPr/>
          <a:lstStyle/>
          <a:p>
            <a:pPr algn="just">
              <a:spcBef>
                <a:spcPts val="1800"/>
              </a:spcBef>
              <a:buNone/>
            </a:pPr>
            <a:r>
              <a:rPr lang="sk-SK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Kľúčovú úlohu </a:t>
            </a:r>
            <a:r>
              <a:rPr lang="sk-SK" sz="2200" dirty="0"/>
              <a:t>inštitúcie pre zabezpečenie úspešného </a:t>
            </a:r>
            <a:r>
              <a:rPr lang="sk-SK" sz="2200" dirty="0" smtClean="0"/>
              <a:t>priebehu webináru </a:t>
            </a:r>
            <a:r>
              <a:rPr lang="sk-SK" sz="2200" dirty="0"/>
              <a:t>predstavuje proces </a:t>
            </a:r>
            <a:r>
              <a:rPr lang="sk-SK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oznámenia a zapísania </a:t>
            </a:r>
            <a:r>
              <a:rPr lang="sk-SK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sa.</a:t>
            </a:r>
          </a:p>
          <a:p>
            <a:pPr algn="just">
              <a:spcBef>
                <a:spcPts val="1800"/>
              </a:spcBef>
              <a:buNone/>
            </a:pPr>
            <a:r>
              <a:rPr lang="sk-SK" sz="2200" i="1" dirty="0" smtClean="0"/>
              <a:t>  Oznámenie </a:t>
            </a:r>
            <a:r>
              <a:rPr lang="sk-SK" sz="2200" i="1" dirty="0"/>
              <a:t>o webinári </a:t>
            </a:r>
            <a:r>
              <a:rPr lang="sk-SK" sz="2200" i="1" dirty="0" smtClean="0"/>
              <a:t>obsahuje </a:t>
            </a:r>
            <a:r>
              <a:rPr lang="sk-SK" sz="2200" i="1" dirty="0"/>
              <a:t>nasledujúce kľúčové aspekty:</a:t>
            </a:r>
            <a:endParaRPr lang="sk-SK" sz="2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62000" lvl="0"/>
            <a:r>
              <a:rPr lang="sk-SK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predmet;</a:t>
            </a:r>
          </a:p>
          <a:p>
            <a:pPr marL="1062000" lvl="0"/>
            <a:r>
              <a:rPr lang="sk-SK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dátum a trvanie </a:t>
            </a:r>
            <a:r>
              <a:rPr lang="sk-SK" sz="2000" dirty="0"/>
              <a:t>(obvykle nepresahujúce 75 minút);</a:t>
            </a:r>
          </a:p>
          <a:p>
            <a:pPr marL="1062000" lvl="0"/>
            <a:r>
              <a:rPr lang="sk-SK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maximálny počet účastníkov/poslucháčov;</a:t>
            </a:r>
          </a:p>
          <a:p>
            <a:pPr marL="1062000" lvl="0"/>
            <a:r>
              <a:rPr lang="sk-SK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predpoklady poslucháčov;</a:t>
            </a:r>
          </a:p>
          <a:p>
            <a:pPr marL="1062000" lvl="0"/>
            <a:r>
              <a:rPr lang="sk-SK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prepojenie na web stránku s registráciou </a:t>
            </a:r>
            <a:r>
              <a:rPr lang="sk-SK" sz="2000" dirty="0"/>
              <a:t>(alebo aspoň iné informácie o registrácii);</a:t>
            </a:r>
          </a:p>
          <a:p>
            <a:pPr marL="1062000" lvl="0"/>
            <a:r>
              <a:rPr lang="sk-SK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výhody pre zúčastnených;</a:t>
            </a:r>
          </a:p>
          <a:p>
            <a:pPr marL="1062000" lvl="0"/>
            <a:r>
              <a:rPr lang="sk-SK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poplatky</a:t>
            </a:r>
            <a:r>
              <a:rPr lang="sk-SK" sz="2000" dirty="0"/>
              <a:t> (aj keď je to zadarmo, malo by to byť jasne uvedené);</a:t>
            </a:r>
          </a:p>
          <a:p>
            <a:pPr marL="1062000"/>
            <a:r>
              <a:rPr lang="sk-SK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adekvátny obrázok.</a:t>
            </a:r>
            <a:endParaRPr lang="sk-SK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 descr="Hom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6165304"/>
            <a:ext cx="576064" cy="576064"/>
          </a:xfrm>
          <a:prstGeom prst="rect">
            <a:avLst/>
          </a:prstGeom>
        </p:spPr>
      </p:pic>
      <p:pic>
        <p:nvPicPr>
          <p:cNvPr id="8" name="Obrázok 7" descr="forward bla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309320"/>
            <a:ext cx="370474" cy="370474"/>
          </a:xfrm>
          <a:prstGeom prst="rect">
            <a:avLst/>
          </a:prstGeom>
        </p:spPr>
      </p:pic>
      <p:pic>
        <p:nvPicPr>
          <p:cNvPr id="9" name="Obrázok 8" descr="forward bl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7153854" y="6309320"/>
            <a:ext cx="370474" cy="370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886642" y="1330094"/>
            <a:ext cx="7236296" cy="4680520"/>
          </a:xfrm>
        </p:spPr>
        <p:txBody>
          <a:bodyPr/>
          <a:lstStyle/>
          <a:p>
            <a:pPr marL="0" indent="0" algn="just">
              <a:buNone/>
            </a:pPr>
            <a:r>
              <a:rPr lang="sk-SK" sz="2200" dirty="0" smtClean="0"/>
              <a:t>Súčasti </a:t>
            </a:r>
            <a:r>
              <a:rPr lang="sk-SK" sz="2200" dirty="0"/>
              <a:t>webinárového softvéru sú </a:t>
            </a:r>
            <a:r>
              <a:rPr lang="sk-SK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webové aplikácie </a:t>
            </a:r>
            <a:r>
              <a:rPr lang="sk-SK" sz="2200" dirty="0"/>
              <a:t>a nevyžadujú inštaláciu. Existuje viacero softvérových balíčkov (voľne dostupné, alebo určené na komerčné využitie), ktoré môžu byt použité pre účely školenia</a:t>
            </a:r>
            <a:r>
              <a:rPr lang="sk-SK" sz="2200" dirty="0" smtClean="0"/>
              <a:t>.</a:t>
            </a:r>
          </a:p>
          <a:p>
            <a:pPr marL="0" indent="0" algn="just">
              <a:buNone/>
            </a:pPr>
            <a:r>
              <a:rPr lang="sk-SK" sz="2400" i="1" dirty="0" smtClean="0"/>
              <a:t>    Príklady webinárových </a:t>
            </a:r>
            <a:r>
              <a:rPr lang="sk-SK" sz="2400" i="1" dirty="0"/>
              <a:t>softvérov</a:t>
            </a:r>
            <a:r>
              <a:rPr lang="sk-SK" sz="2400" i="1" dirty="0" smtClean="0"/>
              <a:t>:</a:t>
            </a:r>
          </a:p>
          <a:p>
            <a:pPr marL="3599100" lvl="0" indent="0">
              <a:buNone/>
            </a:pPr>
            <a:r>
              <a:rPr lang="sk-SK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Adobe </a:t>
            </a:r>
            <a:r>
              <a:rPr lang="sk-SK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</a:t>
            </a:r>
            <a:r>
              <a:rPr lang="sk-SK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8,</a:t>
            </a:r>
          </a:p>
          <a:p>
            <a:pPr marL="3599100" lvl="0" indent="0">
              <a:buNone/>
            </a:pPr>
            <a:r>
              <a:rPr lang="sk-SK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</a:t>
            </a:r>
            <a:r>
              <a:rPr lang="sk-SK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ClickWebinar</a:t>
            </a:r>
            <a:r>
              <a:rPr lang="sk-SK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3599100" lvl="0" indent="0">
              <a:buNone/>
            </a:pPr>
            <a:r>
              <a:rPr lang="sk-SK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</a:t>
            </a:r>
            <a:r>
              <a:rPr lang="sk-SK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FastViewer</a:t>
            </a:r>
            <a:r>
              <a:rPr lang="sk-SK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confered</a:t>
            </a:r>
            <a:r>
              <a:rPr lang="sk-SK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3599100" lvl="0" indent="0">
              <a:buNone/>
            </a:pPr>
            <a:r>
              <a:rPr lang="sk-SK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</a:t>
            </a:r>
            <a:r>
              <a:rPr lang="sk-SK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Mikogo</a:t>
            </a:r>
            <a:r>
              <a:rPr lang="sk-SK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3599100" lvl="0" indent="0">
              <a:buNone/>
            </a:pPr>
            <a:r>
              <a:rPr lang="sk-SK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</a:t>
            </a:r>
            <a:r>
              <a:rPr lang="sk-SK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TeamViewer</a:t>
            </a:r>
            <a:r>
              <a:rPr lang="sk-SK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</a:t>
            </a:r>
          </a:p>
          <a:p>
            <a:pPr marL="3599100" lvl="0" indent="0">
              <a:buNone/>
            </a:pPr>
            <a:r>
              <a:rPr lang="sk-SK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Saba </a:t>
            </a:r>
            <a:r>
              <a:rPr lang="sk-SK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Webinar</a:t>
            </a:r>
            <a:r>
              <a:rPr lang="sk-SK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3599100" lvl="0" indent="0">
              <a:buNone/>
            </a:pPr>
            <a:r>
              <a:rPr lang="sk-SK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RHUB </a:t>
            </a:r>
            <a:r>
              <a:rPr lang="sk-SK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GoMeetNow</a:t>
            </a:r>
            <a:r>
              <a:rPr lang="sk-SK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4.3.</a:t>
            </a:r>
          </a:p>
          <a:p>
            <a:pPr marL="0" indent="0" algn="just">
              <a:buNone/>
            </a:pPr>
            <a:endParaRPr lang="sk-SK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4400" y="32405"/>
            <a:ext cx="8229600" cy="1143000"/>
          </a:xfrm>
        </p:spPr>
        <p:txBody>
          <a:bodyPr/>
          <a:lstStyle/>
          <a:p>
            <a:r>
              <a:rPr lang="sk-SK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Softvér webinárov</a:t>
            </a:r>
            <a:endParaRPr lang="fr-CA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Obrázok 4" descr="Hom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6165304"/>
            <a:ext cx="576064" cy="576064"/>
          </a:xfrm>
          <a:prstGeom prst="rect">
            <a:avLst/>
          </a:prstGeom>
        </p:spPr>
      </p:pic>
      <p:pic>
        <p:nvPicPr>
          <p:cNvPr id="6" name="Obrázok 5" descr="forward bla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309320"/>
            <a:ext cx="370474" cy="370474"/>
          </a:xfrm>
          <a:prstGeom prst="rect">
            <a:avLst/>
          </a:prstGeom>
        </p:spPr>
      </p:pic>
      <p:pic>
        <p:nvPicPr>
          <p:cNvPr id="7" name="Obrázok 6" descr="forward bl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7153854" y="6309320"/>
            <a:ext cx="370474" cy="370474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939585"/>
            <a:ext cx="3474913" cy="1916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21" y="5038933"/>
            <a:ext cx="4043658" cy="1812360"/>
          </a:xfrm>
          <a:prstGeom prst="rect">
            <a:avLst/>
          </a:prstGeom>
        </p:spPr>
      </p:pic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>
          <a:xfrm>
            <a:off x="488337" y="1916832"/>
            <a:ext cx="8451109" cy="3527319"/>
          </a:xfrm>
        </p:spPr>
        <p:txBody>
          <a:bodyPr/>
          <a:lstStyle/>
          <a:p>
            <a:pPr lvl="0"/>
            <a:r>
              <a:rPr lang="sk-SK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prenos </a:t>
            </a:r>
            <a:r>
              <a:rPr lang="sk-SK" sz="2200" dirty="0"/>
              <a:t>(umožňuje školiteľom a účastníkom vidieť sa navzájom),</a:t>
            </a:r>
          </a:p>
          <a:p>
            <a:pPr lvl="0"/>
            <a:r>
              <a:rPr lang="sk-SK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</a:t>
            </a:r>
            <a:r>
              <a:rPr lang="sk-SK" sz="2200" dirty="0"/>
              <a:t> (umožňuje komunikáciu medzi účastníkmi písaním </a:t>
            </a:r>
            <a:r>
              <a:rPr lang="sk-SK" sz="2200" dirty="0" smtClean="0"/>
              <a:t>textu),</a:t>
            </a:r>
            <a:endParaRPr lang="sk-SK" sz="2200" dirty="0"/>
          </a:p>
          <a:p>
            <a:pPr lvl="0"/>
            <a:r>
              <a:rPr lang="sk-SK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tabuľa v reálnom čase </a:t>
            </a:r>
            <a:r>
              <a:rPr lang="sk-SK" sz="2200" dirty="0"/>
              <a:t>(umožňuje kresliť na zdieľanú tabuľu),</a:t>
            </a:r>
          </a:p>
          <a:p>
            <a:pPr lvl="0"/>
            <a:r>
              <a:rPr lang="sk-SK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zdieľanie dokumentov</a:t>
            </a:r>
            <a:r>
              <a:rPr lang="sk-SK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lvl="0"/>
            <a:r>
              <a:rPr lang="sk-SK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zdieľanie poznámok</a:t>
            </a:r>
            <a:r>
              <a:rPr lang="sk-SK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lvl="0"/>
            <a:r>
              <a:rPr lang="sk-SK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zdieľanie obrazovky</a:t>
            </a:r>
            <a:r>
              <a:rPr lang="sk-SK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200" dirty="0"/>
              <a:t>(možnosť vidieť obrazovku prezentujúceho/ prednášajúceho),</a:t>
            </a:r>
          </a:p>
          <a:p>
            <a:pPr lvl="0"/>
            <a:r>
              <a:rPr lang="sk-SK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prieskumy / kvízy</a:t>
            </a:r>
            <a:r>
              <a:rPr lang="sk-SK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200" dirty="0"/>
              <a:t>(on-line dotazníky).</a:t>
            </a:r>
          </a:p>
          <a:p>
            <a:pPr marL="0" indent="0" algn="just">
              <a:buNone/>
            </a:pPr>
            <a:r>
              <a:rPr lang="sk-SK" sz="2200" dirty="0" smtClean="0"/>
              <a:t> </a:t>
            </a:r>
            <a:endParaRPr lang="fr-CA" sz="2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 descr="Hom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6165304"/>
            <a:ext cx="576064" cy="576064"/>
          </a:xfrm>
          <a:prstGeom prst="rect">
            <a:avLst/>
          </a:prstGeom>
        </p:spPr>
      </p:pic>
      <p:pic>
        <p:nvPicPr>
          <p:cNvPr id="7" name="Obrázok 6" descr="forward bla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309320"/>
            <a:ext cx="370474" cy="370474"/>
          </a:xfrm>
          <a:prstGeom prst="rect">
            <a:avLst/>
          </a:prstGeom>
        </p:spPr>
      </p:pic>
      <p:pic>
        <p:nvPicPr>
          <p:cNvPr id="8" name="Obrázok 7" descr="forward bl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7153854" y="6309320"/>
            <a:ext cx="370474" cy="370474"/>
          </a:xfrm>
          <a:prstGeom prst="rect">
            <a:avLst/>
          </a:prstGeom>
        </p:spPr>
      </p:pic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462579" y="-99392"/>
            <a:ext cx="8229600" cy="1143000"/>
          </a:xfrm>
        </p:spPr>
        <p:txBody>
          <a:bodyPr/>
          <a:lstStyle/>
          <a:p>
            <a:r>
              <a:rPr lang="sk-SK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Funkcie vo webinárových softvéroch</a:t>
            </a:r>
            <a:endParaRPr lang="fr-C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0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051720" y="1412776"/>
            <a:ext cx="6912768" cy="3960440"/>
          </a:xfrm>
        </p:spPr>
        <p:txBody>
          <a:bodyPr/>
          <a:lstStyle/>
          <a:p>
            <a:pPr marL="0" indent="0" algn="just">
              <a:buNone/>
            </a:pPr>
            <a:r>
              <a:rPr lang="sk-SK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Školiteľ</a:t>
            </a:r>
            <a:r>
              <a:rPr lang="sk-SK" sz="2200" dirty="0"/>
              <a:t> ovláda technológiu webináru je schopný samostatne viesť úspešné školenie pre malú </a:t>
            </a:r>
            <a:r>
              <a:rPr lang="sk-SK" sz="2200" dirty="0" smtClean="0"/>
              <a:t>skupinu,</a:t>
            </a:r>
          </a:p>
          <a:p>
            <a:pPr marL="0" indent="0" algn="just">
              <a:buNone/>
            </a:pPr>
            <a:r>
              <a:rPr lang="sk-SK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Moderátor</a:t>
            </a:r>
            <a:r>
              <a:rPr lang="sk-SK" sz="2200" b="1" dirty="0" smtClean="0"/>
              <a:t> </a:t>
            </a:r>
            <a:r>
              <a:rPr lang="sk-SK" sz="2200" dirty="0" smtClean="0"/>
              <a:t>zabezpečuje bezproblémový priebeh formálnej diskusie,</a:t>
            </a:r>
          </a:p>
          <a:p>
            <a:pPr marL="0" indent="0" algn="just">
              <a:buNone/>
            </a:pPr>
            <a:r>
              <a:rPr lang="sk-SK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</a:t>
            </a:r>
            <a:r>
              <a:rPr lang="sk-SK" sz="2200" dirty="0"/>
              <a:t> úlohou experta v mnohých webinároch je podpora školiteľa pri sprostredkúvaní kľúčových poznatkov </a:t>
            </a:r>
            <a:r>
              <a:rPr lang="sk-SK" sz="2200" dirty="0" smtClean="0"/>
              <a:t>školenia,</a:t>
            </a:r>
          </a:p>
          <a:p>
            <a:pPr marL="0" indent="0" algn="just">
              <a:buNone/>
            </a:pPr>
            <a:r>
              <a:rPr lang="sk-SK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Technický expert</a:t>
            </a:r>
            <a:r>
              <a:rPr lang="sk-SK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200" dirty="0"/>
              <a:t>odľahčí školiteľa a moderátora od riešenia možných technických problémov, čím sa budú môcť sústrediť na obsah </a:t>
            </a:r>
            <a:r>
              <a:rPr lang="sk-SK" sz="2200" dirty="0" smtClean="0"/>
              <a:t>webináru,</a:t>
            </a:r>
          </a:p>
          <a:p>
            <a:pPr marL="0" indent="0" algn="just">
              <a:buNone/>
            </a:pPr>
            <a:r>
              <a:rPr lang="sk-SK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Organizátor </a:t>
            </a:r>
            <a:r>
              <a:rPr lang="sk-SK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školení </a:t>
            </a:r>
            <a:r>
              <a:rPr lang="sk-SK" sz="2200" dirty="0"/>
              <a:t>je zodpovedný za </a:t>
            </a:r>
            <a:r>
              <a:rPr lang="sk-SK" sz="2200" dirty="0" smtClean="0"/>
              <a:t>poskytnutie</a:t>
            </a:r>
          </a:p>
          <a:p>
            <a:pPr marL="0" indent="0" algn="just">
              <a:buNone/>
            </a:pPr>
            <a:r>
              <a:rPr lang="sk-SK" sz="2200" dirty="0"/>
              <a:t> </a:t>
            </a:r>
            <a:r>
              <a:rPr lang="sk-SK" sz="2200" dirty="0" smtClean="0"/>
              <a:t>   informácií </a:t>
            </a:r>
            <a:r>
              <a:rPr lang="sk-SK" sz="2200" dirty="0"/>
              <a:t>o vzdialených účastníkoch ich školiteľom </a:t>
            </a:r>
            <a:r>
              <a:rPr lang="sk-SK" sz="2200" dirty="0" smtClean="0"/>
              <a:t>ako </a:t>
            </a:r>
            <a:r>
              <a:rPr lang="sk-SK" sz="2200" dirty="0"/>
              <a:t>aj </a:t>
            </a:r>
            <a:endParaRPr lang="sk-SK" sz="2200" dirty="0" smtClean="0"/>
          </a:p>
          <a:p>
            <a:pPr marL="0" indent="0" algn="just">
              <a:buNone/>
            </a:pPr>
            <a:r>
              <a:rPr lang="sk-SK" sz="2200" dirty="0" smtClean="0"/>
              <a:t>     o</a:t>
            </a:r>
            <a:r>
              <a:rPr lang="sk-SK" sz="2200" dirty="0"/>
              <a:t> tom koľko účastníkov sa školenia reálne zúčastní.</a:t>
            </a:r>
            <a:endParaRPr lang="sk-SK" sz="2200" dirty="0" smtClean="0"/>
          </a:p>
          <a:p>
            <a:pPr marL="0" indent="0" algn="just">
              <a:buNone/>
            </a:pPr>
            <a:endParaRPr lang="sk-SK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4400" y="32405"/>
            <a:ext cx="8229600" cy="1143000"/>
          </a:xfrm>
        </p:spPr>
        <p:txBody>
          <a:bodyPr/>
          <a:lstStyle/>
          <a:p>
            <a:r>
              <a:rPr lang="sk-SK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Účastníci webináru</a:t>
            </a:r>
            <a:endParaRPr lang="fr-CA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Obrázok 4" descr="Hom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6165304"/>
            <a:ext cx="576064" cy="576064"/>
          </a:xfrm>
          <a:prstGeom prst="rect">
            <a:avLst/>
          </a:prstGeom>
        </p:spPr>
      </p:pic>
      <p:pic>
        <p:nvPicPr>
          <p:cNvPr id="6" name="Obrázok 5" descr="forward bla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309320"/>
            <a:ext cx="370474" cy="370474"/>
          </a:xfrm>
          <a:prstGeom prst="rect">
            <a:avLst/>
          </a:prstGeom>
        </p:spPr>
      </p:pic>
      <p:pic>
        <p:nvPicPr>
          <p:cNvPr id="7" name="Obrázok 6" descr="forward bl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7153854" y="6309320"/>
            <a:ext cx="370474" cy="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051720" y="2132856"/>
            <a:ext cx="6912768" cy="3960440"/>
          </a:xfrm>
        </p:spPr>
        <p:txBody>
          <a:bodyPr/>
          <a:lstStyle/>
          <a:p>
            <a:pPr lvl="0">
              <a:buSzPct val="70000"/>
              <a:buFont typeface="Wingdings" panose="05000000000000000000" pitchFamily="2" charset="2"/>
              <a:buChar char="q"/>
            </a:pPr>
            <a:r>
              <a:rPr lang="sk-SK" sz="2400" dirty="0" smtClean="0"/>
              <a:t>Uzatvorené</a:t>
            </a:r>
            <a:r>
              <a:rPr lang="sk-SK" sz="2400" dirty="0"/>
              <a:t>, obmedzené publikum (vyžaduje sa pozvánka, identifikácia konkrétnych ľudí);</a:t>
            </a:r>
          </a:p>
          <a:p>
            <a:pPr>
              <a:buSzPct val="70000"/>
              <a:buFont typeface="Wingdings" panose="05000000000000000000" pitchFamily="2" charset="2"/>
              <a:buChar char="q"/>
            </a:pPr>
            <a:r>
              <a:rPr lang="sk-SK" sz="2400" dirty="0"/>
              <a:t>Pokročilí užívatelia počítačových programov;</a:t>
            </a:r>
          </a:p>
          <a:p>
            <a:pPr>
              <a:buSzPct val="70000"/>
              <a:buFont typeface="Wingdings" panose="05000000000000000000" pitchFamily="2" charset="2"/>
              <a:buChar char="q"/>
            </a:pPr>
            <a:r>
              <a:rPr lang="sk-SK" sz="2400" dirty="0"/>
              <a:t>Anonymní užívatelia</a:t>
            </a:r>
            <a:r>
              <a:rPr lang="sk-SK" sz="2400" dirty="0" smtClean="0"/>
              <a:t>.</a:t>
            </a:r>
          </a:p>
          <a:p>
            <a:pPr marL="0" indent="0">
              <a:buSzPct val="70000"/>
              <a:buNone/>
            </a:pPr>
            <a:endParaRPr lang="sk-SK" sz="1600" dirty="0" smtClean="0"/>
          </a:p>
          <a:p>
            <a:pPr marL="0" indent="0" algn="ctr">
              <a:buNone/>
            </a:pP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Všetky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uvedených typov poslucháčov si vyžadujú špecifický prístup.</a:t>
            </a:r>
            <a:endParaRPr lang="sk-SK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3008" y="377135"/>
            <a:ext cx="8229600" cy="1143000"/>
          </a:xfrm>
        </p:spPr>
        <p:txBody>
          <a:bodyPr/>
          <a:lstStyle/>
          <a:p>
            <a:r>
              <a:rPr lang="sk-SK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Typy poslucháčov</a:t>
            </a:r>
            <a:endParaRPr lang="fr-CA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Obrázok 4" descr="Hom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6165304"/>
            <a:ext cx="576064" cy="576064"/>
          </a:xfrm>
          <a:prstGeom prst="rect">
            <a:avLst/>
          </a:prstGeom>
        </p:spPr>
      </p:pic>
      <p:pic>
        <p:nvPicPr>
          <p:cNvPr id="6" name="Obrázok 5" descr="forward bla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309320"/>
            <a:ext cx="370474" cy="370474"/>
          </a:xfrm>
          <a:prstGeom prst="rect">
            <a:avLst/>
          </a:prstGeom>
        </p:spPr>
      </p:pic>
      <p:pic>
        <p:nvPicPr>
          <p:cNvPr id="7" name="Obrázok 6" descr="forward bl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7153854" y="6309320"/>
            <a:ext cx="370474" cy="37047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6323"/>
            <a:ext cx="2190750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01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>
          <a:xfrm>
            <a:off x="379817" y="2132856"/>
            <a:ext cx="8764183" cy="3527319"/>
          </a:xfrm>
        </p:spPr>
        <p:txBody>
          <a:bodyPr/>
          <a:lstStyle/>
          <a:p>
            <a:pPr marL="0" indent="0">
              <a:buNone/>
            </a:pPr>
            <a:r>
              <a:rPr lang="sk-SK" sz="2200" dirty="0"/>
              <a:t>Inštitúcia, ktorá chce organizovať webinárové školenie si musí zodpovedať základnú otázku: </a:t>
            </a:r>
            <a:r>
              <a:rPr lang="sk-SK" sz="2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chceme docieliť týmto webinárom</a:t>
            </a:r>
            <a:r>
              <a:rPr lang="sk-SK" sz="2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endParaRPr lang="sk-SK" sz="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sk-SK" sz="2200" dirty="0"/>
              <a:t>Získať nových </a:t>
            </a:r>
            <a:r>
              <a:rPr lang="sk-SK" sz="2200" dirty="0" smtClean="0"/>
              <a:t>zákazníkov;</a:t>
            </a:r>
            <a:endParaRPr lang="sk-SK" sz="2200" dirty="0"/>
          </a:p>
          <a:p>
            <a:pPr lvl="0"/>
            <a:r>
              <a:rPr lang="sk-SK" sz="2200" dirty="0"/>
              <a:t>Začať generovať príjem z novej funkcie alebo služby;</a:t>
            </a:r>
          </a:p>
          <a:p>
            <a:pPr lvl="0"/>
            <a:r>
              <a:rPr lang="sk-SK" sz="2200" dirty="0"/>
              <a:t>Prezentovať novú funkciu existujúcim zákazníkom;</a:t>
            </a:r>
          </a:p>
          <a:p>
            <a:pPr lvl="0"/>
            <a:r>
              <a:rPr lang="sk-SK" sz="2200" dirty="0"/>
              <a:t>Ukázať, ako by sa dali vyriešiť všeobecne známe problémy prostredníctvom produktov, či služieb Vašej spoločnosti; </a:t>
            </a:r>
          </a:p>
          <a:p>
            <a:pPr lvl="0"/>
            <a:r>
              <a:rPr lang="sk-SK" sz="2200" dirty="0"/>
              <a:t>Poskytnúť (</a:t>
            </a:r>
            <a:r>
              <a:rPr lang="sk-SK" sz="2200" dirty="0" err="1"/>
              <a:t>ne</a:t>
            </a:r>
            <a:r>
              <a:rPr lang="sk-SK" sz="2200" dirty="0"/>
              <a:t>)platený školiaci modul; </a:t>
            </a:r>
          </a:p>
          <a:p>
            <a:r>
              <a:rPr lang="sk-SK" sz="2200" dirty="0" smtClean="0"/>
              <a:t>Zabezpečiť </a:t>
            </a:r>
            <a:r>
              <a:rPr lang="sk-SK" sz="2200" dirty="0"/>
              <a:t>priebežnú certifikáciu pre konkrétny produkt alebo </a:t>
            </a:r>
            <a:r>
              <a:rPr lang="sk-SK" sz="2200" dirty="0" smtClean="0"/>
              <a:t>službu. </a:t>
            </a:r>
            <a:endParaRPr lang="fr-CA" sz="2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 descr="Hom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6165304"/>
            <a:ext cx="576064" cy="576064"/>
          </a:xfrm>
          <a:prstGeom prst="rect">
            <a:avLst/>
          </a:prstGeom>
        </p:spPr>
      </p:pic>
      <p:pic>
        <p:nvPicPr>
          <p:cNvPr id="7" name="Obrázok 6" descr="forward bla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0392" y="6309320"/>
            <a:ext cx="370474" cy="370474"/>
          </a:xfrm>
          <a:prstGeom prst="rect">
            <a:avLst/>
          </a:prstGeom>
        </p:spPr>
      </p:pic>
      <p:pic>
        <p:nvPicPr>
          <p:cNvPr id="8" name="Obrázok 7" descr="forward bl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7153854" y="6309320"/>
            <a:ext cx="370474" cy="370474"/>
          </a:xfrm>
          <a:prstGeom prst="rect">
            <a:avLst/>
          </a:prstGeom>
        </p:spPr>
      </p:pic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462579" y="-99392"/>
            <a:ext cx="8229600" cy="1143000"/>
          </a:xfrm>
        </p:spPr>
        <p:txBody>
          <a:bodyPr/>
          <a:lstStyle/>
          <a:p>
            <a:r>
              <a:rPr lang="sk-SK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Účel webináru</a:t>
            </a:r>
            <a:endParaRPr lang="fr-C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573016"/>
            <a:ext cx="1523081" cy="158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79712" y="1601924"/>
            <a:ext cx="7488832" cy="3960440"/>
          </a:xfrm>
        </p:spPr>
        <p:txBody>
          <a:bodyPr/>
          <a:lstStyle/>
          <a:p>
            <a:pPr marL="0" lvl="0" indent="0">
              <a:buSzPct val="70000"/>
              <a:buNone/>
            </a:pPr>
            <a:r>
              <a:rPr lang="sk-SK" sz="2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Prebieha </a:t>
            </a:r>
            <a:r>
              <a:rPr lang="sk-SK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online, </a:t>
            </a:r>
            <a:r>
              <a:rPr lang="sk-SK" sz="2200" b="1" dirty="0"/>
              <a:t>nie je potrebné nikam cestovať, pretože </a:t>
            </a:r>
            <a:r>
              <a:rPr lang="sk-SK" sz="2200" b="1" dirty="0" smtClean="0"/>
              <a:t>vzdelávanie </a:t>
            </a:r>
            <a:r>
              <a:rPr lang="sk-SK" sz="2200" b="1" dirty="0"/>
              <a:t>prebieha priamo doma alebo v kancelárií</a:t>
            </a:r>
            <a:r>
              <a:rPr lang="sk-SK" sz="2200" b="1" dirty="0" smtClean="0"/>
              <a:t>.</a:t>
            </a:r>
          </a:p>
          <a:p>
            <a:pPr marL="0" lvl="0" indent="0">
              <a:spcBef>
                <a:spcPts val="1200"/>
              </a:spcBef>
              <a:buSzPct val="70000"/>
              <a:buNone/>
            </a:pPr>
            <a:r>
              <a:rPr lang="sk-SK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Nízke náklady </a:t>
            </a:r>
            <a:r>
              <a:rPr lang="sk-SK" sz="2200" b="1" dirty="0"/>
              <a:t>– šetrí finančné prostriedky na dopravu, ubytovanie, </a:t>
            </a:r>
            <a:r>
              <a:rPr lang="sk-SK" sz="2200" b="1" dirty="0" smtClean="0"/>
              <a:t>stravu.</a:t>
            </a:r>
          </a:p>
          <a:p>
            <a:pPr marL="0" lvl="0" indent="0">
              <a:spcBef>
                <a:spcPts val="1200"/>
              </a:spcBef>
              <a:buSzPct val="70000"/>
              <a:buNone/>
            </a:pPr>
            <a:r>
              <a:rPr lang="sk-SK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Možnosť výberu témy webináru</a:t>
            </a:r>
            <a:r>
              <a:rPr lang="sk-SK" sz="2200" dirty="0">
                <a:solidFill>
                  <a:srgbClr val="00B050"/>
                </a:solidFill>
              </a:rPr>
              <a:t>,</a:t>
            </a:r>
            <a:r>
              <a:rPr lang="sk-SK" sz="2200" dirty="0"/>
              <a:t> podľa aktuálnej potreby.</a:t>
            </a:r>
            <a:endParaRPr lang="sk-SK" sz="2200" dirty="0" smtClean="0"/>
          </a:p>
          <a:p>
            <a:pPr marL="0" lvl="0" indent="0">
              <a:spcBef>
                <a:spcPts val="1200"/>
              </a:spcBef>
              <a:buSzPct val="70000"/>
              <a:buNone/>
            </a:pPr>
            <a:r>
              <a:rPr lang="sk-SK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Komunikácia je online, </a:t>
            </a:r>
            <a:r>
              <a:rPr lang="sk-SK" sz="2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priama </a:t>
            </a:r>
            <a:r>
              <a:rPr lang="sk-SK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k-SK" sz="2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vzájomná.</a:t>
            </a:r>
          </a:p>
          <a:p>
            <a:pPr marL="71100" lvl="0" indent="0">
              <a:spcBef>
                <a:spcPts val="1200"/>
              </a:spcBef>
              <a:buSzPct val="70000"/>
              <a:buNone/>
            </a:pPr>
            <a:r>
              <a:rPr lang="sk-SK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 webináru je k dispozícii záznam</a:t>
            </a:r>
            <a:r>
              <a:rPr lang="sk-SK" sz="2200" dirty="0">
                <a:solidFill>
                  <a:srgbClr val="00B050"/>
                </a:solidFill>
              </a:rPr>
              <a:t>, </a:t>
            </a:r>
            <a:r>
              <a:rPr lang="sk-SK" sz="2200" dirty="0"/>
              <a:t>ktorý je možné </a:t>
            </a:r>
            <a:r>
              <a:rPr lang="sk-SK" sz="2200" dirty="0" smtClean="0"/>
              <a:t>si prehrať.</a:t>
            </a:r>
          </a:p>
          <a:p>
            <a:pPr marL="179100" lvl="0" indent="0">
              <a:spcBef>
                <a:spcPts val="1200"/>
              </a:spcBef>
              <a:buSzPct val="70000"/>
              <a:buNone/>
            </a:pPr>
            <a:r>
              <a:rPr lang="sk-SK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obsahovo nabitý </a:t>
            </a:r>
            <a:r>
              <a:rPr lang="sk-SK" sz="2200" dirty="0"/>
              <a:t>– obsah látky je zhutnený a webinár obsahuje skutočne iba to podstatné</a:t>
            </a:r>
            <a:r>
              <a:rPr lang="sk-SK" sz="2200" dirty="0" smtClean="0"/>
              <a:t>.</a:t>
            </a:r>
          </a:p>
          <a:p>
            <a:pPr marL="377100" lvl="0" indent="0">
              <a:spcBef>
                <a:spcPts val="1200"/>
              </a:spcBef>
              <a:buSzPct val="70000"/>
              <a:buNone/>
            </a:pPr>
            <a:r>
              <a:rPr lang="sk-SK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Anonymita</a:t>
            </a:r>
            <a:r>
              <a:rPr lang="sk-SK" sz="2200" dirty="0"/>
              <a:t> – pokiaľ účastník nechce, nemusí sa </a:t>
            </a:r>
            <a:r>
              <a:rPr lang="sk-SK" sz="2200" dirty="0" smtClean="0"/>
              <a:t>zapájať.</a:t>
            </a:r>
            <a:endParaRPr lang="sk-SK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sk-SK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Výhody webináru</a:t>
            </a:r>
            <a:endParaRPr lang="fr-CA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Obrázok 4" descr="Hom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6165304"/>
            <a:ext cx="576064" cy="576064"/>
          </a:xfrm>
          <a:prstGeom prst="rect">
            <a:avLst/>
          </a:prstGeom>
        </p:spPr>
      </p:pic>
      <p:pic>
        <p:nvPicPr>
          <p:cNvPr id="6" name="Obrázok 5" descr="forward bla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309320"/>
            <a:ext cx="370474" cy="370474"/>
          </a:xfrm>
          <a:prstGeom prst="rect">
            <a:avLst/>
          </a:prstGeom>
        </p:spPr>
      </p:pic>
      <p:pic>
        <p:nvPicPr>
          <p:cNvPr id="7" name="Obrázok 6" descr="forward bl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7153854" y="6309320"/>
            <a:ext cx="370474" cy="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196" y="4001371"/>
            <a:ext cx="2828925" cy="285750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03274" y="1696244"/>
            <a:ext cx="6912768" cy="3960440"/>
          </a:xfrm>
        </p:spPr>
        <p:txBody>
          <a:bodyPr/>
          <a:lstStyle/>
          <a:p>
            <a:pPr marL="0" lvl="0" indent="0">
              <a:buNone/>
            </a:pPr>
            <a:r>
              <a:rPr lang="sk-SK" sz="2400" dirty="0"/>
              <a:t>Webináre prebiehajú </a:t>
            </a:r>
            <a:r>
              <a:rPr lang="sk-S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 priameho kontaktu </a:t>
            </a:r>
            <a:r>
              <a:rPr lang="sk-SK" sz="2400" dirty="0"/>
              <a:t>s lektorom, či ďalšími účastníkmi.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sk-S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je možné použiť témy</a:t>
            </a:r>
            <a:r>
              <a:rPr lang="sk-SK" sz="2400" dirty="0"/>
              <a:t>, kde je potrebné niečo fyzicky ukázať alebo precvičiť. 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sk-SK" sz="2400" dirty="0"/>
              <a:t>Účastník potrebuje aspoň </a:t>
            </a:r>
            <a:r>
              <a:rPr lang="sk-S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základnú užívateľskú znalosť </a:t>
            </a:r>
            <a:r>
              <a:rPr lang="sk-SK" sz="2400" dirty="0"/>
              <a:t>práce s PC.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34888" y="188640"/>
            <a:ext cx="8229600" cy="1143000"/>
          </a:xfrm>
        </p:spPr>
        <p:txBody>
          <a:bodyPr/>
          <a:lstStyle/>
          <a:p>
            <a:r>
              <a:rPr lang="sk-SK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Nevýhody webináru</a:t>
            </a:r>
            <a:endParaRPr lang="fr-CA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Obrázok 4" descr="Hom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6165304"/>
            <a:ext cx="576064" cy="576064"/>
          </a:xfrm>
          <a:prstGeom prst="rect">
            <a:avLst/>
          </a:prstGeom>
        </p:spPr>
      </p:pic>
      <p:pic>
        <p:nvPicPr>
          <p:cNvPr id="6" name="Obrázok 5" descr="forward bla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0392" y="6309320"/>
            <a:ext cx="370474" cy="370474"/>
          </a:xfrm>
          <a:prstGeom prst="rect">
            <a:avLst/>
          </a:prstGeom>
        </p:spPr>
      </p:pic>
      <p:pic>
        <p:nvPicPr>
          <p:cNvPr id="7" name="Obrázok 6" descr="forward bl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7153854" y="6309320"/>
            <a:ext cx="370474" cy="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20" y="2276872"/>
            <a:ext cx="5677392" cy="1120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11" y="-26923"/>
            <a:ext cx="3119389" cy="2082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Titre 3"/>
          <p:cNvSpPr>
            <a:spLocks noGrp="1"/>
          </p:cNvSpPr>
          <p:nvPr>
            <p:ph type="title"/>
          </p:nvPr>
        </p:nvSpPr>
        <p:spPr>
          <a:xfrm>
            <a:off x="302839" y="337220"/>
            <a:ext cx="8229600" cy="1143000"/>
          </a:xfrm>
        </p:spPr>
        <p:txBody>
          <a:bodyPr/>
          <a:lstStyle/>
          <a:p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Z</a:t>
            </a: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Á</a:t>
            </a: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V</a:t>
            </a: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E</a:t>
            </a: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fr-C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R</a:t>
            </a:r>
          </a:p>
        </p:txBody>
      </p:sp>
      <p:pic>
        <p:nvPicPr>
          <p:cNvPr id="9" name="Obrázok 8" descr="Hom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6165304"/>
            <a:ext cx="576064" cy="576064"/>
          </a:xfrm>
          <a:prstGeom prst="rect">
            <a:avLst/>
          </a:prstGeom>
        </p:spPr>
      </p:pic>
      <p:pic>
        <p:nvPicPr>
          <p:cNvPr id="11" name="Zástupný symbol obsahu 9" descr="forward white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10800000">
            <a:off x="7132748" y="6293469"/>
            <a:ext cx="360039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ástupný symbol obsahu 9" descr="forward whit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172400" y="6309320"/>
            <a:ext cx="360039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21903" y="2452406"/>
            <a:ext cx="7910536" cy="2654657"/>
          </a:xfrm>
        </p:spPr>
        <p:txBody>
          <a:bodyPr/>
          <a:lstStyle/>
          <a:p>
            <a:pPr marL="0" lvl="0" indent="0" algn="just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Webinár </a:t>
            </a:r>
            <a:r>
              <a:rPr lang="sk-SK" sz="2800" dirty="0">
                <a:solidFill>
                  <a:schemeClr val="bg1"/>
                </a:solidFill>
              </a:rPr>
              <a:t>je ideálnou alternatívou výučby najmä v oblasti vzdelávania </a:t>
            </a:r>
            <a:r>
              <a:rPr lang="sk-SK" sz="2800" dirty="0" smtClean="0">
                <a:solidFill>
                  <a:schemeClr val="bg1"/>
                </a:solidFill>
              </a:rPr>
              <a:t>kontinuálneho </a:t>
            </a:r>
            <a:r>
              <a:rPr lang="sk-SK" sz="2800" dirty="0">
                <a:solidFill>
                  <a:schemeClr val="bg1"/>
                </a:solidFill>
              </a:rPr>
              <a:t>profesného vzdelávania v malých a stredných </a:t>
            </a:r>
            <a:r>
              <a:rPr lang="sk-SK" sz="2800" dirty="0" smtClean="0">
                <a:solidFill>
                  <a:schemeClr val="bg1"/>
                </a:solidFill>
              </a:rPr>
              <a:t>podnikoch, pričom jeho živá </a:t>
            </a:r>
            <a:r>
              <a:rPr lang="sk-SK" sz="2800" dirty="0">
                <a:solidFill>
                  <a:schemeClr val="bg1"/>
                </a:solidFill>
              </a:rPr>
              <a:t>a </a:t>
            </a:r>
            <a:r>
              <a:rPr lang="sk-SK" sz="2800" dirty="0" smtClean="0">
                <a:solidFill>
                  <a:schemeClr val="bg1"/>
                </a:solidFill>
              </a:rPr>
              <a:t>interaktívna forma, umožňuje </a:t>
            </a:r>
            <a:r>
              <a:rPr lang="sk-SK" sz="2800" dirty="0">
                <a:solidFill>
                  <a:schemeClr val="bg1"/>
                </a:solidFill>
              </a:rPr>
              <a:t>simulovať pocit zo skutočnej </a:t>
            </a:r>
            <a:r>
              <a:rPr lang="sk-SK" sz="2800" dirty="0" smtClean="0">
                <a:solidFill>
                  <a:schemeClr val="bg1"/>
                </a:solidFill>
              </a:rPr>
              <a:t>prednášky.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5575" y="-1309688"/>
            <a:ext cx="439102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k-SK" altLang="sk-SK" smtClean="0">
              <a:solidFill>
                <a:prstClr val="black"/>
              </a:solidFill>
            </a:endParaRPr>
          </a:p>
        </p:txBody>
      </p:sp>
      <p:sp>
        <p:nvSpPr>
          <p:cNvPr id="4099" name="AutoShape 4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5575" y="-1309688"/>
            <a:ext cx="439102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k-SK" altLang="sk-SK" smtClean="0">
              <a:solidFill>
                <a:prstClr val="black"/>
              </a:solidFill>
            </a:endParaRPr>
          </a:p>
        </p:txBody>
      </p:sp>
      <p:pic>
        <p:nvPicPr>
          <p:cNvPr id="4100" name="Zástupný symbol obsahu 11" descr="Info o projek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6488" y="2497138"/>
            <a:ext cx="4391025" cy="2733675"/>
          </a:xfrm>
        </p:spPr>
      </p:pic>
    </p:spTree>
    <p:extLst>
      <p:ext uri="{BB962C8B-B14F-4D97-AF65-F5344CB8AC3E}">
        <p14:creationId xmlns:p14="http://schemas.microsoft.com/office/powerpoint/2010/main" val="13545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Obsah</a:t>
            </a:r>
            <a:endParaRPr lang="fr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ea typeface="+mn-ea"/>
              <a:cs typeface="+mn-cs"/>
            </a:endParaRPr>
          </a:p>
        </p:txBody>
      </p:sp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>
          <a:xfrm>
            <a:off x="457200" y="1886222"/>
            <a:ext cx="8229600" cy="3126953"/>
          </a:xfrm>
        </p:spPr>
        <p:txBody>
          <a:bodyPr/>
          <a:lstStyle/>
          <a:p>
            <a:pPr algn="just"/>
            <a:r>
              <a:rPr lang="sk-S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vysvetlenie pojmu </a:t>
            </a:r>
            <a:r>
              <a:rPr lang="sk-S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WEBINÁR, </a:t>
            </a:r>
            <a:endParaRPr lang="sk-SK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</a:endParaRPr>
          </a:p>
          <a:p>
            <a:pPr algn="just"/>
            <a:r>
              <a:rPr lang="sk-S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kľúčové </a:t>
            </a:r>
            <a:r>
              <a:rPr lang="sk-S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črty webináru, </a:t>
            </a:r>
            <a:endParaRPr lang="sk-SK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</a:endParaRPr>
          </a:p>
          <a:p>
            <a:pPr algn="just"/>
            <a:r>
              <a:rPr lang="sk-S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požiadavky </a:t>
            </a:r>
            <a:r>
              <a:rPr lang="sk-S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na technické vybavenie, </a:t>
            </a:r>
            <a:endParaRPr lang="sk-SK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</a:endParaRPr>
          </a:p>
          <a:p>
            <a:pPr algn="just"/>
            <a:r>
              <a:rPr lang="sk-S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oznámenie </a:t>
            </a:r>
            <a:r>
              <a:rPr lang="sk-S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a zapísanie sa do </a:t>
            </a:r>
            <a:r>
              <a:rPr lang="sk-SK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webináru</a:t>
            </a:r>
            <a:r>
              <a:rPr lang="sk-S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,</a:t>
            </a:r>
          </a:p>
          <a:p>
            <a:pPr algn="just"/>
            <a:r>
              <a:rPr lang="sk-S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Charakteristika jednotlivých </a:t>
            </a:r>
            <a:r>
              <a:rPr lang="sk-S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účastníkov webináru.</a:t>
            </a:r>
            <a:endParaRPr lang="fr-CA" sz="2800" dirty="0" smtClean="0"/>
          </a:p>
        </p:txBody>
      </p:sp>
      <p:pic>
        <p:nvPicPr>
          <p:cNvPr id="12" name="Obrázok 11" descr="forward bl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7643834" y="6286520"/>
            <a:ext cx="370474" cy="370474"/>
          </a:xfrm>
          <a:prstGeom prst="rect">
            <a:avLst/>
          </a:prstGeom>
        </p:spPr>
      </p:pic>
      <p:pic>
        <p:nvPicPr>
          <p:cNvPr id="6" name="Obrázok 5" descr="Hom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6165304"/>
            <a:ext cx="576064" cy="576064"/>
          </a:xfrm>
          <a:prstGeom prst="rect">
            <a:avLst/>
          </a:prstGeom>
        </p:spPr>
      </p:pic>
      <p:pic>
        <p:nvPicPr>
          <p:cNvPr id="7" name="Obrázok 6" descr="forward bla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6309320"/>
            <a:ext cx="370474" cy="370474"/>
          </a:xfrm>
          <a:prstGeom prst="rect">
            <a:avLst/>
          </a:prstGeom>
        </p:spPr>
      </p:pic>
      <p:pic>
        <p:nvPicPr>
          <p:cNvPr id="8" name="Obrázok 7" descr="forward bl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7153854" y="6309320"/>
            <a:ext cx="370474" cy="37047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51" y="5377755"/>
            <a:ext cx="3529385" cy="1575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168" y="4236825"/>
            <a:ext cx="1619671" cy="1928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sk-SK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Webinár = webový seminár</a:t>
            </a:r>
            <a:endParaRPr lang="fr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>
          <a:xfrm>
            <a:off x="395536" y="2420888"/>
            <a:ext cx="8424936" cy="3098220"/>
          </a:xfrm>
        </p:spPr>
        <p:txBody>
          <a:bodyPr/>
          <a:lstStyle/>
          <a:p>
            <a:pPr marL="0" indent="0" algn="just">
              <a:buNone/>
            </a:pP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Webinár</a:t>
            </a:r>
            <a:r>
              <a:rPr lang="sk-SK" sz="2400" dirty="0"/>
              <a:t> = webový seminár, takto jednoducho možno charakterizovať slovo, ktoré sa postupne stále viac používa v oblasti on-line komunikácii. Slovo „WEBINÁR“ vzniklo spojením slov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„WEB“ </a:t>
            </a:r>
            <a:r>
              <a:rPr lang="sk-SK" sz="2400" dirty="0"/>
              <a:t>a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„SEMINÁR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sk-SK" sz="2400" dirty="0" smtClean="0"/>
              <a:t>.</a:t>
            </a:r>
            <a:endParaRPr lang="fr-CA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 descr="Hom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6165304"/>
            <a:ext cx="576064" cy="576064"/>
          </a:xfrm>
          <a:prstGeom prst="rect">
            <a:avLst/>
          </a:prstGeom>
        </p:spPr>
      </p:pic>
      <p:pic>
        <p:nvPicPr>
          <p:cNvPr id="7" name="Obrázok 6" descr="forward bla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309320"/>
            <a:ext cx="370474" cy="370474"/>
          </a:xfrm>
          <a:prstGeom prst="rect">
            <a:avLst/>
          </a:prstGeom>
        </p:spPr>
      </p:pic>
      <p:pic>
        <p:nvPicPr>
          <p:cNvPr id="8" name="Obrázok 7" descr="forward bl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7153854" y="6309320"/>
            <a:ext cx="370474" cy="370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5" y="4899982"/>
            <a:ext cx="1619671" cy="1928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sk-SK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Webinár </a:t>
            </a:r>
            <a:endParaRPr lang="fr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>
          <a:xfrm>
            <a:off x="395536" y="2420888"/>
            <a:ext cx="8424936" cy="3098220"/>
          </a:xfrm>
        </p:spPr>
        <p:txBody>
          <a:bodyPr/>
          <a:lstStyle/>
          <a:p>
            <a:pPr marL="0" indent="0" algn="just">
              <a:buNone/>
            </a:pPr>
            <a:endParaRPr lang="sk-SK" sz="2400" dirty="0" smtClean="0"/>
          </a:p>
          <a:p>
            <a:pPr marL="0" indent="0" algn="just">
              <a:buNone/>
            </a:pPr>
            <a:r>
              <a:rPr lang="sk-SK" sz="2400" dirty="0" smtClean="0"/>
              <a:t>Webinár označuje </a:t>
            </a:r>
            <a:r>
              <a:rPr lang="sk-SK" sz="2400" dirty="0"/>
              <a:t>spôsob vzdelávania, ktoré prebieha cez </a:t>
            </a:r>
            <a:r>
              <a:rPr lang="sk-SK" sz="2400" dirty="0" smtClean="0"/>
              <a:t>web. Webinár je </a:t>
            </a:r>
            <a:r>
              <a:rPr lang="sk-SK" sz="2400" dirty="0"/>
              <a:t>efektívnou alternatívou klasických školení a prezentácií, pričom nie je vyžadovaná fyzická prítomnosť </a:t>
            </a:r>
            <a:r>
              <a:rPr lang="sk-SK" sz="2400" dirty="0" smtClean="0"/>
              <a:t>účastníkov.</a:t>
            </a:r>
            <a:endParaRPr lang="fr-CA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 descr="Hom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6165304"/>
            <a:ext cx="576064" cy="576064"/>
          </a:xfrm>
          <a:prstGeom prst="rect">
            <a:avLst/>
          </a:prstGeom>
        </p:spPr>
      </p:pic>
      <p:pic>
        <p:nvPicPr>
          <p:cNvPr id="7" name="Obrázok 6" descr="forward bla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309320"/>
            <a:ext cx="370474" cy="370474"/>
          </a:xfrm>
          <a:prstGeom prst="rect">
            <a:avLst/>
          </a:prstGeom>
        </p:spPr>
      </p:pic>
      <p:pic>
        <p:nvPicPr>
          <p:cNvPr id="8" name="Obrázok 7" descr="forward bl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7153854" y="6309320"/>
            <a:ext cx="370474" cy="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05" y="3212976"/>
            <a:ext cx="1872208" cy="1404156"/>
          </a:xfrm>
          <a:prstGeom prst="rect">
            <a:avLst/>
          </a:prstGeom>
        </p:spPr>
      </p:pic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>
          <a:xfrm>
            <a:off x="590872" y="1944216"/>
            <a:ext cx="8229600" cy="4725144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/>
              <a:t>Cieľom portálu je poskytnúť dostupnejšie vzdelanie so širokou paletou tém, a to za pomoci prezentácií prostredníctvom internetu.</a:t>
            </a:r>
            <a:r>
              <a:rPr lang="sk-SK" sz="2400" i="1" dirty="0"/>
              <a:t> Obsahom portálu môžu byť témy z týchto oblastí:</a:t>
            </a:r>
            <a:endParaRPr lang="sk-SK" sz="2400" dirty="0"/>
          </a:p>
          <a:p>
            <a:pPr marL="1062000" lvl="0">
              <a:buFont typeface="Arial" panose="020B0604020202020204" pitchFamily="34" charset="0"/>
              <a:buChar char="•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podnikanie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1062000" lvl="0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účtovníctvo a dane,</a:t>
            </a:r>
          </a:p>
          <a:p>
            <a:pPr marL="1062000" lvl="0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základy používania počítača,</a:t>
            </a:r>
          </a:p>
          <a:p>
            <a:pPr marL="1062000" lvl="0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práca s MS Office (Word, Excel, PowerPoint),</a:t>
            </a:r>
          </a:p>
          <a:p>
            <a:pPr marL="1062000" lvl="0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komunikácia,</a:t>
            </a:r>
          </a:p>
          <a:p>
            <a:pPr marL="1062000" lvl="0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prezentačné zručnosti,</a:t>
            </a:r>
          </a:p>
          <a:p>
            <a:pPr marL="1062000" lvl="0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obchodné zručnosti,</a:t>
            </a:r>
          </a:p>
          <a:p>
            <a:pPr marL="1062000" lvl="0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marketing.</a:t>
            </a:r>
          </a:p>
          <a:p>
            <a:pPr marL="0" indent="0" algn="just">
              <a:buNone/>
            </a:pPr>
            <a:endParaRPr lang="fr-CA" sz="2400" dirty="0" smtClean="0"/>
          </a:p>
        </p:txBody>
      </p:sp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sk-SK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Portál </a:t>
            </a: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Webináru</a:t>
            </a:r>
            <a:endParaRPr lang="fr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ea typeface="+mn-ea"/>
              <a:cs typeface="+mn-cs"/>
            </a:endParaRPr>
          </a:p>
        </p:txBody>
      </p:sp>
      <p:pic>
        <p:nvPicPr>
          <p:cNvPr id="6" name="Obrázok 5" descr="Hom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6165304"/>
            <a:ext cx="576064" cy="576064"/>
          </a:xfrm>
          <a:prstGeom prst="rect">
            <a:avLst/>
          </a:prstGeom>
        </p:spPr>
      </p:pic>
      <p:pic>
        <p:nvPicPr>
          <p:cNvPr id="7" name="Obrázok 6" descr="forward bla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309320"/>
            <a:ext cx="370474" cy="370474"/>
          </a:xfrm>
          <a:prstGeom prst="rect">
            <a:avLst/>
          </a:prstGeom>
        </p:spPr>
      </p:pic>
      <p:pic>
        <p:nvPicPr>
          <p:cNvPr id="8" name="Obrázok 7" descr="forward bl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7153854" y="6309320"/>
            <a:ext cx="370474" cy="370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>
          <a:xfrm>
            <a:off x="395536" y="2204864"/>
            <a:ext cx="8352928" cy="4032448"/>
          </a:xfrm>
        </p:spPr>
        <p:txBody>
          <a:bodyPr/>
          <a:lstStyle/>
          <a:p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On-line prostredie</a:t>
            </a: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/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Použitie </a:t>
            </a: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softvéru</a:t>
            </a: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i="1" dirty="0" smtClean="0"/>
              <a:t>poskytovateľ </a:t>
            </a:r>
            <a:r>
              <a:rPr lang="sk-SK" sz="2400" i="1" dirty="0"/>
              <a:t>webináru potrebuje využívať webinárový softvér</a:t>
            </a:r>
            <a:r>
              <a:rPr lang="sk-SK" sz="2400" i="1" dirty="0" smtClean="0"/>
              <a:t>,</a:t>
            </a:r>
          </a:p>
          <a:p>
            <a:pPr lvl="0"/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Časovo naplánované podujatie</a:t>
            </a: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/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Účasť len na pozvanie;</a:t>
            </a:r>
          </a:p>
          <a:p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Stanovená dĺžka na 1, maximálne 2 hodiny</a:t>
            </a: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Prezentovaný obsah </a:t>
            </a:r>
            <a:r>
              <a:rPr lang="sk-SK" sz="2400" i="1" dirty="0"/>
              <a:t>(využijúc zvuk, obraz, zdieľané obrazovky, ppt </a:t>
            </a:r>
            <a:r>
              <a:rPr lang="sk-SK" sz="2400" i="1" dirty="0" smtClean="0"/>
              <a:t>prezentácie)</a:t>
            </a:r>
            <a:r>
              <a:rPr lang="en-US" sz="2400" i="1" dirty="0" smtClean="0"/>
              <a:t>;</a:t>
            </a:r>
            <a:endParaRPr lang="sk-SK" sz="2400" i="1" dirty="0" smtClean="0"/>
          </a:p>
          <a:p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Interakcia s účastníkmi </a:t>
            </a:r>
            <a:r>
              <a:rPr lang="sk-SK" sz="2400" i="1" dirty="0"/>
              <a:t>(zvuk, komunikácia, kvízy, </a:t>
            </a:r>
            <a:r>
              <a:rPr lang="sk-SK" sz="2400" i="1" dirty="0" smtClean="0"/>
              <a:t>prieskumy)</a:t>
            </a:r>
            <a:r>
              <a:rPr lang="en-US" sz="2400" i="1" dirty="0" smtClean="0"/>
              <a:t>.</a:t>
            </a:r>
            <a:endParaRPr lang="sk-SK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 descr="Hom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6165304"/>
            <a:ext cx="576064" cy="576064"/>
          </a:xfrm>
          <a:prstGeom prst="rect">
            <a:avLst/>
          </a:prstGeom>
        </p:spPr>
      </p:pic>
      <p:pic>
        <p:nvPicPr>
          <p:cNvPr id="7" name="Obrázok 6" descr="forward bla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0392" y="6309320"/>
            <a:ext cx="370474" cy="370474"/>
          </a:xfrm>
          <a:prstGeom prst="rect">
            <a:avLst/>
          </a:prstGeom>
        </p:spPr>
      </p:pic>
      <p:pic>
        <p:nvPicPr>
          <p:cNvPr id="8" name="Obrázok 7" descr="forward bl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7153854" y="6309320"/>
            <a:ext cx="370474" cy="370474"/>
          </a:xfrm>
          <a:prstGeom prst="rect">
            <a:avLst/>
          </a:prstGeom>
        </p:spPr>
      </p:pic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sk-SK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Kľúčové črty webináru</a:t>
            </a:r>
            <a:endParaRPr lang="fr-C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1656184" cy="144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sk-SK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Rozdiel medzi webinárom, online školením, video školením a záznamom webináru</a:t>
            </a:r>
            <a:endParaRPr lang="fr-C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>
          <a:xfrm>
            <a:off x="369876" y="2492896"/>
            <a:ext cx="8522604" cy="4148007"/>
          </a:xfrm>
        </p:spPr>
        <p:txBody>
          <a:bodyPr/>
          <a:lstStyle/>
          <a:p>
            <a:pPr marL="0" indent="0" algn="just">
              <a:buNone/>
            </a:pPr>
            <a:r>
              <a:rPr lang="sk-S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Webinár</a:t>
            </a:r>
            <a:r>
              <a:rPr lang="sk-SK" sz="2400" dirty="0"/>
              <a:t> prebieha naživo, s lektorom, v dopredu určený čas. Webináre sú v porovnaní s online školením </a:t>
            </a:r>
            <a:r>
              <a:rPr lang="sk-SK" sz="2400" dirty="0" smtClean="0"/>
              <a:t>výrazne </a:t>
            </a:r>
            <a:r>
              <a:rPr lang="sk-SK" sz="2400" dirty="0"/>
              <a:t>kratšie. </a:t>
            </a:r>
            <a:endParaRPr lang="sk-SK" sz="2400" dirty="0" smtClean="0"/>
          </a:p>
          <a:p>
            <a:pPr marL="0" indent="0" algn="just">
              <a:buNone/>
            </a:pPr>
            <a:r>
              <a:rPr lang="sk-S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školenie</a:t>
            </a:r>
            <a:r>
              <a:rPr lang="sk-SK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/>
              <a:t>býva  spravila spoplatnené vzdelávanie pre malý počet účastníkov (1 – 10 ľudí). </a:t>
            </a:r>
            <a:endParaRPr lang="sk-SK" sz="2400" dirty="0" smtClean="0"/>
          </a:p>
          <a:p>
            <a:pPr marL="0" indent="0" algn="just">
              <a:buNone/>
            </a:pPr>
            <a:r>
              <a:rPr lang="sk-S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Záznam webináru</a:t>
            </a:r>
            <a:r>
              <a:rPr lang="sk-SK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smtClean="0"/>
              <a:t>je </a:t>
            </a:r>
            <a:r>
              <a:rPr lang="sk-SK" sz="2400" dirty="0"/>
              <a:t>možnosť vytvorenia nahrávky v priebehu </a:t>
            </a:r>
            <a:r>
              <a:rPr lang="sk-SK" sz="2400" dirty="0" smtClean="0"/>
              <a:t>webinára</a:t>
            </a:r>
            <a:r>
              <a:rPr lang="sk-SK" sz="2400" dirty="0"/>
              <a:t>. Nahrávka môže byť následne zaslaná </a:t>
            </a:r>
            <a:r>
              <a:rPr lang="sk-SK" sz="2400" dirty="0" smtClean="0"/>
              <a:t>účastníkom.</a:t>
            </a:r>
          </a:p>
          <a:p>
            <a:pPr marL="0" indent="0" algn="just">
              <a:buNone/>
            </a:pPr>
            <a:r>
              <a:rPr lang="sk-S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školenie </a:t>
            </a:r>
            <a:r>
              <a:rPr lang="sk-SK" sz="2400" dirty="0"/>
              <a:t>je možné sledovať kedykoľvek v prípade potreby, pričom ide o záznam, ktorý natočil lektor bez účasti ľudí </a:t>
            </a:r>
            <a:endParaRPr lang="fr-CA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 descr="Hom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6165304"/>
            <a:ext cx="576064" cy="576064"/>
          </a:xfrm>
          <a:prstGeom prst="rect">
            <a:avLst/>
          </a:prstGeom>
        </p:spPr>
      </p:pic>
      <p:pic>
        <p:nvPicPr>
          <p:cNvPr id="7" name="Obrázok 6" descr="forward bla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309320"/>
            <a:ext cx="370474" cy="370474"/>
          </a:xfrm>
          <a:prstGeom prst="rect">
            <a:avLst/>
          </a:prstGeom>
        </p:spPr>
      </p:pic>
      <p:pic>
        <p:nvPicPr>
          <p:cNvPr id="8" name="Obrázok 7" descr="forward bl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7153854" y="6309320"/>
            <a:ext cx="370474" cy="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1382960" y="-27384"/>
            <a:ext cx="8229600" cy="1143000"/>
          </a:xfrm>
        </p:spPr>
        <p:txBody>
          <a:bodyPr/>
          <a:lstStyle/>
          <a:p>
            <a:r>
              <a:rPr lang="sk-SK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Požiadavky na technické vybavenie</a:t>
            </a:r>
            <a:endParaRPr lang="fr-CA" sz="400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>
          <a:xfrm>
            <a:off x="2221396" y="1115616"/>
            <a:ext cx="6552728" cy="5265712"/>
          </a:xfrm>
        </p:spPr>
        <p:txBody>
          <a:bodyPr/>
          <a:lstStyle/>
          <a:p>
            <a:pPr algn="just">
              <a:buNone/>
            </a:pPr>
            <a:r>
              <a:rPr lang="sk-SK" sz="2200" dirty="0" smtClean="0"/>
              <a:t>Rovnako </a:t>
            </a:r>
            <a:r>
              <a:rPr lang="sk-SK" sz="2200" dirty="0"/>
              <a:t>ako pri výučbe v triede, by mali byť </a:t>
            </a:r>
            <a:r>
              <a:rPr lang="sk-SK" sz="2200" dirty="0" smtClean="0"/>
              <a:t>webináre dostupné </a:t>
            </a:r>
            <a:r>
              <a:rPr lang="sk-SK" sz="2200" dirty="0"/>
              <a:t>všetkým, a preto by mal byť webinárový softvér kompatibilný s väčšinou </a:t>
            </a:r>
            <a:r>
              <a:rPr lang="sk-SK" sz="2200" dirty="0" smtClean="0"/>
              <a:t>počítačov.</a:t>
            </a:r>
          </a:p>
          <a:p>
            <a:pPr algn="just">
              <a:buFontTx/>
              <a:buChar char="-"/>
            </a:pPr>
            <a:endParaRPr lang="sk-SK" sz="2000" dirty="0" smtClean="0"/>
          </a:p>
          <a:p>
            <a:pPr algn="just">
              <a:buFontTx/>
              <a:buChar char="-"/>
            </a:pPr>
            <a:endParaRPr lang="sk-SK" sz="2000" dirty="0" smtClean="0"/>
          </a:p>
          <a:p>
            <a:pPr algn="just">
              <a:buNone/>
            </a:pPr>
            <a:endParaRPr lang="sk-SK" sz="2000" dirty="0" smtClean="0"/>
          </a:p>
        </p:txBody>
      </p:sp>
      <p:pic>
        <p:nvPicPr>
          <p:cNvPr id="8" name="Obrázok 7" descr="Hom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6165304"/>
            <a:ext cx="576064" cy="576064"/>
          </a:xfrm>
          <a:prstGeom prst="rect">
            <a:avLst/>
          </a:prstGeom>
        </p:spPr>
      </p:pic>
      <p:pic>
        <p:nvPicPr>
          <p:cNvPr id="9" name="Obrázok 8" descr="forward bla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309320"/>
            <a:ext cx="370474" cy="370474"/>
          </a:xfrm>
          <a:prstGeom prst="rect">
            <a:avLst/>
          </a:prstGeom>
        </p:spPr>
      </p:pic>
      <p:pic>
        <p:nvPicPr>
          <p:cNvPr id="10" name="Obrázok 9" descr="forward bl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7153854" y="6309320"/>
            <a:ext cx="370474" cy="370474"/>
          </a:xfrm>
          <a:prstGeom prst="rect">
            <a:avLst/>
          </a:prstGeom>
        </p:spPr>
      </p:pic>
      <p:pic>
        <p:nvPicPr>
          <p:cNvPr id="11" name="Obrázo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74" y="2249337"/>
            <a:ext cx="6779226" cy="390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3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13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138</Template>
  <TotalTime>735</TotalTime>
  <Words>683</Words>
  <Application>Microsoft Office PowerPoint</Application>
  <PresentationFormat>Prezentácia na obrazovke (4:3)</PresentationFormat>
  <Paragraphs>126</Paragraphs>
  <Slides>21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5</vt:i4>
      </vt:variant>
      <vt:variant>
        <vt:lpstr>Nadpisy snímok</vt:lpstr>
      </vt:variant>
      <vt:variant>
        <vt:i4>21</vt:i4>
      </vt:variant>
    </vt:vector>
  </HeadingPairs>
  <TitlesOfParts>
    <vt:vector size="29" baseType="lpstr">
      <vt:lpstr>Arial</vt:lpstr>
      <vt:lpstr>Calibri</vt:lpstr>
      <vt:lpstr>Wingdings</vt:lpstr>
      <vt:lpstr>138</vt:lpstr>
      <vt:lpstr>1_138</vt:lpstr>
      <vt:lpstr>2_138</vt:lpstr>
      <vt:lpstr>1_Motív Office</vt:lpstr>
      <vt:lpstr>2_Motív Office</vt:lpstr>
      <vt:lpstr>Rozvoj inovatívnych foriem vzdelávania na Univerzite Mateja Bela v Banskej Bystrici ITMS 26110230077</vt:lpstr>
      <vt:lpstr>Prezentácia programu PowerPoint</vt:lpstr>
      <vt:lpstr>Obsah</vt:lpstr>
      <vt:lpstr>Webinár = webový seminár</vt:lpstr>
      <vt:lpstr>Webinár </vt:lpstr>
      <vt:lpstr>Portál Webináru</vt:lpstr>
      <vt:lpstr>Kľúčové črty webináru</vt:lpstr>
      <vt:lpstr>Rozdiel medzi webinárom, online školením, video školením a záznamom webináru</vt:lpstr>
      <vt:lpstr>Požiadavky na technické vybavenie</vt:lpstr>
      <vt:lpstr>Podmienky pripojenia</vt:lpstr>
      <vt:lpstr>Zabezpečenie / príprava webináru</vt:lpstr>
      <vt:lpstr>Oznámenie a zapísanie sa do webinárov</vt:lpstr>
      <vt:lpstr>Softvér webinárov</vt:lpstr>
      <vt:lpstr>Funkcie vo webinárových softvéroch</vt:lpstr>
      <vt:lpstr>Účastníci webináru</vt:lpstr>
      <vt:lpstr>Typy poslucháčov</vt:lpstr>
      <vt:lpstr>Účel webináru</vt:lpstr>
      <vt:lpstr>Výhody webináru</vt:lpstr>
      <vt:lpstr>Nevýhody webináru</vt:lpstr>
      <vt:lpstr>Z Á V E R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XXX</dc:creator>
  <cp:lastModifiedBy>Horvathova Dana</cp:lastModifiedBy>
  <cp:revision>111</cp:revision>
  <dcterms:created xsi:type="dcterms:W3CDTF">2011-11-05T07:52:05Z</dcterms:created>
  <dcterms:modified xsi:type="dcterms:W3CDTF">2015-03-18T17:21:42Z</dcterms:modified>
</cp:coreProperties>
</file>