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02" r:id="rId2"/>
    <p:sldMasterId id="2147483714" r:id="rId3"/>
  </p:sldMasterIdLst>
  <p:notesMasterIdLst>
    <p:notesMasterId r:id="rId21"/>
  </p:notesMasterIdLst>
  <p:sldIdLst>
    <p:sldId id="278" r:id="rId4"/>
    <p:sldId id="257" r:id="rId5"/>
    <p:sldId id="261" r:id="rId6"/>
    <p:sldId id="258" r:id="rId7"/>
    <p:sldId id="259" r:id="rId8"/>
    <p:sldId id="262" r:id="rId9"/>
    <p:sldId id="263" r:id="rId10"/>
    <p:sldId id="270" r:id="rId11"/>
    <p:sldId id="271" r:id="rId12"/>
    <p:sldId id="265" r:id="rId13"/>
    <p:sldId id="272" r:id="rId14"/>
    <p:sldId id="273" r:id="rId15"/>
    <p:sldId id="274" r:id="rId16"/>
    <p:sldId id="275" r:id="rId17"/>
    <p:sldId id="276" r:id="rId18"/>
    <p:sldId id="277" r:id="rId19"/>
    <p:sldId id="279" r:id="rId2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06" autoAdjust="0"/>
    <p:restoredTop sz="94660"/>
  </p:normalViewPr>
  <p:slideViewPr>
    <p:cSldViewPr snapToGrid="0">
      <p:cViewPr varScale="1">
        <p:scale>
          <a:sx n="99" d="100"/>
          <a:sy n="99" d="100"/>
        </p:scale>
        <p:origin x="19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_rok_programu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_rok_programu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sk-SK"/>
            </a:pPr>
            <a:r>
              <a:rPr lang="en-US" sz="2200" dirty="0" err="1" smtClean="0"/>
              <a:t>Najpopul</a:t>
            </a:r>
            <a:r>
              <a:rPr lang="sk-SK" sz="2200" dirty="0" smtClean="0"/>
              <a:t>á</a:t>
            </a:r>
            <a:r>
              <a:rPr lang="en-US" sz="2200" dirty="0" err="1" smtClean="0"/>
              <a:t>rnejšie</a:t>
            </a:r>
            <a:r>
              <a:rPr lang="en-US" sz="2200" dirty="0" smtClean="0"/>
              <a:t> </a:t>
            </a:r>
            <a:r>
              <a:rPr lang="en-US" sz="2200" dirty="0" err="1"/>
              <a:t>apliácie</a:t>
            </a:r>
            <a:r>
              <a:rPr lang="en-US" sz="2200" dirty="0"/>
              <a:t> v App Store </a:t>
            </a:r>
            <a:r>
              <a:rPr lang="en-US" sz="2200" dirty="0" smtClean="0"/>
              <a:t>pod</a:t>
            </a:r>
            <a:r>
              <a:rPr lang="sk-SK" sz="2200" dirty="0" smtClean="0"/>
              <a:t>ľ</a:t>
            </a:r>
            <a:r>
              <a:rPr lang="en-US" sz="2200" dirty="0" smtClean="0"/>
              <a:t>a </a:t>
            </a:r>
            <a:r>
              <a:rPr lang="en-US" sz="2200" dirty="0" err="1" smtClean="0"/>
              <a:t>kateg</a:t>
            </a:r>
            <a:r>
              <a:rPr lang="sk-SK" sz="2200" dirty="0" smtClean="0"/>
              <a:t>ó</a:t>
            </a:r>
            <a:r>
              <a:rPr lang="en-US" sz="2200" dirty="0" err="1" smtClean="0"/>
              <a:t>ri</a:t>
            </a:r>
            <a:r>
              <a:rPr lang="sk-SK" sz="2200" dirty="0" smtClean="0"/>
              <a:t>í</a:t>
            </a:r>
            <a:r>
              <a:rPr lang="en-US" sz="2200" dirty="0" smtClean="0"/>
              <a:t> </a:t>
            </a:r>
            <a:r>
              <a:rPr lang="en-US" sz="2200" dirty="0" err="1"/>
              <a:t>september</a:t>
            </a:r>
            <a:r>
              <a:rPr lang="en-US" sz="2200" dirty="0"/>
              <a:t> 2014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Sheet1!$C$9</c:f>
              <c:strCache>
                <c:ptCount val="1"/>
                <c:pt idx="0">
                  <c:v>Najpopularnejšie apliácie v App Store september 2014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Hry</c:v>
                </c:pt>
                <c:pt idx="1">
                  <c:v>Výučba</c:v>
                </c:pt>
                <c:pt idx="2">
                  <c:v>Obchod</c:v>
                </c:pt>
                <c:pt idx="3">
                  <c:v>Životný štýl</c:v>
                </c:pt>
                <c:pt idx="4">
                  <c:v>Zábava</c:v>
                </c:pt>
                <c:pt idx="5">
                  <c:v>Pomôcky</c:v>
                </c:pt>
                <c:pt idx="6">
                  <c:v>Ostatné</c:v>
                </c:pt>
              </c:strCache>
            </c:strRef>
          </c:cat>
          <c:val>
            <c:numRef>
              <c:f>Sheet1!$B$2:$B$8</c:f>
              <c:numCache>
                <c:formatCode>0.00%</c:formatCode>
                <c:ptCount val="7"/>
                <c:pt idx="0">
                  <c:v>0.20380000000000001</c:v>
                </c:pt>
                <c:pt idx="1">
                  <c:v>0.10360000000000001</c:v>
                </c:pt>
                <c:pt idx="2">
                  <c:v>9.4300000000000037E-2</c:v>
                </c:pt>
                <c:pt idx="3">
                  <c:v>8.0100000000000018E-2</c:v>
                </c:pt>
                <c:pt idx="4">
                  <c:v>7.1300000000000016E-2</c:v>
                </c:pt>
                <c:pt idx="5">
                  <c:v>5.2100000000000007E-2</c:v>
                </c:pt>
                <c:pt idx="6">
                  <c:v>0.38120000000000004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3593712"/>
        <c:axId val="433594496"/>
      </c:barChart>
      <c:catAx>
        <c:axId val="4335937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sk-SK"/>
            </a:pPr>
            <a:endParaRPr lang="sk-SK"/>
          </a:p>
        </c:txPr>
        <c:crossAx val="433594496"/>
        <c:crosses val="autoZero"/>
        <c:auto val="1"/>
        <c:lblAlgn val="ctr"/>
        <c:lblOffset val="100"/>
        <c:noMultiLvlLbl val="0"/>
      </c:catAx>
      <c:valAx>
        <c:axId val="433594496"/>
        <c:scaling>
          <c:orientation val="minMax"/>
        </c:scaling>
        <c:delete val="0"/>
        <c:axPos val="b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lang="sk-SK"/>
            </a:pPr>
            <a:endParaRPr lang="sk-SK"/>
          </a:p>
        </c:txPr>
        <c:crossAx val="4335937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sk-SK"/>
            </a:pPr>
            <a:r>
              <a:rPr lang="en-US" sz="2200" dirty="0" err="1" smtClean="0"/>
              <a:t>Najpopul</a:t>
            </a:r>
            <a:r>
              <a:rPr lang="sk-SK" sz="2200" dirty="0" smtClean="0"/>
              <a:t>á</a:t>
            </a:r>
            <a:r>
              <a:rPr lang="en-US" sz="2200" dirty="0" err="1" smtClean="0"/>
              <a:t>rnejšie</a:t>
            </a:r>
            <a:r>
              <a:rPr lang="en-US" sz="2200" dirty="0" smtClean="0"/>
              <a:t> </a:t>
            </a:r>
            <a:r>
              <a:rPr lang="en-US" sz="2200" dirty="0" err="1" smtClean="0"/>
              <a:t>apli</a:t>
            </a:r>
            <a:r>
              <a:rPr lang="sk-SK" sz="2200" dirty="0" smtClean="0"/>
              <a:t>k</a:t>
            </a:r>
            <a:r>
              <a:rPr lang="en-US" sz="2200" dirty="0" err="1" smtClean="0"/>
              <a:t>ácie</a:t>
            </a:r>
            <a:r>
              <a:rPr lang="en-US" sz="2200" dirty="0" smtClean="0"/>
              <a:t> v </a:t>
            </a:r>
            <a:r>
              <a:rPr lang="sk-SK" sz="2200" dirty="0" smtClean="0"/>
              <a:t>Google Play</a:t>
            </a:r>
            <a:r>
              <a:rPr lang="en-US" sz="2200" dirty="0" smtClean="0"/>
              <a:t> pod</a:t>
            </a:r>
            <a:r>
              <a:rPr lang="sk-SK" sz="2200" dirty="0" smtClean="0"/>
              <a:t>ľ</a:t>
            </a:r>
            <a:r>
              <a:rPr lang="en-US" sz="2200" dirty="0" smtClean="0"/>
              <a:t>a </a:t>
            </a:r>
            <a:r>
              <a:rPr lang="en-US" sz="2200" dirty="0" err="1" smtClean="0"/>
              <a:t>kateg</a:t>
            </a:r>
            <a:r>
              <a:rPr lang="sk-SK" sz="2200" dirty="0" smtClean="0"/>
              <a:t>ó</a:t>
            </a:r>
            <a:r>
              <a:rPr lang="en-US" sz="2200" dirty="0" err="1" smtClean="0"/>
              <a:t>ri</a:t>
            </a:r>
            <a:r>
              <a:rPr lang="sk-SK" sz="2200" dirty="0" smtClean="0"/>
              <a:t>í</a:t>
            </a:r>
            <a:r>
              <a:rPr lang="en-US" sz="2200" dirty="0" smtClean="0"/>
              <a:t> </a:t>
            </a:r>
            <a:endParaRPr lang="sk-SK" sz="2200" dirty="0" smtClean="0"/>
          </a:p>
          <a:p>
            <a:pPr>
              <a:defRPr lang="sk-SK"/>
            </a:pPr>
            <a:r>
              <a:rPr lang="sk-SK" sz="2200" dirty="0" smtClean="0"/>
              <a:t>Q4</a:t>
            </a:r>
            <a:r>
              <a:rPr lang="en-US" sz="2200" dirty="0" smtClean="0"/>
              <a:t> 201</a:t>
            </a:r>
            <a:r>
              <a:rPr lang="sk-SK" sz="2200" dirty="0" smtClean="0"/>
              <a:t>2</a:t>
            </a:r>
            <a:endParaRPr lang="en-US" sz="2200" dirty="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Sheet1!$C$9</c:f>
              <c:strCache>
                <c:ptCount val="1"/>
                <c:pt idx="0">
                  <c:v>Najpopularnejšie apliácie v App Store september 2014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Hry</c:v>
                </c:pt>
                <c:pt idx="1">
                  <c:v>Zábava</c:v>
                </c:pt>
                <c:pt idx="2">
                  <c:v>Personalizácia</c:v>
                </c:pt>
                <c:pt idx="3">
                  <c:v>Nástroje</c:v>
                </c:pt>
                <c:pt idx="4">
                  <c:v>Knihy</c:v>
                </c:pt>
                <c:pt idx="5">
                  <c:v>Výučba</c:v>
                </c:pt>
                <c:pt idx="6">
                  <c:v>Ostatné</c:v>
                </c:pt>
              </c:strCache>
            </c:strRef>
          </c:cat>
          <c:val>
            <c:numRef>
              <c:f>Sheet1!$B$2:$B$8</c:f>
              <c:numCache>
                <c:formatCode>0.00%</c:formatCode>
                <c:ptCount val="7"/>
                <c:pt idx="0">
                  <c:v>0.14800000000000002</c:v>
                </c:pt>
                <c:pt idx="1">
                  <c:v>0.10900000000000001</c:v>
                </c:pt>
                <c:pt idx="2">
                  <c:v>0.10800000000000001</c:v>
                </c:pt>
                <c:pt idx="3">
                  <c:v>7.9000000000000015E-2</c:v>
                </c:pt>
                <c:pt idx="4">
                  <c:v>7.0999999999999994E-2</c:v>
                </c:pt>
                <c:pt idx="5">
                  <c:v>6.1000000000000006E-2</c:v>
                </c:pt>
                <c:pt idx="6">
                  <c:v>0.17600000000000002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3583912"/>
        <c:axId val="433584304"/>
      </c:barChart>
      <c:catAx>
        <c:axId val="4335839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sk-SK"/>
            </a:pPr>
            <a:endParaRPr lang="sk-SK"/>
          </a:p>
        </c:txPr>
        <c:crossAx val="433584304"/>
        <c:crosses val="autoZero"/>
        <c:auto val="1"/>
        <c:lblAlgn val="ctr"/>
        <c:lblOffset val="100"/>
        <c:noMultiLvlLbl val="0"/>
      </c:catAx>
      <c:valAx>
        <c:axId val="433584304"/>
        <c:scaling>
          <c:orientation val="minMax"/>
        </c:scaling>
        <c:delete val="0"/>
        <c:axPos val="b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lang="sk-SK"/>
            </a:pPr>
            <a:endParaRPr lang="sk-SK"/>
          </a:p>
        </c:txPr>
        <c:crossAx val="4335839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054EE-E84A-4619-8BB9-6AE847AD627B}" type="datetimeFigureOut">
              <a:rPr lang="sk-SK" smtClean="0"/>
              <a:pPr/>
              <a:t>24.4.2015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8ECA0-1D3D-44CF-97C8-C971AC0A7B9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084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obrazu snímky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Zástupný symbol poznámo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k-SK" altLang="sk-SK" smtClean="0"/>
          </a:p>
        </p:txBody>
      </p:sp>
      <p:sp>
        <p:nvSpPr>
          <p:cNvPr id="16388" name="Zástupný symbol čísla snímky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B454F74-FFF9-420A-8D16-81B36444E79B}" type="slidenum">
              <a:rPr altLang="sk-SK" sz="120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</a:t>
            </a:fld>
            <a:endParaRPr lang="sk-SK" altLang="sk-SK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364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8ECA0-1D3D-44CF-97C8-C971AC0A7B90}" type="slidenum">
              <a:rPr lang="sk-SK" smtClean="0"/>
              <a:pPr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78937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8ECA0-1D3D-44CF-97C8-C971AC0A7B90}" type="slidenum">
              <a:rPr lang="sk-SK" smtClean="0"/>
              <a:pPr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78937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8ECA0-1D3D-44CF-97C8-C971AC0A7B90}" type="slidenum">
              <a:rPr lang="sk-SK" smtClean="0"/>
              <a:pPr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78937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8ECA0-1D3D-44CF-97C8-C971AC0A7B90}" type="slidenum">
              <a:rPr lang="sk-SK" smtClean="0"/>
              <a:pPr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78937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8ECA0-1D3D-44CF-97C8-C971AC0A7B90}" type="slidenum">
              <a:rPr lang="sk-SK" smtClean="0"/>
              <a:pPr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78937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8ECA0-1D3D-44CF-97C8-C971AC0A7B90}" type="slidenum">
              <a:rPr lang="sk-SK" smtClean="0"/>
              <a:pPr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78937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8ECA0-1D3D-44CF-97C8-C971AC0A7B90}" type="slidenum">
              <a:rPr lang="sk-SK" smtClean="0"/>
              <a:pPr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78937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8ECA0-1D3D-44CF-97C8-C971AC0A7B90}" type="slidenum">
              <a:rPr lang="sk-SK" smtClean="0"/>
              <a:pPr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78937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BC8C1-E794-4A77-950B-370D4FC7CEC1}" type="datetime1">
              <a:rPr lang="sk-SK" smtClean="0"/>
              <a:pPr/>
              <a:t>24.4.2015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8332-573E-449C-8F7A-FE7AC68BA0D4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17723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BC8C1-E794-4A77-950B-370D4FC7CEC1}" type="datetime1">
              <a:rPr lang="sk-SK" smtClean="0"/>
              <a:pPr/>
              <a:t>24.4.2015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8332-573E-449C-8F7A-FE7AC68BA0D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5505171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BC8C1-E794-4A77-950B-370D4FC7CEC1}" type="datetime1">
              <a:rPr lang="sk-SK" smtClean="0"/>
              <a:pPr/>
              <a:t>24.4.2015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8332-573E-449C-8F7A-FE7AC68BA0D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8634424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5BFE5-0A9C-466D-B09C-65A0B4878142}" type="datetimeFigureOut">
              <a:rPr lang="sk-SK"/>
              <a:pPr>
                <a:defRPr/>
              </a:pPr>
              <a:t>24.4.2015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E2306-77B5-4D77-BD8B-6521B6D870DD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876922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321D6-A07F-408B-B11B-DE0C33DB3442}" type="datetimeFigureOut">
              <a:rPr lang="sk-SK"/>
              <a:pPr>
                <a:defRPr/>
              </a:pPr>
              <a:t>24.4.2015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8BE5F-9AFF-4331-87A2-4DD753779E4D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917638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0F651-2449-4937-9D9F-94141889A4AB}" type="datetimeFigureOut">
              <a:rPr lang="sk-SK"/>
              <a:pPr>
                <a:defRPr/>
              </a:pPr>
              <a:t>24.4.2015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29370-2B55-4061-A197-F784E969585D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121476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C958F-69C1-4525-A1B6-63FBA2D9302E}" type="datetimeFigureOut">
              <a:rPr lang="sk-SK"/>
              <a:pPr>
                <a:defRPr/>
              </a:pPr>
              <a:t>24.4.2015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B7899-7E21-4485-85BA-24FAEE47E134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429341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5C035-504D-4F90-AEEA-F21424D38D60}" type="datetimeFigureOut">
              <a:rPr lang="sk-SK"/>
              <a:pPr>
                <a:defRPr/>
              </a:pPr>
              <a:t>24.4.2015</a:t>
            </a:fld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BB82D-1D96-41E3-9084-DB42843AF493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255771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CBB5C-6E9C-4EC4-9D52-61BC6B15A0CB}" type="datetimeFigureOut">
              <a:rPr lang="sk-SK"/>
              <a:pPr>
                <a:defRPr/>
              </a:pPr>
              <a:t>24.4.2015</a:t>
            </a:fld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CD523-0603-42FD-A1E6-930A67EE97CC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88382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FA1BC-7924-44C1-8B90-0F8007B48ACA}" type="datetimeFigureOut">
              <a:rPr lang="sk-SK"/>
              <a:pPr>
                <a:defRPr/>
              </a:pPr>
              <a:t>24.4.2015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550EE-3B9D-49C9-9416-B0AD5CF4CCD0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171442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E922F-AFD9-407B-982F-749C8780BAF5}" type="datetimeFigureOut">
              <a:rPr lang="sk-SK"/>
              <a:pPr>
                <a:defRPr/>
              </a:pPr>
              <a:t>24.4.2015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6B114-96EA-433E-B97A-D2696687FECB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345206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F1B-2D08-4326-AF9F-FD8740806B86}" type="datetime1">
              <a:rPr lang="sk-SK" smtClean="0"/>
              <a:pPr/>
              <a:t>24.4.2015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8332-573E-449C-8F7A-FE7AC68BA0D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4790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3641B-FDFE-4048-A857-52BDD6A542FD}" type="datetimeFigureOut">
              <a:rPr lang="sk-SK"/>
              <a:pPr>
                <a:defRPr/>
              </a:pPr>
              <a:t>24.4.2015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672BE-95C1-43C0-9E75-6F004B0485FD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388471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9992B-18F9-4FBC-8B02-D6968303F70B}" type="datetimeFigureOut">
              <a:rPr lang="sk-SK"/>
              <a:pPr>
                <a:defRPr/>
              </a:pPr>
              <a:t>24.4.2015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BE28F-5202-45EF-AE97-6C605D8B2548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581318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2F937-3993-4D8F-A84B-99FBF5D32E0A}" type="datetimeFigureOut">
              <a:rPr lang="sk-SK"/>
              <a:pPr>
                <a:defRPr/>
              </a:pPr>
              <a:t>24.4.2015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5B7C5-2BF4-4847-9339-0E7C0045BC9A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1376364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FEA8D-3731-479D-A63F-004F764B320B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2302515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1732A-A80B-46BD-836B-EF12CC4F6BA9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8485502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B2F7F-DB3F-48D3-AA82-C14EF6915E4A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FEF0D-A2B7-4F79-BEDB-3EA69C993496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8713772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9B352-3A98-4996-ABF2-35691F86B622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D0206-7AED-4B19-97C4-D050D68D91A2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0242491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30B68-6885-4BA2-A234-5BAE545D5F57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2F208-A22B-4236-901D-D6A460F0975C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5798723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321E7-7E32-4481-8366-F24B7265551C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73FD1-163F-448C-B28D-A93E226B84BD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8988241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AEC2E-6FA7-4EFB-B2CB-9FB51720EC5B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DA8BE-551C-47B3-B635-CAC3000520AA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675688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BC8C1-E794-4A77-950B-370D4FC7CEC1}" type="datetime1">
              <a:rPr lang="sk-SK" smtClean="0"/>
              <a:pPr/>
              <a:t>24.4.2015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8332-573E-449C-8F7A-FE7AC68BA0D4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749641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D1E81-434F-4806-97A3-37490CED5DCA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B722B-5AF2-4E09-9C40-F36C75150723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3604179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9B67E-77AB-4448-86DF-004137BC3DC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D579F-2254-4630-BB15-0059DF163339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3612160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E1AEB-58B6-49A0-9196-10C7A79C7A03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9A832-1506-4F03-8833-819D34F981B8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241312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1CACB-4071-4029-ACC7-6348DE3E2272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A914B-0249-499D-AB87-3833B7887B88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194461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BC8C1-E794-4A77-950B-370D4FC7CEC1}" type="datetime1">
              <a:rPr lang="sk-SK" smtClean="0"/>
              <a:pPr/>
              <a:t>24.4.2015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8332-573E-449C-8F7A-FE7AC68BA0D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852839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BC8C1-E794-4A77-950B-370D4FC7CEC1}" type="datetime1">
              <a:rPr lang="sk-SK" smtClean="0"/>
              <a:pPr/>
              <a:t>24.4.2015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8332-573E-449C-8F7A-FE7AC68BA0D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7042259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BC8C1-E794-4A77-950B-370D4FC7CEC1}" type="datetime1">
              <a:rPr lang="sk-SK" smtClean="0"/>
              <a:pPr/>
              <a:t>24.4.2015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8332-573E-449C-8F7A-FE7AC68BA0D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3896672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BC8C1-E794-4A77-950B-370D4FC7CEC1}" type="datetime1">
              <a:rPr lang="sk-SK" smtClean="0"/>
              <a:pPr/>
              <a:t>24.4.2015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8332-573E-449C-8F7A-FE7AC68BA0D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958469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0F3BC8C1-E794-4A77-950B-370D4FC7CEC1}" type="datetime1">
              <a:rPr lang="sk-SK" smtClean="0"/>
              <a:pPr/>
              <a:t>24.4.2015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C78332-573E-449C-8F7A-FE7AC68BA0D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5928737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BC8C1-E794-4A77-950B-370D4FC7CEC1}" type="datetime1">
              <a:rPr lang="sk-SK" smtClean="0"/>
              <a:pPr/>
              <a:t>24.4.2015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8332-573E-449C-8F7A-FE7AC68BA0D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8474376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F3BC8C1-E794-4A77-950B-370D4FC7CEC1}" type="datetime1">
              <a:rPr lang="sk-SK" smtClean="0"/>
              <a:pPr/>
              <a:t>24.4.2015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4C78332-573E-449C-8F7A-FE7AC68BA0D4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606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štýly predlohy textu</a:t>
            </a:r>
          </a:p>
        </p:txBody>
      </p:sp>
      <p:sp>
        <p:nvSpPr>
          <p:cNvPr id="2051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 predlohy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Tretia úroveň</a:t>
            </a:r>
          </a:p>
          <a:p>
            <a:pPr lvl="3"/>
            <a:r>
              <a:rPr lang="sk-SK" altLang="sk-SK" smtClean="0"/>
              <a:t>Štvrtá úroveň</a:t>
            </a:r>
          </a:p>
          <a:p>
            <a:pPr lvl="4"/>
            <a:r>
              <a:rPr lang="sk-SK" alt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4E65EF4-FC22-4400-B3AE-1C4F039CC180}" type="datetimeFigureOut">
              <a:rPr lang="sk-SK"/>
              <a:pPr>
                <a:defRPr/>
              </a:pPr>
              <a:t>24.4.2015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7BF54D-2171-4F51-94D3-73E2067B63C6}" type="slidenum">
              <a:rPr lang="sk-SK" altLang="sk-SK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068094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štýly predlohy textu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 predlohy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Tretia úroveň</a:t>
            </a:r>
          </a:p>
          <a:p>
            <a:pPr lvl="3"/>
            <a:r>
              <a:rPr lang="sk-SK" altLang="sk-SK" smtClean="0"/>
              <a:t>Štvrtá úroveň</a:t>
            </a:r>
          </a:p>
          <a:p>
            <a:pPr lvl="4"/>
            <a:r>
              <a:rPr lang="sk-SK" alt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A49B4D-BD50-48C0-9BFF-B130954CE10A}" type="slidenum">
              <a:rPr lang="sk-SK" altLang="sk-SK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k-SK" altLang="sk-SK" smtClean="0"/>
          </a:p>
        </p:txBody>
      </p:sp>
    </p:spTree>
    <p:extLst>
      <p:ext uri="{BB962C8B-B14F-4D97-AF65-F5344CB8AC3E}">
        <p14:creationId xmlns:p14="http://schemas.microsoft.com/office/powerpoint/2010/main" val="11250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bdĺžnik 2"/>
          <p:cNvSpPr>
            <a:spLocks noChangeArrowheads="1"/>
          </p:cNvSpPr>
          <p:nvPr/>
        </p:nvSpPr>
        <p:spPr bwMode="auto">
          <a:xfrm>
            <a:off x="0" y="6199188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sk-SK" altLang="sk-SK" sz="1400" b="1">
                <a:solidFill>
                  <a:srgbClr val="000000"/>
                </a:solidFill>
              </a:rPr>
              <a:t>Moderné vzdelávanie pre vedomostnú spoločnosť/Projekt je spolufinancovaný zo zdrojov EÚ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607419" y="2521818"/>
            <a:ext cx="5794407" cy="2202581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sk-SK" sz="3900" b="1" dirty="0" err="1">
                <a:solidFill>
                  <a:srgbClr val="A50021"/>
                </a:solidFill>
                <a:latin typeface="+mj-lt"/>
                <a:ea typeface="+mj-ea"/>
                <a:cs typeface="+mj-cs"/>
              </a:rPr>
              <a:t>Smartfóny</a:t>
            </a:r>
            <a:r>
              <a:rPr lang="sk-SK" sz="3900" b="1" dirty="0">
                <a:solidFill>
                  <a:srgbClr val="A50021"/>
                </a:solidFill>
                <a:latin typeface="+mj-lt"/>
                <a:ea typeface="+mj-ea"/>
                <a:cs typeface="+mj-cs"/>
              </a:rPr>
              <a:t> </a:t>
            </a:r>
            <a:r>
              <a:rPr lang="sk-SK" sz="3900" b="1" dirty="0" smtClean="0">
                <a:solidFill>
                  <a:srgbClr val="A50021"/>
                </a:solidFill>
                <a:latin typeface="+mj-lt"/>
                <a:ea typeface="+mj-ea"/>
                <a:cs typeface="+mj-cs"/>
              </a:rPr>
              <a:t>vo vzdelávaní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sk-SK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k-SK" sz="1800" b="1" dirty="0" smtClean="0">
                <a:solidFill>
                  <a:schemeClr val="accent2">
                    <a:lumMod val="75000"/>
                  </a:schemeClr>
                </a:solidFill>
              </a:rPr>
              <a:t>Ing</a:t>
            </a:r>
            <a:r>
              <a:rPr lang="sk-SK" sz="1800" b="1" dirty="0">
                <a:solidFill>
                  <a:schemeClr val="accent2">
                    <a:lumMod val="75000"/>
                  </a:schemeClr>
                </a:solidFill>
              </a:rPr>
              <a:t>. Dana Horváthová, PhD.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k-SK" sz="4400" b="1" dirty="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ea typeface="+mj-ea"/>
              <a:cs typeface="+mj-cs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k-SK" sz="3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4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14398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3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Rozvoj inovatívnych foriem vzdelávania</a:t>
            </a:r>
            <a:br>
              <a:rPr lang="sk-SK" sz="3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sk-SK" sz="3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 Univerzite Mateja Bela v Banskej Bystrici</a:t>
            </a:r>
            <a:r>
              <a:rPr lang="sk-SK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sk-SK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sk-SK" sz="3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ITMS 26110230077</a:t>
            </a: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" r="3203"/>
          <a:stretch>
            <a:fillRect/>
          </a:stretch>
        </p:blipFill>
        <p:spPr bwMode="auto">
          <a:xfrm>
            <a:off x="3003550" y="5056188"/>
            <a:ext cx="3138488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" descr="D:\lihan_work\dokumenty_umb\Projekty_UMB\OPV_Zvýšenie kvality riadenia a  vysokoškolského vzdelávania v podmienkach  UMB\logotyp_opv\Europsky socialny fond\EU-ESF-VERTICAL-COL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921250"/>
            <a:ext cx="1249363" cy="115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1472"/>
          <a:stretch>
            <a:fillRect/>
          </a:stretch>
        </p:blipFill>
        <p:spPr bwMode="auto">
          <a:xfrm>
            <a:off x="6732588" y="4921250"/>
            <a:ext cx="102552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39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8332-573E-449C-8F7A-FE7AC68BA0D4}" type="slidenum">
              <a:rPr lang="sk-SK" smtClean="0"/>
              <a:pPr/>
              <a:t>10</a:t>
            </a:fld>
            <a:endParaRPr lang="sk-SK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586807660"/>
              </p:ext>
            </p:extLst>
          </p:nvPr>
        </p:nvGraphicFramePr>
        <p:xfrm>
          <a:off x="247207" y="1008765"/>
          <a:ext cx="8731988" cy="4417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705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8332-573E-449C-8F7A-FE7AC68BA0D4}" type="slidenum">
              <a:rPr lang="sk-SK" smtClean="0"/>
              <a:pPr/>
              <a:t>11</a:t>
            </a:fld>
            <a:endParaRPr lang="sk-SK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462073043"/>
              </p:ext>
            </p:extLst>
          </p:nvPr>
        </p:nvGraphicFramePr>
        <p:xfrm>
          <a:off x="135565" y="944968"/>
          <a:ext cx="8835656" cy="4577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244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Smartfón ako virtuálna realita</a:t>
            </a:r>
            <a:endParaRPr lang="sk-SK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k-SK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Snaha o rozšírenie virtuálnej reality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Najznámejšia firma Oculus s jej produktom Oculus Rift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Avšak takéto riešenie má len jedno primárne využitie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8332-573E-449C-8F7A-FE7AC68BA0D4}" type="slidenum">
              <a:rPr lang="sk-SK" smtClean="0"/>
              <a:pPr/>
              <a:t>12</a:t>
            </a:fld>
            <a:endParaRPr lang="sk-SK"/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1693" y="3519860"/>
            <a:ext cx="3517268" cy="18828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597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Smartfón ako virtuálna realita</a:t>
            </a:r>
            <a:endParaRPr lang="sk-SK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k-SK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Firma Samsung skombinovala Headset Oculus so smartfónom Note 4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Takéto riešenie je však drahé pre bežného občana</a:t>
            </a:r>
          </a:p>
          <a:p>
            <a:pPr>
              <a:buFont typeface="Wingdings" panose="05000000000000000000" pitchFamily="2" charset="2"/>
              <a:buChar char="v"/>
            </a:pPr>
            <a:endParaRPr lang="sk-SK" sz="16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8332-573E-449C-8F7A-FE7AC68BA0D4}" type="slidenum">
              <a:rPr lang="sk-SK" smtClean="0"/>
              <a:pPr/>
              <a:t>13</a:t>
            </a:fld>
            <a:endParaRPr lang="sk-SK"/>
          </a:p>
        </p:txBody>
      </p:sp>
      <p:pic>
        <p:nvPicPr>
          <p:cNvPr id="5" name="Picture 4" descr="C:\Users\Exterridum\AppData\Local\Microsoft\Windows\INetCache\Content.Word\Samsung V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15" y="3301409"/>
            <a:ext cx="3869055" cy="2037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773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Smartfón ako virtuálna realita</a:t>
            </a:r>
            <a:endParaRPr lang="sk-SK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k-SK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vyvinul návod ako si poskladať vlastný headset za necelé 3 eurá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Vďaka tomuto sa stala VR dostupnejšia a je možné ju využívať aj v školách</a:t>
            </a:r>
            <a:endParaRPr lang="sk-SK" sz="16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8332-573E-449C-8F7A-FE7AC68BA0D4}" type="slidenum">
              <a:rPr lang="sk-SK" smtClean="0"/>
              <a:pPr/>
              <a:t>14</a:t>
            </a:fld>
            <a:endParaRPr lang="sk-SK"/>
          </a:p>
        </p:txBody>
      </p:sp>
      <p:pic>
        <p:nvPicPr>
          <p:cNvPr id="6" name="Picture 5" descr="Google V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794" y="3018318"/>
            <a:ext cx="4847716" cy="21983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983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Smartfón ako data projektor</a:t>
            </a:r>
            <a:endParaRPr lang="sk-SK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k-SK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Samsung prišiel s konceptom smartfónu ktorý obsahoval data projektor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Veľkosť premietaného obrazu 50 palcov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Nevýhoda, slabé rozšírenie takýchto smartfónov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8332-573E-449C-8F7A-FE7AC68BA0D4}" type="slidenum">
              <a:rPr lang="sk-SK" smtClean="0"/>
              <a:pPr/>
              <a:t>15</a:t>
            </a:fld>
            <a:endParaRPr lang="sk-SK"/>
          </a:p>
        </p:txBody>
      </p:sp>
      <p:pic>
        <p:nvPicPr>
          <p:cNvPr id="7" name="Picture 6" descr="C:\Users\Exterridum\AppData\Local\Microsoft\Windows\INetCache\Content.Word\Samsung projector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833" y="3369193"/>
            <a:ext cx="3429000" cy="2049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352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Smartfón ako data projektor</a:t>
            </a:r>
            <a:endParaRPr lang="sk-SK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k-SK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internete koluje množstvo návodov na improvizovaný data projektor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Výroba je jednoduchá a lacná a funguje s každým smartfónom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Smartfón môžeme využiť aj na vzdialené ovládanie prezentácie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8332-573E-449C-8F7A-FE7AC68BA0D4}" type="slidenum">
              <a:rPr lang="sk-SK" smtClean="0"/>
              <a:pPr/>
              <a:t>16</a:t>
            </a:fld>
            <a:endParaRPr lang="sk-SK"/>
          </a:p>
        </p:txBody>
      </p:sp>
      <p:pic>
        <p:nvPicPr>
          <p:cNvPr id="6" name="Picture 5" descr="C:\Users\Exterridum\AppData\Local\Microsoft\Windows\INetCache\Content.Word\smartphone_projector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703" y="3429001"/>
            <a:ext cx="3466048" cy="19816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52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https://lms2.umb.sk/pluginfile.php/20536/mod_label/intro/Info%20o%20projekte.jpg"/>
          <p:cNvSpPr>
            <a:spLocks noChangeAspect="1" noChangeArrowheads="1"/>
          </p:cNvSpPr>
          <p:nvPr/>
        </p:nvSpPr>
        <p:spPr bwMode="auto">
          <a:xfrm>
            <a:off x="155575" y="-1309688"/>
            <a:ext cx="4391025" cy="27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 altLang="sk-SK" smtClean="0">
              <a:solidFill>
                <a:prstClr val="black"/>
              </a:solidFill>
            </a:endParaRPr>
          </a:p>
        </p:txBody>
      </p:sp>
      <p:sp>
        <p:nvSpPr>
          <p:cNvPr id="4099" name="AutoShape 4" descr="https://lms2.umb.sk/pluginfile.php/20536/mod_label/intro/Info%20o%20projekte.jpg"/>
          <p:cNvSpPr>
            <a:spLocks noChangeAspect="1" noChangeArrowheads="1"/>
          </p:cNvSpPr>
          <p:nvPr/>
        </p:nvSpPr>
        <p:spPr bwMode="auto">
          <a:xfrm>
            <a:off x="155575" y="-1309688"/>
            <a:ext cx="4391025" cy="27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 altLang="sk-SK" smtClean="0">
              <a:solidFill>
                <a:prstClr val="black"/>
              </a:solidFill>
            </a:endParaRPr>
          </a:p>
        </p:txBody>
      </p:sp>
      <p:pic>
        <p:nvPicPr>
          <p:cNvPr id="4100" name="Zástupný symbol obsahu 11" descr="Info o projekt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76488" y="2497138"/>
            <a:ext cx="4391025" cy="2733675"/>
          </a:xfrm>
        </p:spPr>
      </p:pic>
    </p:spTree>
    <p:extLst>
      <p:ext uri="{BB962C8B-B14F-4D97-AF65-F5344CB8AC3E}">
        <p14:creationId xmlns:p14="http://schemas.microsoft.com/office/powerpoint/2010/main" val="222505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k-SK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Čo je to </a:t>
            </a:r>
            <a:r>
              <a:rPr lang="sk-SK" sz="16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smartfón</a:t>
            </a:r>
            <a:endParaRPr lang="sk-SK" sz="16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sk-SK" sz="16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k-SK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Mobilné vzdelávanie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Užitočné aplikácie pre mobilné vzdelávanie</a:t>
            </a:r>
          </a:p>
          <a:p>
            <a:pPr>
              <a:buFont typeface="Wingdings" panose="05000000000000000000" pitchFamily="2" charset="2"/>
              <a:buChar char="v"/>
            </a:pPr>
            <a:endParaRPr lang="sk-SK" sz="16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k-SK" sz="16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Smartfón</a:t>
            </a:r>
            <a:r>
              <a:rPr lang="sk-SK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ako virtuálna realita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16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Smartfón</a:t>
            </a:r>
            <a:r>
              <a:rPr lang="sk-SK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ako </a:t>
            </a:r>
            <a:r>
              <a:rPr lang="sk-SK" sz="16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sk-SK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projektor</a:t>
            </a:r>
            <a:endParaRPr lang="sk-SK" sz="16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8332-573E-449C-8F7A-FE7AC68BA0D4}" type="slidenum">
              <a:rPr lang="sk-SK" smtClean="0"/>
              <a:pPr/>
              <a:t>2</a:t>
            </a:fld>
            <a:endParaRPr lang="sk-SK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1209" y="2417308"/>
            <a:ext cx="1778794" cy="177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15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3784" y="3461103"/>
            <a:ext cx="1287154" cy="187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Čo je to smartfón?</a:t>
            </a:r>
            <a:endParaRPr lang="sk-SK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k-SK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Začiatky: klasický mobil a PDA</a:t>
            </a:r>
          </a:p>
          <a:p>
            <a:pPr>
              <a:buFont typeface="Wingdings" panose="05000000000000000000" pitchFamily="2" charset="2"/>
              <a:buChar char="v"/>
            </a:pPr>
            <a:endParaRPr lang="sk-SK" sz="16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k-SK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Neskôr PDA získalo vlastnosti klasického mobilu, Blackberry</a:t>
            </a:r>
          </a:p>
          <a:p>
            <a:pPr>
              <a:buFont typeface="Wingdings" panose="05000000000000000000" pitchFamily="2" charset="2"/>
              <a:buChar char="v"/>
            </a:pPr>
            <a:endParaRPr lang="sk-SK" sz="16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k-SK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Nová vlna, smartfónov prišla s iPhonom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8332-573E-449C-8F7A-FE7AC68BA0D4}" type="slidenum">
              <a:rPr lang="sk-SK" smtClean="0"/>
              <a:pPr/>
              <a:t>3</a:t>
            </a:fld>
            <a:endParaRPr lang="sk-SK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643" y="3361270"/>
            <a:ext cx="874920" cy="197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5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1659" y="1807641"/>
            <a:ext cx="1919288" cy="287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Charakteristika smartfónov</a:t>
            </a:r>
            <a:endParaRPr lang="sk-SK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sk-SK" sz="16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k-SK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Operačný systém </a:t>
            </a:r>
            <a:endParaRPr lang="sk-SK" sz="16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k-SK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Aplikáce a widgety</a:t>
            </a:r>
          </a:p>
          <a:p>
            <a:pPr>
              <a:buFont typeface="Wingdings" panose="05000000000000000000" pitchFamily="2" charset="2"/>
              <a:buChar char="v"/>
            </a:pPr>
            <a:endParaRPr lang="sk-SK" sz="16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k-SK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Pripojiteľnosť (Wi-Fi, 4G/3G, EDGE)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Pamäť (interná, externá)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8332-573E-449C-8F7A-FE7AC68BA0D4}" type="slidenum">
              <a:rPr lang="sk-SK" smtClean="0"/>
              <a:pPr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7901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Mobilné vzdelávanie</a:t>
            </a:r>
            <a:endParaRPr lang="sk-SK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063" y="2233576"/>
            <a:ext cx="7543800" cy="30175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k-SK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kombinácia mobilných technológií (smartfónov) s vyučovacím procesom</a:t>
            </a:r>
            <a:endParaRPr lang="sk-SK" sz="16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k-SK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Využitie prakticky neobmedzené stačí internetové pripojenie a smartfón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E-learning sa zameriava na vzdelávanie cez internetové kurzy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Rozdiely medzi E-learningom a mobilným vzdelávaním</a:t>
            </a:r>
            <a:endParaRPr lang="sk-SK" sz="16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8332-573E-449C-8F7A-FE7AC68BA0D4}" type="slidenum">
              <a:rPr lang="sk-SK" smtClean="0"/>
              <a:pPr/>
              <a:t>5</a:t>
            </a:fld>
            <a:endParaRPr lang="sk-SK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124403"/>
              </p:ext>
            </p:extLst>
          </p:nvPr>
        </p:nvGraphicFramePr>
        <p:xfrm>
          <a:off x="2317640" y="4010282"/>
          <a:ext cx="4454842" cy="8801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7421"/>
                <a:gridCol w="2227421"/>
              </a:tblGrid>
              <a:tr h="171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E-learning</a:t>
                      </a:r>
                      <a:endParaRPr lang="sk-SK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Mobilné vzdelávanie</a:t>
                      </a:r>
                      <a:endParaRPr lang="sk-SK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2"/>
                    </a:solidFill>
                  </a:tcPr>
                </a:tc>
              </a:tr>
              <a:tr h="3543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b="0" dirty="0" smtClean="0">
                          <a:effectLst/>
                        </a:rPr>
                        <a:t>Pomocou kurzov (LMS </a:t>
                      </a:r>
                      <a:r>
                        <a:rPr lang="sk-SK" sz="900" b="0" dirty="0" err="1" smtClean="0">
                          <a:effectLst/>
                        </a:rPr>
                        <a:t>moodle</a:t>
                      </a:r>
                      <a:r>
                        <a:rPr lang="sk-SK" sz="900" b="0" smtClean="0">
                          <a:effectLst/>
                        </a:rPr>
                        <a:t>) v </a:t>
                      </a:r>
                      <a:r>
                        <a:rPr lang="sk-SK" sz="900" b="0" dirty="0" smtClean="0">
                          <a:effectLst/>
                        </a:rPr>
                        <a:t>triede</a:t>
                      </a:r>
                      <a:r>
                        <a:rPr lang="sk-SK" sz="900" b="0" smtClean="0">
                          <a:effectLst/>
                        </a:rPr>
                        <a:t>, domácnostiach,...</a:t>
                      </a:r>
                      <a:endParaRPr lang="sk-SK" sz="9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chemeClr val="bg1"/>
                          </a:solidFill>
                          <a:effectLst/>
                        </a:rPr>
                        <a:t>Učenie kdekoľvek a </a:t>
                      </a:r>
                      <a:r>
                        <a:rPr lang="sk-SK" sz="900" dirty="0" smtClean="0">
                          <a:solidFill>
                            <a:schemeClr val="bg1"/>
                          </a:solidFill>
                          <a:effectLst/>
                        </a:rPr>
                        <a:t>kedykoľvek stačí mať </a:t>
                      </a:r>
                      <a:r>
                        <a:rPr lang="sk-SK" sz="900" dirty="0" err="1" smtClean="0">
                          <a:solidFill>
                            <a:schemeClr val="bg1"/>
                          </a:solidFill>
                          <a:effectLst/>
                        </a:rPr>
                        <a:t>smartfón</a:t>
                      </a:r>
                      <a:r>
                        <a:rPr lang="sk-SK" sz="900" dirty="0" smtClean="0">
                          <a:solidFill>
                            <a:schemeClr val="bg1"/>
                          </a:solidFill>
                          <a:effectLst/>
                        </a:rPr>
                        <a:t> a príslušné aplikácie</a:t>
                      </a:r>
                      <a:endParaRPr lang="sk-SK" sz="9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2"/>
                    </a:solidFill>
                  </a:tcPr>
                </a:tc>
              </a:tr>
              <a:tr h="3543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b="0" dirty="0" smtClean="0">
                          <a:effectLst/>
                        </a:rPr>
                        <a:t>Komunikácia emailom, alebo prostredníctvom kurzu</a:t>
                      </a:r>
                      <a:endParaRPr lang="sk-SK" sz="9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chemeClr val="bg1"/>
                          </a:solidFill>
                          <a:effectLst/>
                        </a:rPr>
                        <a:t>Komunikácia cez </a:t>
                      </a:r>
                      <a:r>
                        <a:rPr lang="sk-SK" sz="900" dirty="0" smtClean="0">
                          <a:solidFill>
                            <a:schemeClr val="bg1"/>
                          </a:solidFill>
                          <a:effectLst/>
                        </a:rPr>
                        <a:t>aplikácie (Facebook) alebo</a:t>
                      </a:r>
                      <a:r>
                        <a:rPr lang="sk-SK" sz="900" baseline="0" dirty="0" smtClean="0">
                          <a:solidFill>
                            <a:schemeClr val="bg1"/>
                          </a:solidFill>
                          <a:effectLst/>
                        </a:rPr>
                        <a:t> SMS </a:t>
                      </a:r>
                      <a:r>
                        <a:rPr lang="sk-SK" sz="900" dirty="0" smtClean="0">
                          <a:solidFill>
                            <a:schemeClr val="bg1"/>
                          </a:solidFill>
                          <a:effectLst/>
                        </a:rPr>
                        <a:t>správy,</a:t>
                      </a:r>
                      <a:r>
                        <a:rPr lang="sk-SK" sz="900" baseline="0" dirty="0" smtClean="0">
                          <a:solidFill>
                            <a:schemeClr val="bg1"/>
                          </a:solidFill>
                          <a:effectLst/>
                        </a:rPr>
                        <a:t> email,...</a:t>
                      </a:r>
                      <a:endParaRPr lang="sk-SK" sz="9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211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Výhody mobilného vzdelávania</a:t>
            </a:r>
            <a:endParaRPr lang="sk-SK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k-SK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Prenositeľnosť, smartfóny sa prenášaju jednoduchšie ako PC</a:t>
            </a:r>
            <a:endParaRPr lang="sk-SK" sz="16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k-SK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Cena, v prípade smartfónov nižšej a strednej triedy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Úspora energie, smartfón spotrebuje menej ako stolný počítač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Konektivita, rýchly prístup k informáciam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Využívanie voľného času, napríklad počas čakania na autobus</a:t>
            </a:r>
          </a:p>
          <a:p>
            <a:pPr>
              <a:buFont typeface="Wingdings" panose="05000000000000000000" pitchFamily="2" charset="2"/>
              <a:buChar char="v"/>
            </a:pPr>
            <a:endParaRPr lang="sk-SK" sz="16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8332-573E-449C-8F7A-FE7AC68BA0D4}" type="slidenum">
              <a:rPr lang="sk-SK" smtClean="0"/>
              <a:pPr/>
              <a:t>6</a:t>
            </a:fld>
            <a:endParaRPr lang="sk-SK"/>
          </a:p>
        </p:txBody>
      </p:sp>
      <p:pic>
        <p:nvPicPr>
          <p:cNvPr id="5123" name="Picture 3" descr="C:\1_Personal\Skola\UMB\Mgr\Inf sys Seminar\Prezentacia\pl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415" y="3573024"/>
            <a:ext cx="1631156" cy="153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67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Nevýhody mobilného vzdelávania</a:t>
            </a:r>
            <a:endParaRPr lang="sk-SK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k-SK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Rozmery smartfónov, na menších smartfónoch horšia čitateľnosť textu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Výdrž batérie, je v dnešnej dobe limitovaná na cca 1-2 dni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softvérovej klávesnici sa píše horšie ako na hardvérovej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prípade smartfónov vyššej triedy sem môžeme zaradiť aj cenu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Môžu rozptylovať študentov a tí sa nemusia sústrediť na výklad</a:t>
            </a:r>
            <a:endParaRPr lang="sk-SK" sz="16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8332-573E-449C-8F7A-FE7AC68BA0D4}" type="slidenum">
              <a:rPr lang="sk-SK" smtClean="0"/>
              <a:pPr/>
              <a:t>7</a:t>
            </a:fld>
            <a:endParaRPr lang="sk-SK"/>
          </a:p>
        </p:txBody>
      </p:sp>
      <p:pic>
        <p:nvPicPr>
          <p:cNvPr id="6149" name="Picture 5" descr="C:\1_Personal\Skola\UMB\Mgr\Inf sys Seminar\Prezentacia\minu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893" y="3613534"/>
            <a:ext cx="1980009" cy="153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40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Užitočné aplikácie pre študentov</a:t>
            </a:r>
            <a:endParaRPr lang="sk-SK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k-SK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Chrome, socialne siete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Evernote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Droppbox, Google drive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Recordriod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myHomework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Dictionary.com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Instapaper</a:t>
            </a:r>
            <a:endParaRPr lang="sk-SK" sz="16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8332-573E-449C-8F7A-FE7AC68BA0D4}" type="slidenum">
              <a:rPr lang="sk-SK" smtClean="0"/>
              <a:pPr/>
              <a:t>8</a:t>
            </a:fld>
            <a:endParaRPr lang="sk-SK"/>
          </a:p>
        </p:txBody>
      </p:sp>
      <p:pic>
        <p:nvPicPr>
          <p:cNvPr id="7170" name="Picture 2" descr="C:\1_Personal\Skola\UMB\Mgr\Inf sys Seminar\Chrom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309" y="2280047"/>
            <a:ext cx="822057" cy="82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2759" y="2581205"/>
            <a:ext cx="857321" cy="85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1_Personal\Skola\UMB\Mgr\Inf sys Seminar\Dropbox-2.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440" y="3102103"/>
            <a:ext cx="829118" cy="82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1_Personal\Skola\UMB\Mgr\Inf sys Seminar\unname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918" y="3584915"/>
            <a:ext cx="885161" cy="88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1_Personal\Skola\UMB\Mgr\Inf sys Seminar\unnamed (1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883" y="4155444"/>
            <a:ext cx="814685" cy="81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:\1_Personal\Skola\UMB\Mgr\Inf sys Seminar\ip4-icon-bi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980" y="4634555"/>
            <a:ext cx="815960" cy="81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66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Užitočné aplikácie pre učiteľov</a:t>
            </a:r>
            <a:endParaRPr lang="sk-SK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k-SK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sk-SK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Messenger</a:t>
            </a:r>
          </a:p>
          <a:p>
            <a:pPr>
              <a:buFont typeface="Wingdings" panose="05000000000000000000" pitchFamily="2" charset="2"/>
              <a:buChar char="v"/>
            </a:pPr>
            <a:endParaRPr lang="sk-SK" sz="16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k-SK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Assistant</a:t>
            </a:r>
          </a:p>
          <a:p>
            <a:pPr>
              <a:buFont typeface="Wingdings" panose="05000000000000000000" pitchFamily="2" charset="2"/>
              <a:buChar char="v"/>
            </a:pPr>
            <a:endParaRPr lang="sk-SK" sz="16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k-SK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TeacherKit </a:t>
            </a:r>
            <a:endParaRPr lang="sk-SK" sz="16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sk-SK" sz="16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k-SK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WolframAlpha </a:t>
            </a:r>
            <a:endParaRPr lang="sk-SK" sz="16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8332-573E-449C-8F7A-FE7AC68BA0D4}" type="slidenum">
              <a:rPr lang="sk-SK" smtClean="0"/>
              <a:pPr/>
              <a:t>9</a:t>
            </a:fld>
            <a:endParaRPr lang="sk-SK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0476" y="2341874"/>
            <a:ext cx="614819" cy="88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1_Personal\Skola\UMB\Mgr\Inf sys Seminar\1391861748_unnam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382" y="2611926"/>
            <a:ext cx="872507" cy="87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1_Personal\Skola\UMB\Mgr\Inf sys Seminar\unnamed (2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183" y="3705961"/>
            <a:ext cx="1071563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2432" y="3103662"/>
            <a:ext cx="811751" cy="81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79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íva">
  <a:themeElements>
    <a:clrScheme name="Retrospektí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í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2311</TotalTime>
  <Words>480</Words>
  <Application>Microsoft Office PowerPoint</Application>
  <PresentationFormat>Prezentácia na obrazovke (4:3)</PresentationFormat>
  <Paragraphs>110</Paragraphs>
  <Slides>17</Slides>
  <Notes>9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3</vt:i4>
      </vt:variant>
      <vt:variant>
        <vt:lpstr>Nadpisy snímok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Retrospektíva</vt:lpstr>
      <vt:lpstr>Motív Office</vt:lpstr>
      <vt:lpstr>1_Motív Office</vt:lpstr>
      <vt:lpstr>Rozvoj inovatívnych foriem vzdelávania na Univerzite Mateja Bela v Banskej Bystrici ITMS 26110230077</vt:lpstr>
      <vt:lpstr>Obsah</vt:lpstr>
      <vt:lpstr>Čo je to smartfón?</vt:lpstr>
      <vt:lpstr>Charakteristika smartfónov</vt:lpstr>
      <vt:lpstr>Mobilné vzdelávanie</vt:lpstr>
      <vt:lpstr>Výhody mobilného vzdelávania</vt:lpstr>
      <vt:lpstr>Nevýhody mobilného vzdelávania</vt:lpstr>
      <vt:lpstr>Užitočné aplikácie pre študentov</vt:lpstr>
      <vt:lpstr>Užitočné aplikácie pre učiteľov</vt:lpstr>
      <vt:lpstr>Prezentácia programu PowerPoint</vt:lpstr>
      <vt:lpstr>Prezentácia programu PowerPoint</vt:lpstr>
      <vt:lpstr>Smartfón ako virtuálna realita</vt:lpstr>
      <vt:lpstr>Smartfón ako virtuálna realita</vt:lpstr>
      <vt:lpstr>Smartfón ako virtuálna realita</vt:lpstr>
      <vt:lpstr>Smartfón ako data projektor</vt:lpstr>
      <vt:lpstr>Smartfón ako data projektor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Houghova transformacia a detekcia tvarov</dc:title>
  <dc:creator>Matej</dc:creator>
  <cp:lastModifiedBy>Horvathova Dana</cp:lastModifiedBy>
  <cp:revision>118</cp:revision>
  <dcterms:created xsi:type="dcterms:W3CDTF">2013-06-15T12:02:48Z</dcterms:created>
  <dcterms:modified xsi:type="dcterms:W3CDTF">2015-04-24T16:48:43Z</dcterms:modified>
</cp:coreProperties>
</file>