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</p:sldMasterIdLst>
  <p:notesMasterIdLst>
    <p:notesMasterId r:id="rId33"/>
  </p:notesMasterIdLst>
  <p:handoutMasterIdLst>
    <p:handoutMasterId r:id="rId34"/>
  </p:handoutMasterIdLst>
  <p:sldIdLst>
    <p:sldId id="287" r:id="rId4"/>
    <p:sldId id="257" r:id="rId5"/>
    <p:sldId id="258" r:id="rId6"/>
    <p:sldId id="284" r:id="rId7"/>
    <p:sldId id="260" r:id="rId8"/>
    <p:sldId id="261" r:id="rId9"/>
    <p:sldId id="262" r:id="rId10"/>
    <p:sldId id="269" r:id="rId11"/>
    <p:sldId id="263" r:id="rId12"/>
    <p:sldId id="281" r:id="rId13"/>
    <p:sldId id="288" r:id="rId14"/>
    <p:sldId id="270" r:id="rId15"/>
    <p:sldId id="274" r:id="rId16"/>
    <p:sldId id="285" r:id="rId17"/>
    <p:sldId id="280" r:id="rId18"/>
    <p:sldId id="265" r:id="rId19"/>
    <p:sldId id="279" r:id="rId20"/>
    <p:sldId id="267" r:id="rId21"/>
    <p:sldId id="266" r:id="rId22"/>
    <p:sldId id="268" r:id="rId23"/>
    <p:sldId id="271" r:id="rId24"/>
    <p:sldId id="282" r:id="rId25"/>
    <p:sldId id="277" r:id="rId26"/>
    <p:sldId id="272" r:id="rId27"/>
    <p:sldId id="283" r:id="rId28"/>
    <p:sldId id="276" r:id="rId29"/>
    <p:sldId id="289" r:id="rId30"/>
    <p:sldId id="278" r:id="rId31"/>
    <p:sldId id="286" r:id="rId3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D8F4"/>
    <a:srgbClr val="6D30E8"/>
    <a:srgbClr val="00FE1E"/>
    <a:srgbClr val="00E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574" autoAdjust="0"/>
  </p:normalViewPr>
  <p:slideViewPr>
    <p:cSldViewPr>
      <p:cViewPr varScale="1">
        <p:scale>
          <a:sx n="99" d="100"/>
          <a:sy n="99" d="100"/>
        </p:scale>
        <p:origin x="27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>
      <p:cViewPr varScale="1">
        <p:scale>
          <a:sx n="48" d="100"/>
          <a:sy n="48" d="100"/>
        </p:scale>
        <p:origin x="-29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68D46-0524-4A83-9062-73B0A4859D0A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4F5B0-79E1-43ED-B1CF-7964138177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1137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6CF6E-137A-4C67-9F3A-161FA1521844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80B29-8B52-4420-9142-D681AAA2C35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939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Zástupný symbol poznámo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16388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B454F74-FFF9-420A-8D16-81B36444E79B}" type="slidenum">
              <a:rPr altLang="sk-SK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sk-SK" altLang="sk-SK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903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80B29-8B52-4420-9142-D681AAA2C356}" type="slidenum">
              <a:rPr lang="sk-SK" smtClean="0"/>
              <a:pPr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747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8DC12D7-A162-487E-866A-ECDEAEBEEE6C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sk-SK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04CBE43-743F-458F-9F6A-C769421B3D7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12D7-A162-487E-866A-ECDEAEBEEE6C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BE43-743F-458F-9F6A-C769421B3D7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12D7-A162-487E-866A-ECDEAEBEEE6C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BE43-743F-458F-9F6A-C769421B3D7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FEA8D-3731-479D-A63F-004F764B320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88502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1732A-A80B-46BD-836B-EF12CC4F6BA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820405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B2F7F-DB3F-48D3-AA82-C14EF6915E4A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FEF0D-A2B7-4F79-BEDB-3EA69C99349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90738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9B352-3A98-4996-ABF2-35691F86B62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D0206-7AED-4B19-97C4-D050D68D91A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3988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30B68-6885-4BA2-A234-5BAE545D5F5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2F208-A22B-4236-901D-D6A460F0975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99462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321E7-7E32-4481-8366-F24B726555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73FD1-163F-448C-B28D-A93E226B84B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08148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AEC2E-6FA7-4EFB-B2CB-9FB51720EC5B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DA8BE-551C-47B3-B635-CAC3000520A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57928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D1E81-434F-4806-97A3-37490CED5DCA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B722B-5AF2-4E09-9C40-F36C7515072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0892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8DC12D7-A162-487E-866A-ECDEAEBEEE6C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BE43-743F-458F-9F6A-C769421B3D7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9B67E-77AB-4448-86DF-004137BC3DC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D579F-2254-4630-BB15-0059DF16333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6131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E1AEB-58B6-49A0-9196-10C7A79C7A03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9A832-1506-4F03-8833-819D34F981B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89539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CACB-4071-4029-ACC7-6348DE3E227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A914B-0249-499D-AB87-3833B7887B8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93847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BFE5-0A9C-466D-B09C-65A0B4878142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2306-77B5-4D77-BD8B-6521B6D870D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36398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21D6-A07F-408B-B11B-DE0C33DB3442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BE5F-9AFF-4331-87A2-4DD753779E4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98159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0F651-2449-4937-9D9F-94141889A4AB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29370-2B55-4061-A197-F784E969585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18187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C958F-69C1-4525-A1B6-63FBA2D9302E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B7899-7E21-4485-85BA-24FAEE47E13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4558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C035-504D-4F90-AEEA-F21424D38D60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BB82D-1D96-41E3-9084-DB42843AF49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46334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BB5C-6E9C-4EC4-9D52-61BC6B15A0CB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CD523-0603-42FD-A1E6-930A67EE97C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13780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FA1BC-7924-44C1-8B90-0F8007B48ACA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50EE-3B9D-49C9-9416-B0AD5CF4CCD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8605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8DC12D7-A162-487E-866A-ECDEAEBEEE6C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04CBE43-743F-458F-9F6A-C769421B3D7A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E922F-AFD9-407B-982F-749C8780BAF5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B114-96EA-433E-B97A-D2696687FEC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41278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3641B-FDFE-4048-A857-52BDD6A542FD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672BE-95C1-43C0-9E75-6F004B0485F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987361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9992B-18F9-4FBC-8B02-D6968303F70B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BE28F-5202-45EF-AE97-6C605D8B254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33753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2F937-3993-4D8F-A84B-99FBF5D32E0A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5B7C5-2BF4-4847-9339-0E7C0045BC9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0034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8DC12D7-A162-487E-866A-ECDEAEBEEE6C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04CBE43-743F-458F-9F6A-C769421B3D7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8DC12D7-A162-487E-866A-ECDEAEBEEE6C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04CBE43-743F-458F-9F6A-C769421B3D7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12D7-A162-487E-866A-ECDEAEBEEE6C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BE43-743F-458F-9F6A-C769421B3D7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8DC12D7-A162-487E-866A-ECDEAEBEEE6C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04CBE43-743F-458F-9F6A-C769421B3D7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8DC12D7-A162-487E-866A-ECDEAEBEEE6C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04CBE43-743F-458F-9F6A-C769421B3D7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8DC12D7-A162-487E-866A-ECDEAEBEEE6C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04CBE43-743F-458F-9F6A-C769421B3D7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8DC12D7-A162-487E-866A-ECDEAEBEEE6C}" type="datetimeFigureOut">
              <a:rPr lang="sk-SK" smtClean="0"/>
              <a:pPr/>
              <a:t>24.4.2015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04CBE43-743F-458F-9F6A-C769421B3D7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A49B4D-BD50-48C0-9BFF-B130954CE10A}" type="slidenum">
              <a:rPr lang="sk-SK" altLang="sk-SK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30913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2051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4E65EF4-FC22-4400-B3AE-1C4F039CC180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7BF54D-2171-4F51-94D3-73E2067B63C6}" type="slidenum">
              <a:rPr lang="sk-SK" altLang="sk-S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6679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erigo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dĺžnik 2"/>
          <p:cNvSpPr>
            <a:spLocks noChangeArrowheads="1"/>
          </p:cNvSpPr>
          <p:nvPr/>
        </p:nvSpPr>
        <p:spPr bwMode="auto">
          <a:xfrm>
            <a:off x="0" y="6199188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sk-SK" altLang="sk-SK" sz="1400" b="1">
                <a:solidFill>
                  <a:srgbClr val="000000"/>
                </a:solidFill>
              </a:rPr>
              <a:t>Moderné vzdelávanie pre vedomostnú spoločnosť/Projekt je spolufinancovaný zo zdrojov EÚ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600200" y="2521818"/>
            <a:ext cx="5715000" cy="2202581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3900" b="1" dirty="0" smtClean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GPS</a:t>
            </a:r>
            <a:r>
              <a:rPr lang="sk-SK" sz="3900" b="1" dirty="0" smtClean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 vo vzdelávaní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sk-SK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k-SK" sz="1800" b="1" dirty="0" smtClean="0">
                <a:solidFill>
                  <a:schemeClr val="accent2">
                    <a:lumMod val="75000"/>
                  </a:schemeClr>
                </a:solidFill>
              </a:rPr>
              <a:t>Ing</a:t>
            </a:r>
            <a:r>
              <a:rPr lang="sk-SK" sz="1800" b="1" dirty="0">
                <a:solidFill>
                  <a:schemeClr val="accent2">
                    <a:lumMod val="75000"/>
                  </a:schemeClr>
                </a:solidFill>
              </a:rPr>
              <a:t>. Dana Horváthová, PhD.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k-SK" sz="44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+mj-ea"/>
              <a:cs typeface="+mj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k-SK" sz="3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4398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Rozvoj inovatívnych foriem vzdelávania</a:t>
            </a:r>
            <a:b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 Univerzite Mateja Bela v Banskej Bystrici</a:t>
            </a:r>
            <a:r>
              <a:rPr lang="sk-SK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sk-SK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ITMS 26110230077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r="3203"/>
          <a:stretch>
            <a:fillRect/>
          </a:stretch>
        </p:blipFill>
        <p:spPr bwMode="auto">
          <a:xfrm>
            <a:off x="3003550" y="5056188"/>
            <a:ext cx="3138488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D:\lihan_work\dokumenty_umb\Projekty_UMB\OPV_Zvýšenie kvality riadenia a  vysokoškolského vzdelávania v podmienkach  UMB\logotyp_opv\Europsky socialny fond\EU-ESF-VERTICAL-COL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921250"/>
            <a:ext cx="1249363" cy="115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1472"/>
          <a:stretch>
            <a:fillRect/>
          </a:stretch>
        </p:blipFill>
        <p:spPr bwMode="auto">
          <a:xfrm>
            <a:off x="6732588" y="4921250"/>
            <a:ext cx="10255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EA1C"/>
                </a:solidFill>
              </a:rPr>
              <a:t>Ako GPS funguje</a:t>
            </a:r>
            <a:endParaRPr lang="sk-SK" dirty="0">
              <a:solidFill>
                <a:srgbClr val="00EA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300" dirty="0" smtClean="0"/>
              <a:t>     Užívateľské GPS zariadenie generuje kópiu signálu vysielaného zvolenou družicou, túto kópiu zosynchronizuje s prijímaným signálom a meria posun </a:t>
            </a:r>
            <a:r>
              <a:rPr lang="sk-SK" sz="2300" i="1" dirty="0" smtClean="0"/>
              <a:t>tmi</a:t>
            </a:r>
            <a:r>
              <a:rPr lang="sk-SK" sz="2300" dirty="0" smtClean="0"/>
              <a:t> počiatku tejto kópie vzhľadom na počiatok svojej časovej základni. Meraný čas </a:t>
            </a:r>
            <a:r>
              <a:rPr lang="sk-SK" sz="2300" i="1" dirty="0" smtClean="0"/>
              <a:t>tmi</a:t>
            </a:r>
            <a:r>
              <a:rPr lang="sk-SK" sz="2300" dirty="0" smtClean="0"/>
              <a:t> môže prepočítať na vzdialenosť </a:t>
            </a:r>
            <a:r>
              <a:rPr lang="sk-SK" sz="2300" i="1" dirty="0" smtClean="0"/>
              <a:t>Di</a:t>
            </a:r>
            <a:r>
              <a:rPr lang="sk-SK" sz="2300" dirty="0" smtClean="0"/>
              <a:t>, ktorá sa nazýva pseudovzdialenosť. </a:t>
            </a:r>
          </a:p>
          <a:p>
            <a:r>
              <a:rPr lang="sk-SK" sz="2300" dirty="0" smtClean="0"/>
              <a:t>     Ak sa meranie uskutočňuje minimálne k štyrom družiciam, máme k dispozícii všetky veličiny potrebné pre riešenie sústavy rovníc, ktorých neznámymi sú súradnice (X, Y, Z) a posun </a:t>
            </a:r>
            <a:r>
              <a:rPr lang="sk-SK" sz="2300" i="1" dirty="0" smtClean="0"/>
              <a:t>Dt</a:t>
            </a:r>
            <a:r>
              <a:rPr lang="sk-SK" sz="2300" dirty="0" smtClean="0"/>
              <a:t> užívateľovej časovej základne vzhľadom na časovú základňu družice.</a:t>
            </a:r>
            <a:endParaRPr lang="sk-SK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EA1C"/>
                </a:solidFill>
              </a:rPr>
              <a:t>Technické údaje</a:t>
            </a:r>
            <a:endParaRPr lang="sk-SK" dirty="0">
              <a:solidFill>
                <a:srgbClr val="00EA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76"/>
          </a:xfrm>
        </p:spPr>
        <p:txBody>
          <a:bodyPr>
            <a:normAutofit/>
          </a:bodyPr>
          <a:lstStyle/>
          <a:p>
            <a:r>
              <a:rPr lang="sk-SK" sz="3700" dirty="0" smtClean="0"/>
              <a:t>     Signály GPS družíc sú vysielané na dvoch nosných frekvenciách: </a:t>
            </a:r>
          </a:p>
          <a:p>
            <a:pPr lvl="1"/>
            <a:r>
              <a:rPr lang="sk-SK" sz="2900" dirty="0" smtClean="0"/>
              <a:t>L1 (1575,42MHz, vlnová dĺžka 19 cm) – štandardný polohový systém </a:t>
            </a:r>
          </a:p>
          <a:p>
            <a:pPr lvl="1"/>
            <a:r>
              <a:rPr lang="sk-SK" sz="2900" dirty="0" smtClean="0"/>
              <a:t>L2 (1227,60 MHz, vlnová dĺžka 24 cm) – presný polohový systém</a:t>
            </a:r>
          </a:p>
          <a:p>
            <a:pPr marL="537210" lvl="1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40005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EA1C"/>
                </a:solidFill>
              </a:rPr>
              <a:t>Technické údaje</a:t>
            </a:r>
            <a:endParaRPr lang="sk-SK" dirty="0">
              <a:solidFill>
                <a:srgbClr val="00EA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76"/>
          </a:xfrm>
        </p:spPr>
        <p:txBody>
          <a:bodyPr>
            <a:normAutofit fontScale="85000" lnSpcReduction="10000"/>
          </a:bodyPr>
          <a:lstStyle/>
          <a:p>
            <a:r>
              <a:rPr lang="sk-SK" sz="3700" dirty="0" smtClean="0"/>
              <a:t>     </a:t>
            </a:r>
            <a:r>
              <a:rPr lang="sk-SK" sz="3700" dirty="0" smtClean="0"/>
              <a:t>Frekvencie sú modulované týmito navigačnými kódmi: </a:t>
            </a:r>
          </a:p>
          <a:p>
            <a:pPr lvl="1"/>
            <a:r>
              <a:rPr lang="sk-SK" sz="2900" dirty="0" smtClean="0"/>
              <a:t>L1 je modulovaná dvoma pseudonáhodnými šumami (PRN – Pseudo Random Noise).</a:t>
            </a:r>
          </a:p>
          <a:p>
            <a:pPr lvl="2"/>
            <a:r>
              <a:rPr lang="sk-SK" dirty="0" smtClean="0"/>
              <a:t>hrubý/dostupný (C/A – Coarse/Acquistions code) určený je pre civilné prijímače a má šírku pásma 1,023 MHz. Do tohto kódu je umelo vnášaná chyba v dôsledku opatrenia označovaného ako selektívny prístup (SA – Selective Availability). </a:t>
            </a:r>
          </a:p>
          <a:p>
            <a:pPr lvl="2"/>
            <a:r>
              <a:rPr lang="sk-SK" dirty="0" smtClean="0"/>
              <a:t>presný (P – Precision code) určený je pre civilné a vojenské prijímače a má šírku pásma 10,23 MHz.</a:t>
            </a:r>
          </a:p>
          <a:p>
            <a:pPr lvl="1"/>
            <a:r>
              <a:rPr lang="sk-SK" sz="2900" dirty="0" smtClean="0"/>
              <a:t>L2 je modulovaná jedným šifrovaným kódom: </a:t>
            </a:r>
          </a:p>
          <a:p>
            <a:pPr lvl="2"/>
            <a:r>
              <a:rPr lang="sk-SK" dirty="0" smtClean="0"/>
              <a:t>Y-code určený je len pre vojenské prijímače. Je to vlastne šifrovaný Precision code.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sz="4700" dirty="0" smtClean="0">
                <a:solidFill>
                  <a:srgbClr val="00EA1C"/>
                </a:solidFill>
              </a:rPr>
              <a:t>Edukačný potenciál hier založených na polohe</a:t>
            </a:r>
            <a:br>
              <a:rPr lang="sk-SK" sz="4700" dirty="0" smtClean="0">
                <a:solidFill>
                  <a:srgbClr val="00EA1C"/>
                </a:solidFill>
              </a:rPr>
            </a:br>
            <a:endParaRPr lang="sk-SK" sz="4700" dirty="0">
              <a:solidFill>
                <a:srgbClr val="00EA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49944"/>
          </a:xfrm>
        </p:spPr>
        <p:txBody>
          <a:bodyPr>
            <a:normAutofit/>
          </a:bodyPr>
          <a:lstStyle/>
          <a:p>
            <a:r>
              <a:rPr lang="sk-SK" sz="2500" dirty="0" smtClean="0"/>
              <a:t>     Popularita hier založených na polohe narástla v posledných desiatich rokoch, najmä v súvislosti s dostupnosťou služieb satelitnej navigácie pre širokú verejnosť a nižšou cenou mobilných zariadení. </a:t>
            </a:r>
          </a:p>
          <a:p>
            <a:endParaRPr lang="sk-SK" sz="2500" dirty="0" smtClean="0"/>
          </a:p>
          <a:p>
            <a:endParaRPr lang="sk-SK" sz="2400" dirty="0" smtClean="0"/>
          </a:p>
          <a:p>
            <a:pPr lvl="1"/>
            <a:endParaRPr lang="sk-SK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rgbClr val="00EA1C"/>
                </a:solidFill>
              </a:rPr>
              <a:t>Rozdelenie hier: 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</a:pPr>
            <a:r>
              <a:rPr lang="sk-SK" sz="2400" dirty="0" smtClean="0"/>
              <a:t>hry na pobavenie - nemajú vzdelávací obsah</a:t>
            </a:r>
          </a:p>
          <a:p>
            <a:pPr lvl="1">
              <a:spcBef>
                <a:spcPts val="600"/>
              </a:spcBef>
            </a:pPr>
            <a:r>
              <a:rPr lang="sk-SK" sz="2400" dirty="0" smtClean="0"/>
              <a:t>pedagogické hry - majú vzdelávací obsah a sú navrhnuté so zámerom dosiahnuť konkrétne ciele</a:t>
            </a:r>
          </a:p>
          <a:p>
            <a:pPr lvl="1">
              <a:spcBef>
                <a:spcPts val="600"/>
              </a:spcBef>
            </a:pPr>
            <a:r>
              <a:rPr lang="sk-SK" sz="2400" dirty="0" smtClean="0"/>
              <a:t>hybridné hry - so zmiešanými cieľmi</a:t>
            </a:r>
            <a:endParaRPr lang="sk-SK" sz="2400" dirty="0"/>
          </a:p>
        </p:txBody>
      </p:sp>
      <p:pic>
        <p:nvPicPr>
          <p:cNvPr id="2051" name="Picture 3" descr="C:\Users\Kristy\Desktop\2.Mgr\InSy-seminar\stiahnuť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38469">
            <a:off x="6277517" y="4213898"/>
            <a:ext cx="2209800" cy="2076450"/>
          </a:xfrm>
          <a:prstGeom prst="roundRect">
            <a:avLst>
              <a:gd name="adj" fmla="val 13517"/>
            </a:avLst>
          </a:prstGeom>
          <a:ln w="12700">
            <a:solidFill>
              <a:srgbClr val="0CD8F4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3" descr="C:\Users\Kristy\Desktop\stiahnuť (1).jpg"/>
          <p:cNvPicPr>
            <a:picLocks noChangeAspect="1" noChangeArrowheads="1"/>
          </p:cNvPicPr>
          <p:nvPr/>
        </p:nvPicPr>
        <p:blipFill>
          <a:blip r:embed="rId3" cstate="print"/>
          <a:srcRect l="11665"/>
          <a:stretch>
            <a:fillRect/>
          </a:stretch>
        </p:blipFill>
        <p:spPr bwMode="auto">
          <a:xfrm>
            <a:off x="1390352" y="4185242"/>
            <a:ext cx="3127364" cy="1773932"/>
          </a:xfrm>
          <a:prstGeom prst="rect">
            <a:avLst/>
          </a:prstGeom>
          <a:ln w="12700">
            <a:solidFill>
              <a:srgbClr val="0CD8F4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89854"/>
          </a:xfrm>
        </p:spPr>
        <p:txBody>
          <a:bodyPr>
            <a:normAutofit fontScale="90000"/>
          </a:bodyPr>
          <a:lstStyle/>
          <a:p>
            <a:r>
              <a:rPr lang="sk-SK" sz="4700" dirty="0" smtClean="0">
                <a:solidFill>
                  <a:srgbClr val="00EA1C"/>
                </a:solidFill>
              </a:rPr>
              <a:t>Edukačný potenciál hier založených na polohe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     Aj hry, ktoré neboli primárne vytvárané na vzdelávacie účely, môžu byť použité vo vzdelávaní. Edukačnými hrami budeme nazývať také hry, ktoré učiteľ použije so žiakmi vo vyučovaní alebo v mimoškolskom prostredí ako nástroj na realizovanie premysleným scenárom podloženej učebnej aktivity.</a:t>
            </a:r>
          </a:p>
          <a:p>
            <a:endParaRPr lang="sk-SK" dirty="0" smtClean="0"/>
          </a:p>
          <a:p>
            <a:r>
              <a:rPr lang="sk-SK" dirty="0" smtClean="0"/>
              <a:t>     Ako každá hra, aj hra podporená mobilnou technológiou je pre žiakov atraktívna, zábavná, motivuje k činnosti, vytvára priestor na rôzne sociálne interakcie - poskytuje zážitok. Pri tímových hrách žiaci komunikujú v skupine, spolupracujú pri plnení úloh a riešení problémov, zdieľajú nápady, zručnosti, skúsenosti, radosť i prípadný neúspech.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EA1C"/>
                </a:solidFill>
              </a:rPr>
              <a:t>Geocaching</a:t>
            </a:r>
            <a:endParaRPr lang="sk-SK" dirty="0">
              <a:solidFill>
                <a:srgbClr val="00EA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300" dirty="0" smtClean="0"/>
              <a:t>     - (z angl. Geo = Zem, cache = skrýša) je celosvetová outdoorová hra, v ktorej hráči vybavení GPS navigátorom hľadajú kontajnery (skrýše, keše) ukryté inými hráčmi niekde v teréne, na Zemi. Hra je príťažlivá vďaka svojej dobrodružnej povahe založenej na analógii s hľadaním skutočného pokladu.</a:t>
            </a:r>
          </a:p>
        </p:txBody>
      </p:sp>
      <p:pic>
        <p:nvPicPr>
          <p:cNvPr id="4" name="Picture 2" descr="C:\Users\Kristy\Desktop\2.Mgr\InSy-seminar\images.jpg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4067944" y="4149080"/>
            <a:ext cx="4464496" cy="2108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0CD8F4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EA1C"/>
                </a:solidFill>
              </a:rPr>
              <a:t>Geocaching</a:t>
            </a:r>
            <a:endParaRPr lang="sk-SK" dirty="0">
              <a:solidFill>
                <a:srgbClr val="00EA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6008"/>
          </a:xfrm>
        </p:spPr>
        <p:txBody>
          <a:bodyPr>
            <a:noAutofit/>
          </a:bodyPr>
          <a:lstStyle/>
          <a:p>
            <a:r>
              <a:rPr lang="sk-SK" sz="2000" dirty="0" smtClean="0"/>
              <a:t>Základnou </a:t>
            </a:r>
            <a:r>
              <a:rPr lang="sk-SK" sz="2000" dirty="0" smtClean="0"/>
              <a:t>informáciou, ktorú má hráč (hľadač, geokešer) k dispozícii, sú geografické súradnice umiestnenia keše. Tie sú spolu s jej opisom zverejnené na internete. Obyčajne ide o miesta, ktoré je z rôznych dôvodov zaujímavé navštíviť a spoznať (kultúrne a historické pamiatky, miesta prírodných krás, iné turistické atrakcie). </a:t>
            </a:r>
            <a:endParaRPr lang="en-US" sz="2000" dirty="0" smtClean="0"/>
          </a:p>
          <a:p>
            <a:r>
              <a:rPr lang="sk-SK" sz="2000" dirty="0" err="1" smtClean="0"/>
              <a:t>Keše</a:t>
            </a:r>
            <a:r>
              <a:rPr lang="sk-SK" sz="2000" dirty="0" smtClean="0"/>
              <a:t> </a:t>
            </a:r>
            <a:r>
              <a:rPr lang="sk-SK" sz="2000" dirty="0" smtClean="0"/>
              <a:t>sú zámerne umiestňované tak, aby ich po príchode na cieľové miesto na prvý pohľad nebolo vidieť (napr. v dutine stromu, pod kameňom, v múre budovy, prichytené magnetom, visiace na špagáte a pod.), svojím vzhľadom môžu dokonca imitovať iné objekty. </a:t>
            </a:r>
            <a:endParaRPr lang="en-US" sz="2000" dirty="0" smtClean="0"/>
          </a:p>
          <a:p>
            <a:r>
              <a:rPr lang="sk-SK" sz="2000" dirty="0" smtClean="0"/>
              <a:t>Po </a:t>
            </a:r>
            <a:r>
              <a:rPr lang="sk-SK" sz="2000" dirty="0" smtClean="0"/>
              <a:t>objavení keše sa geokešer zapíše do priloženého zápisníka, z obsahu keše si môže niečo vziať, niečo rovnako hodnotné do nej uložiť (odznak, magnetku, nálepku, hračku, skladačku a pod.), keš ukryje späť na pôvodné miesto.</a:t>
            </a:r>
            <a:endParaRPr lang="sk-SK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rgbClr val="00EA1C"/>
                </a:solidFill>
              </a:rPr>
              <a:t>Geocaching</a:t>
            </a:r>
            <a:endParaRPr lang="sk-SK" dirty="0">
              <a:solidFill>
                <a:srgbClr val="00EA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>
            <a:noAutofit/>
          </a:bodyPr>
          <a:lstStyle/>
          <a:p>
            <a:r>
              <a:rPr lang="sk-SK" sz="2300" dirty="0" smtClean="0"/>
              <a:t>     - je aktivitou, </a:t>
            </a:r>
            <a:r>
              <a:rPr lang="sk-SK" sz="2300" dirty="0" smtClean="0"/>
              <a:t>ktor</a:t>
            </a:r>
            <a:r>
              <a:rPr lang="sk-SK" sz="2300" dirty="0"/>
              <a:t>á</a:t>
            </a:r>
            <a:r>
              <a:rPr lang="sk-SK" sz="2300" dirty="0" smtClean="0"/>
              <a:t> </a:t>
            </a:r>
            <a:r>
              <a:rPr lang="sk-SK" sz="2300" dirty="0" smtClean="0"/>
              <a:t>sa dá veľmi ľahko začleniť do programu športového dňa, školského </a:t>
            </a:r>
            <a:r>
              <a:rPr lang="sk-SK" sz="2300" dirty="0" smtClean="0"/>
              <a:t>výletu, </a:t>
            </a:r>
            <a:r>
              <a:rPr lang="sk-SK" sz="2300" dirty="0" smtClean="0"/>
              <a:t>či školy v prírode. </a:t>
            </a:r>
          </a:p>
          <a:p>
            <a:r>
              <a:rPr lang="sk-SK" sz="2300" dirty="0" smtClean="0"/>
              <a:t>     V prípravnej fáze môžu sami žiaci vyhľadať a navrhnúť keše, ktoré sa nachádzajú v blízkosti miesta pobytu. Žiaci pritom pracujú s digitálnou mapou, osvojujú si význam a terminológiu geografických súradníc, uvažujú nad formátmi súradníc. </a:t>
            </a:r>
          </a:p>
          <a:p>
            <a:r>
              <a:rPr lang="sk-SK" sz="2300" dirty="0" smtClean="0"/>
              <a:t>     V teréne pracujú s mobilným zariadením, s navigačným softvérom. Hľadanie keše je možné realizovať formou tímovej súťaže, zdokumentovať priebeh fotografiami, napísať o nej v blogu na webovej stránke školy. </a:t>
            </a:r>
          </a:p>
          <a:p>
            <a:endParaRPr lang="sk-SK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EA1C"/>
                </a:solidFill>
              </a:rPr>
              <a:t>Geocaching</a:t>
            </a:r>
            <a:endParaRPr lang="sk-SK" dirty="0">
              <a:solidFill>
                <a:srgbClr val="00EA1C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611560" y="1628800"/>
            <a:ext cx="8136904" cy="4752528"/>
          </a:xfrm>
          <a:prstGeom prst="rect">
            <a:avLst/>
          </a:prstGeom>
          <a:ln w="12700">
            <a:solidFill>
              <a:srgbClr val="0CD8F4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 anchor="ctr" anchorCtr="0"/>
          <a:lstStyle/>
          <a:p>
            <a:r>
              <a:rPr lang="sk-SK" dirty="0" smtClean="0">
                <a:solidFill>
                  <a:srgbClr val="00EA1C"/>
                </a:solidFill>
              </a:rPr>
              <a:t>Obsah:</a:t>
            </a:r>
            <a:endParaRPr lang="sk-SK" dirty="0">
              <a:solidFill>
                <a:srgbClr val="00EA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>
            <a:normAutofit/>
          </a:bodyPr>
          <a:lstStyle/>
          <a:p>
            <a:r>
              <a:rPr lang="sk-SK" sz="2300" dirty="0" smtClean="0">
                <a:solidFill>
                  <a:srgbClr val="FFFFFF"/>
                </a:solidFill>
              </a:rPr>
              <a:t>História GPS</a:t>
            </a:r>
          </a:p>
          <a:p>
            <a:r>
              <a:rPr lang="sk-SK" sz="2300" dirty="0" smtClean="0">
                <a:solidFill>
                  <a:srgbClr val="FFFFFF"/>
                </a:solidFill>
              </a:rPr>
              <a:t>Štruktúra systému GPS</a:t>
            </a:r>
            <a:endParaRPr lang="sk-SK" sz="2300" b="1" dirty="0" smtClean="0">
              <a:solidFill>
                <a:srgbClr val="FFFFFF"/>
              </a:solidFill>
            </a:endParaRPr>
          </a:p>
          <a:p>
            <a:pPr lvl="1"/>
            <a:r>
              <a:rPr lang="sk-SK" sz="2300" dirty="0" smtClean="0">
                <a:solidFill>
                  <a:srgbClr val="FFFFFF"/>
                </a:solidFill>
              </a:rPr>
              <a:t>Kozmická</a:t>
            </a:r>
          </a:p>
          <a:p>
            <a:pPr lvl="1"/>
            <a:r>
              <a:rPr lang="sk-SK" sz="2300" dirty="0" smtClean="0">
                <a:solidFill>
                  <a:srgbClr val="FFFFFF"/>
                </a:solidFill>
              </a:rPr>
              <a:t>Riadiaca</a:t>
            </a:r>
          </a:p>
          <a:p>
            <a:pPr lvl="1"/>
            <a:r>
              <a:rPr lang="sk-SK" sz="2300" dirty="0" smtClean="0">
                <a:solidFill>
                  <a:srgbClr val="FFFFFF"/>
                </a:solidFill>
              </a:rPr>
              <a:t>Užívateľská</a:t>
            </a:r>
          </a:p>
          <a:p>
            <a:r>
              <a:rPr lang="sk-SK" sz="2300" dirty="0" smtClean="0">
                <a:solidFill>
                  <a:srgbClr val="FFFFFF"/>
                </a:solidFill>
              </a:rPr>
              <a:t>Prijímače</a:t>
            </a:r>
          </a:p>
          <a:p>
            <a:r>
              <a:rPr lang="sk-SK" sz="2300" dirty="0" smtClean="0">
                <a:solidFill>
                  <a:srgbClr val="FFFFFF"/>
                </a:solidFill>
              </a:rPr>
              <a:t>Ako GPS funguje</a:t>
            </a:r>
          </a:p>
          <a:p>
            <a:r>
              <a:rPr lang="sk-SK" sz="2300" dirty="0" smtClean="0">
                <a:solidFill>
                  <a:srgbClr val="FFFFFF"/>
                </a:solidFill>
              </a:rPr>
              <a:t>Technické údaje</a:t>
            </a:r>
          </a:p>
          <a:p>
            <a:r>
              <a:rPr lang="sk-SK" sz="2300" dirty="0" smtClean="0">
                <a:solidFill>
                  <a:srgbClr val="FFFFFF"/>
                </a:solidFill>
              </a:rPr>
              <a:t>Edukačný potenciál hier založených na polohe</a:t>
            </a:r>
          </a:p>
          <a:p>
            <a:pPr lvl="1"/>
            <a:r>
              <a:rPr lang="sk-SK" sz="2300" dirty="0" smtClean="0">
                <a:solidFill>
                  <a:srgbClr val="FFFFFF"/>
                </a:solidFill>
              </a:rPr>
              <a:t>Geocaching</a:t>
            </a:r>
          </a:p>
          <a:p>
            <a:pPr lvl="1"/>
            <a:r>
              <a:rPr lang="sk-SK" sz="2300" dirty="0" smtClean="0">
                <a:solidFill>
                  <a:srgbClr val="FFFFFF"/>
                </a:solidFill>
              </a:rPr>
              <a:t>GPS Drawing</a:t>
            </a:r>
          </a:p>
          <a:p>
            <a:pPr lvl="1"/>
            <a:r>
              <a:rPr lang="sk-SK" sz="2300" dirty="0" smtClean="0">
                <a:solidFill>
                  <a:srgbClr val="FFFFFF"/>
                </a:solidFill>
              </a:rPr>
              <a:t>Wherigo</a:t>
            </a:r>
            <a:endParaRPr lang="sk-SK" sz="2300" dirty="0">
              <a:solidFill>
                <a:srgbClr val="FFFFFF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32656"/>
            <a:ext cx="3609025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61862"/>
          </a:xfrm>
        </p:spPr>
        <p:txBody>
          <a:bodyPr>
            <a:noAutofit/>
          </a:bodyPr>
          <a:lstStyle/>
          <a:p>
            <a:r>
              <a:rPr lang="sk-SK" dirty="0" smtClean="0">
                <a:solidFill>
                  <a:srgbClr val="00EA1C"/>
                </a:solidFill>
              </a:rPr>
              <a:t>GPS Drawing</a:t>
            </a:r>
            <a:br>
              <a:rPr lang="sk-SK" dirty="0" smtClean="0">
                <a:solidFill>
                  <a:srgbClr val="00EA1C"/>
                </a:solidFill>
              </a:rPr>
            </a:br>
            <a:endParaRPr lang="sk-SK" dirty="0">
              <a:solidFill>
                <a:srgbClr val="00EA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5968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     Zariadenia so zabudovaným modulom na príjem signálu GPS môžu údaje o zemepisnej polohe meniace sa v čase zbierať a uchovávať. Z takto zozbieraných údajov sa dá zrekonštruovať trasa pohybu v teréne, vypočítať celková dĺžka prejdenej trasy, celkový čas a priemerná rýchlosť pohybu, prekonaný výškový rozdiel a pod.</a:t>
            </a:r>
          </a:p>
          <a:p>
            <a:endParaRPr lang="sk-SK" dirty="0" smtClean="0"/>
          </a:p>
          <a:p>
            <a:r>
              <a:rPr lang="sk-SK" dirty="0" smtClean="0"/>
              <a:t>     GPS Drawing (kreslenie pomocou GPS) je zaznamenanie prejdenej trasy pomocou technológie GPS a grafické zobrazenie trasy vo forme obrázka, digitálnej mapy alebo animácie. Pohyb v teréne môžeme vopred naplánovať tak, aby prejdená trasa predstavovala zmysluplný obrázok.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399032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00EA1C"/>
                </a:solidFill>
              </a:rPr>
              <a:t>GPS Drawing</a:t>
            </a:r>
            <a:br>
              <a:rPr lang="sk-SK" dirty="0" smtClean="0">
                <a:solidFill>
                  <a:srgbClr val="00EA1C"/>
                </a:solidFill>
              </a:rPr>
            </a:br>
            <a:endParaRPr lang="sk-SK" dirty="0">
              <a:solidFill>
                <a:srgbClr val="00EA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4000"/>
          </a:xfrm>
        </p:spPr>
        <p:txBody>
          <a:bodyPr>
            <a:noAutofit/>
          </a:bodyPr>
          <a:lstStyle/>
          <a:p>
            <a:r>
              <a:rPr lang="sk-SK" sz="2100" dirty="0" smtClean="0"/>
              <a:t>    </a:t>
            </a:r>
            <a:r>
              <a:rPr lang="sk-SK" sz="2300" dirty="0" smtClean="0"/>
              <a:t> Pri plánovaní obrázka môžeme využiť existujúce objekty v teréne, napríklad ulice, domy, ihriská, vodné plochy, ktoré budú usmerňovať pohyb „kresličov“, alebo môžeme naplánovať obrázok na väčšom voľnom priestranstve. </a:t>
            </a:r>
          </a:p>
          <a:p>
            <a:endParaRPr lang="sk-SK" sz="2300" dirty="0" smtClean="0"/>
          </a:p>
          <a:p>
            <a:r>
              <a:rPr lang="sk-SK" sz="2300" dirty="0" smtClean="0"/>
              <a:t>     Pri pohybe na voľnom priestranstve bez orientačných objektov sa kreslič pohybuje technikou korytnačieho kreslenia – pomocou kompasu volí smer pohybu a krokovaním meria prejdenú vzdialenosť v zvolenom smere, podľa zemepisných súradníc – významné body obrázka navštevuje v potrebnom poradí pomocou navigátora.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sz="4700" dirty="0" smtClean="0">
                <a:solidFill>
                  <a:srgbClr val="00EA1C"/>
                </a:solidFill>
              </a:rPr>
              <a:t>GPS Drawing</a:t>
            </a:r>
            <a:r>
              <a:rPr lang="sk-SK" sz="4700" dirty="0" smtClean="0"/>
              <a:t/>
            </a:r>
            <a:br>
              <a:rPr lang="sk-SK" sz="4700" dirty="0" smtClean="0"/>
            </a:br>
            <a:endParaRPr lang="sk-SK" sz="4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>
            <a:normAutofit fontScale="70000" lnSpcReduction="20000"/>
          </a:bodyPr>
          <a:lstStyle/>
          <a:p>
            <a:r>
              <a:rPr lang="sk-SK" sz="3300" dirty="0" smtClean="0"/>
              <a:t>     Trasa vo forme obrázka alebo digitálnej mapy sa vykresľuje podľa údajov o polohe (zemepisná výška a šírka), ale zaznamenávajú sa aj ďalšie údaje: čas a nadmorská výška, ktoré umožňujú vytvoriť animáciu pohybu po prejdenej trase, výškový a rýchlostný profil trasy. </a:t>
            </a:r>
          </a:p>
          <a:p>
            <a:pPr lvl="1"/>
            <a:r>
              <a:rPr lang="sk-SK" sz="2800" dirty="0" smtClean="0"/>
              <a:t>Turistické navigátory štandardne obsahujú funkciu zaznamenávania prejdenej trasy. Do ostatných mobilných zariadení je potrebné nainštalovať softvér.</a:t>
            </a:r>
          </a:p>
          <a:p>
            <a:pPr lvl="1"/>
            <a:endParaRPr lang="sk-SK" sz="2800" dirty="0" smtClean="0"/>
          </a:p>
          <a:p>
            <a:r>
              <a:rPr lang="sk-SK" sz="3300" dirty="0" smtClean="0"/>
              <a:t>     Digitálne geografické údaje sa najčastejšie uchovávajú vo formáte GPX (GPS Exchange Format), ktorý využívajú na výmenu údajov GPS prijímače a softvér rôznych platforiem pre mobilné zariadenia a stolové počítače. Rozšírený je tiež formát KML (alebo komprimovaný KMZ), ktorý používa na uchovávanie geografických dát firma Google.</a:t>
            </a:r>
            <a:endParaRPr lang="sk-SK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73274"/>
          </a:xfrm>
        </p:spPr>
        <p:txBody>
          <a:bodyPr/>
          <a:lstStyle/>
          <a:p>
            <a:r>
              <a:rPr lang="sk-SK" dirty="0" smtClean="0">
                <a:solidFill>
                  <a:srgbClr val="00EA1C"/>
                </a:solidFill>
              </a:rPr>
              <a:t>GPS Drawing</a:t>
            </a:r>
            <a:endParaRPr lang="sk-SK" dirty="0">
              <a:solidFill>
                <a:srgbClr val="00EA1C"/>
              </a:solidFill>
            </a:endParaRPr>
          </a:p>
        </p:txBody>
      </p:sp>
      <p:pic>
        <p:nvPicPr>
          <p:cNvPr id="1026" name="Picture 2" descr="C:\Users\Kristy\Desktop\stiahnuť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789040"/>
            <a:ext cx="3816424" cy="2419722"/>
          </a:xfrm>
          <a:prstGeom prst="rect">
            <a:avLst/>
          </a:prstGeom>
          <a:noFill/>
          <a:ln w="12700">
            <a:solidFill>
              <a:srgbClr val="0CD8F4"/>
            </a:solidFill>
          </a:ln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899592" y="1412776"/>
            <a:ext cx="7560840" cy="2016224"/>
          </a:xfrm>
          <a:prstGeom prst="rect">
            <a:avLst/>
          </a:prstGeom>
          <a:ln w="12700">
            <a:solidFill>
              <a:srgbClr val="0CD8F4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EA1C"/>
                </a:solidFill>
              </a:rPr>
              <a:t>Wherigo</a:t>
            </a:r>
            <a:endParaRPr lang="sk-SK" dirty="0">
              <a:solidFill>
                <a:srgbClr val="00EA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7976"/>
          </a:xfrm>
        </p:spPr>
        <p:txBody>
          <a:bodyPr>
            <a:normAutofit/>
          </a:bodyPr>
          <a:lstStyle/>
          <a:p>
            <a:r>
              <a:rPr lang="sk-SK" sz="2300" dirty="0" smtClean="0"/>
              <a:t>     (Where I go = kam idem) je ďalším z nápadov geokešerskej komunity, ako GPS technológiu zmysluplne využiť vo voľnočasových aktivitách.</a:t>
            </a:r>
          </a:p>
          <a:p>
            <a:endParaRPr lang="sk-SK" sz="2300" dirty="0" smtClean="0"/>
          </a:p>
          <a:p>
            <a:r>
              <a:rPr lang="sk-SK" sz="2300" dirty="0" smtClean="0"/>
              <a:t>     Ide o platformu, ktorá umožňuje komukoľvek vytvárať, zdieľať a hrať hry viazané na pohyb v skutočnom teréne (hracím plánom môže byť areál školy, park, mesto, vo všeobecnosti celá Zem). </a:t>
            </a:r>
          </a:p>
          <a:p>
            <a:endParaRPr lang="sk-SK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EA1C"/>
                </a:solidFill>
              </a:rPr>
              <a:t>Wherigo</a:t>
            </a:r>
            <a:endParaRPr lang="sk-SK" dirty="0">
              <a:solidFill>
                <a:srgbClr val="00EA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300" dirty="0" smtClean="0"/>
              <a:t>     Wherigo hry sa  programujú v skriptovacom jazyku Lua, jeho znalosť však nie je potrebná. K dispozícii je intuitívne vývojové prostredie (originálny Wherigo Builder, príp. jeho česká alternatíva Urwigo), v ktorom sa zostavovanie scenára hry (definovanie zón pomocou súradníc na mape, príprava multimediálnych prvkov, špecifikovanie reakcií na udalosti a pod.) uskutočňuje  vizuálnym spôsobom. </a:t>
            </a:r>
          </a:p>
          <a:p>
            <a:endParaRPr lang="sk-SK" sz="2300" dirty="0" smtClean="0"/>
          </a:p>
          <a:p>
            <a:r>
              <a:rPr lang="sk-SK" sz="2300" dirty="0" smtClean="0"/>
              <a:t>     Hotovú Wherigo hru (tzv. cartridge) interpretuje prehrávač (Wherigo Player) nainštalovaný v mobilnom zariadení s GPS modulom.</a:t>
            </a:r>
            <a:endParaRPr lang="sk-SK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EA1C"/>
                </a:solidFill>
              </a:rPr>
              <a:t>Wherigo</a:t>
            </a:r>
            <a:endParaRPr lang="sk-SK" dirty="0">
              <a:solidFill>
                <a:srgbClr val="00EA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sk-SK" sz="2300" dirty="0" smtClean="0"/>
              <a:t>Typickou </a:t>
            </a:r>
            <a:r>
              <a:rPr lang="sk-SK" sz="2300" dirty="0" smtClean="0"/>
              <a:t>Wherigo hrou je adventúra, v ktorej hráč pomocou GPS navštevuje miesta hracieho plánu, plní úlohy, zbiera a používa rôzne virtuálne i skutočné predmety. Po úspešnom ukončení hry obyčajne získava kód, ktorým môže na webovej stránke potvrdiť, že hru skutočne hral. Wherigo hra môže končiť i objavením keše (tzv. Wherigo keš).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EA1C"/>
                </a:solidFill>
              </a:rPr>
              <a:t>Wherigo</a:t>
            </a:r>
            <a:endParaRPr lang="sk-SK" dirty="0">
              <a:solidFill>
                <a:srgbClr val="00EA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952328"/>
          </a:xfrm>
        </p:spPr>
        <p:txBody>
          <a:bodyPr>
            <a:noAutofit/>
          </a:bodyPr>
          <a:lstStyle/>
          <a:p>
            <a:r>
              <a:rPr lang="sk-SK" sz="2300" dirty="0" smtClean="0"/>
              <a:t>Webová </a:t>
            </a:r>
            <a:r>
              <a:rPr lang="sk-SK" sz="2300" dirty="0" smtClean="0"/>
              <a:t>stránka </a:t>
            </a:r>
            <a:r>
              <a:rPr lang="sk-SK" sz="2300" dirty="0" smtClean="0">
                <a:solidFill>
                  <a:srgbClr val="00EA1C"/>
                </a:solidFill>
                <a:hlinkClick r:id="rId2"/>
              </a:rPr>
              <a:t>www.wherigo.com</a:t>
            </a:r>
            <a:r>
              <a:rPr lang="sk-SK" sz="2300" dirty="0" smtClean="0"/>
              <a:t> ponúka hry:</a:t>
            </a:r>
          </a:p>
          <a:p>
            <a:pPr lvl="1"/>
            <a:r>
              <a:rPr lang="sk-SK" sz="1900" dirty="0" smtClean="0"/>
              <a:t>     pevne zviazané s konkrétnym miestom na Zemi (napr. Interaktívny turistický sprievodca po meste, príbeh odohrávajúci sa v kontexte prostredia,)</a:t>
            </a:r>
          </a:p>
          <a:p>
            <a:pPr lvl="1"/>
            <a:r>
              <a:rPr lang="sk-SK" sz="1900" dirty="0" smtClean="0"/>
              <a:t>     hrateľné kdekoľvek na otvorenom priestranstve predpísaných rozmerov (inšpirované napr. </a:t>
            </a:r>
            <a:r>
              <a:rPr lang="sk-SK" sz="1900" dirty="0" smtClean="0"/>
              <a:t>ľudovou </a:t>
            </a:r>
            <a:r>
              <a:rPr lang="sk-SK" sz="1900" dirty="0" smtClean="0"/>
              <a:t>slovesnosťou, spoločenskou hrou, počítačovou hrou, športovou </a:t>
            </a:r>
            <a:r>
              <a:rPr lang="sk-SK" sz="1900" dirty="0" smtClean="0"/>
              <a:t>činnosťou a pod.)</a:t>
            </a:r>
            <a:endParaRPr lang="sk-SK" sz="1900" dirty="0" smtClean="0"/>
          </a:p>
          <a:p>
            <a:endParaRPr lang="sk-SK" sz="2300" dirty="0"/>
          </a:p>
        </p:txBody>
      </p:sp>
    </p:spTree>
    <p:extLst>
      <p:ext uri="{BB962C8B-B14F-4D97-AF65-F5344CB8AC3E}">
        <p14:creationId xmlns:p14="http://schemas.microsoft.com/office/powerpoint/2010/main" val="88525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-5000"/>
          </a:blip>
          <a:srcRect l="2679" t="1467" r="2679"/>
          <a:stretch>
            <a:fillRect/>
          </a:stretch>
        </p:blipFill>
        <p:spPr bwMode="auto">
          <a:xfrm>
            <a:off x="755576" y="1556792"/>
            <a:ext cx="7632848" cy="4836070"/>
          </a:xfrm>
          <a:prstGeom prst="rect">
            <a:avLst/>
          </a:prstGeom>
          <a:noFill/>
          <a:ln w="12700">
            <a:solidFill>
              <a:srgbClr val="0CD8F4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EA1C"/>
                </a:solidFill>
              </a:rPr>
              <a:t>Wherigo</a:t>
            </a:r>
            <a:endParaRPr lang="sk-SK" dirty="0">
              <a:solidFill>
                <a:srgbClr val="00EA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lms2.umb.sk/pluginfile.php/20536/mod_label/intro/Info%20o%20projekte.jpg"/>
          <p:cNvSpPr>
            <a:spLocks noChangeAspect="1" noChangeArrowheads="1"/>
          </p:cNvSpPr>
          <p:nvPr/>
        </p:nvSpPr>
        <p:spPr bwMode="auto">
          <a:xfrm>
            <a:off x="155575" y="-1309688"/>
            <a:ext cx="4391025" cy="27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 altLang="sk-SK" smtClean="0">
              <a:solidFill>
                <a:prstClr val="black"/>
              </a:solidFill>
            </a:endParaRPr>
          </a:p>
        </p:txBody>
      </p:sp>
      <p:sp>
        <p:nvSpPr>
          <p:cNvPr id="4099" name="AutoShape 4" descr="https://lms2.umb.sk/pluginfile.php/20536/mod_label/intro/Info%20o%20projekte.jpg"/>
          <p:cNvSpPr>
            <a:spLocks noChangeAspect="1" noChangeArrowheads="1"/>
          </p:cNvSpPr>
          <p:nvPr/>
        </p:nvSpPr>
        <p:spPr bwMode="auto">
          <a:xfrm>
            <a:off x="155575" y="-1309688"/>
            <a:ext cx="4391025" cy="27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 altLang="sk-SK" smtClean="0">
              <a:solidFill>
                <a:prstClr val="black"/>
              </a:solidFill>
            </a:endParaRPr>
          </a:p>
        </p:txBody>
      </p:sp>
      <p:pic>
        <p:nvPicPr>
          <p:cNvPr id="4100" name="Zástupný symbol obsahu 11" descr="Info o projek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6488" y="2497138"/>
            <a:ext cx="4391025" cy="2733675"/>
          </a:xfrm>
        </p:spPr>
      </p:pic>
    </p:spTree>
    <p:extLst>
      <p:ext uri="{BB962C8B-B14F-4D97-AF65-F5344CB8AC3E}">
        <p14:creationId xmlns:p14="http://schemas.microsoft.com/office/powerpoint/2010/main" val="10785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EA1C"/>
                </a:solidFill>
              </a:rPr>
              <a:t>História GPS</a:t>
            </a:r>
            <a:endParaRPr lang="sk-SK" dirty="0">
              <a:solidFill>
                <a:srgbClr val="00EA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sk-SK" sz="2500" dirty="0" smtClean="0"/>
              <a:t>     Začiatkom 70. rokov vznikla myšlenka vybudovať družicový pasivný systém, ktorým by bolo možné určovať presnú polohu v trojrozmernom priestore v presnom </a:t>
            </a:r>
            <a:r>
              <a:rPr lang="sk-SK" sz="2500" dirty="0" smtClean="0"/>
              <a:t>čas</a:t>
            </a:r>
            <a:r>
              <a:rPr lang="en-US" sz="2500" dirty="0" smtClean="0"/>
              <a:t>e</a:t>
            </a:r>
            <a:r>
              <a:rPr lang="sk-SK" sz="2500" dirty="0" smtClean="0"/>
              <a:t>. </a:t>
            </a:r>
            <a:endParaRPr lang="sk-SK" sz="2500" dirty="0" smtClean="0"/>
          </a:p>
          <a:p>
            <a:pPr fontAlgn="base"/>
            <a:endParaRPr lang="sk-SK" sz="2500" dirty="0" smtClean="0"/>
          </a:p>
          <a:p>
            <a:pPr fontAlgn="base"/>
            <a:r>
              <a:rPr lang="sk-SK" sz="2500" dirty="0" smtClean="0"/>
              <a:t>     17.12.1973 sa v USA rozhodlo o vybudovaní takéhoto systému. Projekt bol oficiálne nazvaný NAVSTAR – GPS (Navigation Satellite Timing and Ranging GPS). Súčasne v 80. rokoch bol spustený projekt GLONASS v bývalom </a:t>
            </a:r>
            <a:r>
              <a:rPr lang="en-US" sz="2500" dirty="0" smtClean="0"/>
              <a:t>Z</a:t>
            </a:r>
            <a:r>
              <a:rPr lang="sk-SK" sz="2500" dirty="0" smtClean="0"/>
              <a:t>SSR</a:t>
            </a:r>
            <a:r>
              <a:rPr lang="sk-SK" sz="2500" dirty="0" smtClean="0"/>
              <a:t>. </a:t>
            </a:r>
          </a:p>
          <a:p>
            <a:pPr fontAlgn="base"/>
            <a:endParaRPr lang="sk-SK" sz="2500" dirty="0" smtClean="0"/>
          </a:p>
          <a:p>
            <a:pPr fontAlgn="base"/>
            <a:r>
              <a:rPr lang="sk-SK" sz="2500" dirty="0" smtClean="0"/>
              <a:t>     Pre civilné použitie bol systém GPS sprístupnený v 90. rokoch. Do roku 2000 bola ale presnosť pre civilné použitie zámerne armádou obmedzená zhruba na 100 metrov a to z dôvodu bezpečnosti. </a:t>
            </a:r>
          </a:p>
          <a:p>
            <a:endParaRPr lang="sk-SK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99032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00EA1C"/>
                </a:solidFill>
              </a:rPr>
              <a:t>Štruktúra systému GPS</a:t>
            </a:r>
            <a:endParaRPr lang="sk-SK" dirty="0">
              <a:solidFill>
                <a:srgbClr val="00EA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sk-SK" sz="3200" dirty="0" smtClean="0"/>
              <a:t>Kozmická</a:t>
            </a:r>
          </a:p>
          <a:p>
            <a:pPr lvl="1"/>
            <a:r>
              <a:rPr lang="sk-SK" sz="3200" dirty="0" smtClean="0"/>
              <a:t>Riadiaca</a:t>
            </a:r>
          </a:p>
          <a:p>
            <a:pPr lvl="1"/>
            <a:r>
              <a:rPr lang="sk-SK" sz="3200" dirty="0" smtClean="0"/>
              <a:t>Užívateľská</a:t>
            </a:r>
          </a:p>
          <a:p>
            <a:endParaRPr lang="sk-SK" sz="3200" dirty="0"/>
          </a:p>
        </p:txBody>
      </p:sp>
      <p:pic>
        <p:nvPicPr>
          <p:cNvPr id="10" name="Picture 4" descr="Satell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628800"/>
            <a:ext cx="2351088" cy="1882775"/>
          </a:xfrm>
          <a:prstGeom prst="rect">
            <a:avLst/>
          </a:prstGeom>
          <a:noFill/>
          <a:ln w="9525">
            <a:solidFill>
              <a:srgbClr val="6D30E8"/>
            </a:solidFill>
            <a:miter lim="800000"/>
            <a:headEnd/>
            <a:tailEnd/>
          </a:ln>
        </p:spPr>
      </p:pic>
      <p:pic>
        <p:nvPicPr>
          <p:cNvPr id="11" name="Picture 5" descr="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00" y="2695600"/>
            <a:ext cx="2025650" cy="2559050"/>
          </a:xfrm>
          <a:prstGeom prst="rect">
            <a:avLst/>
          </a:prstGeom>
          <a:noFill/>
          <a:ln w="9525">
            <a:solidFill>
              <a:srgbClr val="6D30E8"/>
            </a:solidFill>
            <a:miter lim="800000"/>
            <a:headEnd/>
            <a:tailEnd/>
          </a:ln>
        </p:spPr>
      </p:pic>
      <p:pic>
        <p:nvPicPr>
          <p:cNvPr id="12" name="Picture 6" descr="GPSH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8400" y="4448200"/>
            <a:ext cx="2871788" cy="2152650"/>
          </a:xfrm>
          <a:prstGeom prst="rect">
            <a:avLst/>
          </a:prstGeom>
          <a:noFill/>
          <a:ln w="9525">
            <a:solidFill>
              <a:srgbClr val="6D30E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sz="4700" dirty="0" smtClean="0">
                <a:solidFill>
                  <a:srgbClr val="00EA1C"/>
                </a:solidFill>
              </a:rPr>
              <a:t>Štruktúra systému GPS</a:t>
            </a:r>
            <a:br>
              <a:rPr lang="sk-SK" sz="4700" dirty="0" smtClean="0">
                <a:solidFill>
                  <a:srgbClr val="00EA1C"/>
                </a:solidFill>
              </a:rPr>
            </a:br>
            <a:r>
              <a:rPr lang="sk-SK" sz="4700" dirty="0" smtClean="0">
                <a:solidFill>
                  <a:srgbClr val="00EA1C"/>
                </a:solidFill>
              </a:rPr>
              <a:t>- Kozmická zložka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6008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     - je tvorená sústavou 24 družíc rozmiestnených na šiestich obežných dráhach, z ktorých 21 je navigačných a 3 záložné. </a:t>
            </a:r>
          </a:p>
          <a:p>
            <a:r>
              <a:rPr lang="sk-SK" dirty="0" smtClean="0"/>
              <a:t>     Družice obiehajú vo výške 20 183 km nad povrchom a rovnakú vzájomnú polohu nad daným bodom zopakujú za 11h </a:t>
            </a:r>
            <a:r>
              <a:rPr lang="sk-SK" dirty="0" smtClean="0"/>
              <a:t>58min. 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     Každá družica je vybavená prijímacou a vysielacou anténou, atómovými hodinami, palivom, akumulátormi, solárnymi panelmi s plochou 7,2 m² a radom ďalších prístrojov, ktoré slúžia pre navigáciu alebo iné špeciálne účely.</a:t>
            </a:r>
          </a:p>
          <a:p>
            <a:endParaRPr lang="sk-SK" dirty="0" smtClean="0"/>
          </a:p>
          <a:p>
            <a:r>
              <a:rPr lang="sk-SK" dirty="0" smtClean="0"/>
              <a:t>     Každá z družíc váži približne 900 kg a cena jednej je odhadovaná na približne 50 miliónov dolárov. 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sk-SK" sz="4700" dirty="0" smtClean="0">
                <a:solidFill>
                  <a:srgbClr val="00EA1C"/>
                </a:solidFill>
              </a:rPr>
              <a:t>Štruktúra systému GPS</a:t>
            </a:r>
            <a:br>
              <a:rPr lang="sk-SK" sz="4700" dirty="0" smtClean="0">
                <a:solidFill>
                  <a:srgbClr val="00EA1C"/>
                </a:solidFill>
              </a:rPr>
            </a:br>
            <a:r>
              <a:rPr lang="sk-SK" sz="4700" dirty="0" smtClean="0">
                <a:solidFill>
                  <a:srgbClr val="00EA1C"/>
                </a:solidFill>
              </a:rPr>
              <a:t>- Riadiaca zložka</a:t>
            </a:r>
            <a:r>
              <a:rPr lang="sk-SK" dirty="0" smtClean="0">
                <a:solidFill>
                  <a:srgbClr val="00EA1C"/>
                </a:solidFill>
              </a:rPr>
              <a:t/>
            </a:r>
            <a:br>
              <a:rPr lang="sk-SK" dirty="0" smtClean="0">
                <a:solidFill>
                  <a:srgbClr val="00EA1C"/>
                </a:solidFill>
              </a:rPr>
            </a:br>
            <a:endParaRPr lang="sk-SK" dirty="0">
              <a:solidFill>
                <a:srgbClr val="00EA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     - je zodpovedná za plynulý chod celého systému. </a:t>
            </a:r>
          </a:p>
          <a:p>
            <a:r>
              <a:rPr lang="sk-SK" dirty="0" smtClean="0"/>
              <a:t>     - je tvorená systémom hlavnej riadiacej stanice, štyroch monitorovacích pozemných staníc umiestnených v rôznych častiach sveta a troch vysielacích staníc, ktoré komunikujú s družicami. </a:t>
            </a:r>
          </a:p>
          <a:p>
            <a:endParaRPr lang="sk-SK" dirty="0" smtClean="0"/>
          </a:p>
          <a:p>
            <a:r>
              <a:rPr lang="sk-SK" dirty="0" smtClean="0"/>
              <a:t>     Hlavná riadiaca stanica (</a:t>
            </a:r>
            <a:r>
              <a:rPr lang="sk-SK" b="1" dirty="0" smtClean="0"/>
              <a:t>MCS</a:t>
            </a:r>
            <a:r>
              <a:rPr lang="sk-SK" dirty="0" smtClean="0"/>
              <a:t> </a:t>
            </a:r>
            <a:r>
              <a:rPr lang="sk-SK" dirty="0" smtClean="0"/>
              <a:t>- </a:t>
            </a:r>
            <a:r>
              <a:rPr lang="sk-SK" b="1" dirty="0" err="1" smtClean="0"/>
              <a:t>M</a:t>
            </a:r>
            <a:r>
              <a:rPr lang="sk-SK" dirty="0" err="1" smtClean="0"/>
              <a:t>aster</a:t>
            </a:r>
            <a:r>
              <a:rPr lang="sk-SK" dirty="0" smtClean="0"/>
              <a:t> </a:t>
            </a:r>
            <a:r>
              <a:rPr lang="sk-SK" b="1" dirty="0" smtClean="0"/>
              <a:t>C</a:t>
            </a:r>
            <a:r>
              <a:rPr lang="sk-SK" dirty="0" smtClean="0"/>
              <a:t>ontrol </a:t>
            </a:r>
            <a:r>
              <a:rPr lang="sk-SK" b="1" dirty="0" smtClean="0"/>
              <a:t>S</a:t>
            </a:r>
            <a:r>
              <a:rPr lang="sk-SK" dirty="0" smtClean="0"/>
              <a:t>tation) je umiestnená v opevnenom bunkri v Skalistých horách blízko leteckej základne Falcon v Colorade a má špeciálnu ochranu. </a:t>
            </a:r>
          </a:p>
          <a:p>
            <a:r>
              <a:rPr lang="sk-SK" dirty="0" smtClean="0"/>
              <a:t>     Monitorovacie stanice pasívne sledujú družice, prijímajú ich dáta, a tieto predávajú MCS.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rgbClr val="00EA1C"/>
                </a:solidFill>
              </a:rPr>
              <a:t>Štruktúra systému GPS</a:t>
            </a:r>
            <a:br>
              <a:rPr lang="sk-SK" dirty="0" smtClean="0">
                <a:solidFill>
                  <a:srgbClr val="00EA1C"/>
                </a:solidFill>
              </a:rPr>
            </a:br>
            <a:r>
              <a:rPr lang="sk-SK" dirty="0" smtClean="0">
                <a:solidFill>
                  <a:srgbClr val="00EA1C"/>
                </a:solidFill>
              </a:rPr>
              <a:t>- Uživateľská zložka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     </a:t>
            </a:r>
            <a:r>
              <a:rPr lang="sk-SK" sz="2300" dirty="0" smtClean="0"/>
              <a:t>- je tvorená GPS prijímačmi, užívateľmi samotnými, vyhodnocovacími nástrojmi a postupmi potrebnými na vyhodnotenie meraní.</a:t>
            </a:r>
          </a:p>
          <a:p>
            <a:endParaRPr lang="sk-SK" sz="2300" dirty="0" smtClean="0"/>
          </a:p>
          <a:p>
            <a:r>
              <a:rPr lang="sk-SK" sz="2300" dirty="0" smtClean="0"/>
              <a:t>     GPS prijímače vykonajú na základe prijatých signálov z družíc predbežné výpočty polohy, rýchlosti a času.</a:t>
            </a:r>
          </a:p>
          <a:p>
            <a:endParaRPr lang="sk-SK" sz="2300" dirty="0" smtClean="0"/>
          </a:p>
          <a:p>
            <a:r>
              <a:rPr lang="sk-SK" sz="2300" dirty="0" smtClean="0"/>
              <a:t>      Pre výpočet všetkých štyroch súradníc je potrebné prijímať signály aspoň zo štyroch družíc.</a:t>
            </a:r>
            <a:endParaRPr lang="sk-SK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EA1C"/>
                </a:solidFill>
              </a:rPr>
              <a:t>Prijímače</a:t>
            </a:r>
            <a:endParaRPr lang="sk-SK" dirty="0">
              <a:solidFill>
                <a:srgbClr val="00EA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300" dirty="0" smtClean="0"/>
              <a:t>     Jednokanálové - sú vybavené len jedným vstupným kanálom, takže pri sledovaní viacerých družíc musia postupne prepínať tento vstupný kanál na jednotlivé družice. </a:t>
            </a:r>
          </a:p>
          <a:p>
            <a:endParaRPr lang="sk-SK" sz="2300" dirty="0" smtClean="0"/>
          </a:p>
          <a:p>
            <a:r>
              <a:rPr lang="sk-SK" sz="2300" dirty="0" smtClean="0"/>
              <a:t>     Viackanálové - majú dostatočný počet vstupných kanálov, aby mohli súčasne sledovať všetky dostupné družice a tým zvyšovať presnosť výpočtu.</a:t>
            </a:r>
          </a:p>
          <a:p>
            <a:endParaRPr lang="sk-SK" sz="2300" dirty="0" smtClean="0"/>
          </a:p>
          <a:p>
            <a:r>
              <a:rPr lang="sk-SK" sz="2300" dirty="0" smtClean="0"/>
              <a:t>     - jednou zo základných úloh GPS je navigácia v trojrozmernom priestore.</a:t>
            </a:r>
            <a:endParaRPr lang="sk-SK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EA1C"/>
                </a:solidFill>
              </a:rPr>
              <a:t>Ako GPS funguje</a:t>
            </a:r>
            <a:endParaRPr lang="sk-SK" dirty="0">
              <a:solidFill>
                <a:srgbClr val="00EA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9984"/>
          </a:xfrm>
        </p:spPr>
        <p:txBody>
          <a:bodyPr>
            <a:noAutofit/>
          </a:bodyPr>
          <a:lstStyle/>
          <a:p>
            <a:r>
              <a:rPr lang="sk-SK" sz="2300" dirty="0" smtClean="0"/>
              <a:t>     To, čo sa deje v každom GPS prijímači by sme mohli opísať ako určovanie polohy meraného bodu z priesečníku guľových </a:t>
            </a:r>
            <a:r>
              <a:rPr lang="sk-SK" sz="2300" dirty="0" smtClean="0"/>
              <a:t>plôch</a:t>
            </a:r>
            <a:r>
              <a:rPr lang="en-US" sz="2300" dirty="0" smtClean="0"/>
              <a:t>,</a:t>
            </a:r>
            <a:r>
              <a:rPr lang="sk-SK" sz="2300" dirty="0" smtClean="0"/>
              <a:t> </a:t>
            </a:r>
            <a:r>
              <a:rPr lang="sk-SK" sz="2300" dirty="0" smtClean="0"/>
              <a:t>ktorých polomer je daný </a:t>
            </a:r>
            <a:r>
              <a:rPr lang="sk-SK" sz="2300" dirty="0" smtClean="0"/>
              <a:t>meranými</a:t>
            </a:r>
            <a:r>
              <a:rPr lang="en-US" sz="2300" dirty="0" smtClean="0"/>
              <a:t> </a:t>
            </a:r>
            <a:r>
              <a:rPr lang="sk-SK" sz="2300" dirty="0" smtClean="0"/>
              <a:t>vzdialenosťami </a:t>
            </a:r>
            <a:r>
              <a:rPr lang="sk-SK" sz="2300" dirty="0" smtClean="0"/>
              <a:t>= dĺžkomerný systém.</a:t>
            </a:r>
          </a:p>
          <a:p>
            <a:endParaRPr lang="sk-SK" sz="2300" dirty="0" smtClean="0"/>
          </a:p>
          <a:p>
            <a:r>
              <a:rPr lang="sk-SK" sz="2300" dirty="0" smtClean="0"/>
              <a:t>     Meranou veličinou je doba šírenia rádiového signálu z družicovej antény k anténe </a:t>
            </a:r>
            <a:r>
              <a:rPr lang="sk-SK" sz="2300" smtClean="0"/>
              <a:t>GPS </a:t>
            </a:r>
            <a:r>
              <a:rPr lang="sk-SK" sz="2300" smtClean="0"/>
              <a:t>prijímača. </a:t>
            </a:r>
            <a:r>
              <a:rPr lang="sk-SK" sz="2300" dirty="0" smtClean="0"/>
              <a:t>Rýchlosť šírenia signálu je rovná rýchlosti svetla.</a:t>
            </a:r>
          </a:p>
          <a:p>
            <a:pPr lvl="1"/>
            <a:r>
              <a:rPr lang="sk-SK" sz="1900" dirty="0" smtClean="0"/>
              <a:t>Každá družica v navigačnej správe posiela parametre svojej dráhy (</a:t>
            </a:r>
            <a:r>
              <a:rPr lang="sk-SK" sz="1900" err="1" smtClean="0"/>
              <a:t>efemeridy</a:t>
            </a:r>
            <a:r>
              <a:rPr lang="sk-SK" sz="1900" smtClean="0"/>
              <a:t>)</a:t>
            </a:r>
            <a:r>
              <a:rPr lang="en-US" sz="1900" smtClean="0"/>
              <a:t>,</a:t>
            </a:r>
            <a:r>
              <a:rPr lang="sk-SK" sz="1900" smtClean="0"/>
              <a:t> </a:t>
            </a:r>
            <a:r>
              <a:rPr lang="sk-SK" sz="1900" dirty="0" smtClean="0"/>
              <a:t>z ktorých vieme vypočítať aktuálnu polohu družice (XS, YS, ZS). Keď poznáme súradnice družíc, môžeme polohu užívateľa (X, Y, Z) určiť vypočítaním sústavy troch rovníc o troch neznámych. </a:t>
            </a:r>
          </a:p>
          <a:p>
            <a:pPr>
              <a:buNone/>
            </a:pPr>
            <a:r>
              <a:rPr lang="sk-SK" sz="2300" dirty="0" smtClean="0"/>
              <a:t> </a:t>
            </a:r>
          </a:p>
          <a:p>
            <a:endParaRPr lang="sk-SK" sz="1900" dirty="0"/>
          </a:p>
        </p:txBody>
      </p:sp>
      <p:pic>
        <p:nvPicPr>
          <p:cNvPr id="4" name="Picture 2" descr="C:\Users\Kristy\Desktop\gps-satellite-tracking-system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40151" y="0"/>
            <a:ext cx="3203849" cy="1881869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0CD8F4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3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92D050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1826</TotalTime>
  <Words>1364</Words>
  <Application>Microsoft Office PowerPoint</Application>
  <PresentationFormat>Prezentácia na obrazovke (4:3)</PresentationFormat>
  <Paragraphs>126</Paragraphs>
  <Slides>29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29</vt:i4>
      </vt:variant>
    </vt:vector>
  </HeadingPairs>
  <TitlesOfParts>
    <vt:vector size="38" baseType="lpstr">
      <vt:lpstr>Arial</vt:lpstr>
      <vt:lpstr>Calibri</vt:lpstr>
      <vt:lpstr>Century Gothic</vt:lpstr>
      <vt:lpstr>Times New Roman</vt:lpstr>
      <vt:lpstr>Verdana</vt:lpstr>
      <vt:lpstr>Wingdings 2</vt:lpstr>
      <vt:lpstr>Verve</vt:lpstr>
      <vt:lpstr>1_Motív Office</vt:lpstr>
      <vt:lpstr>Motív Office</vt:lpstr>
      <vt:lpstr>Rozvoj inovatívnych foriem vzdelávania na Univerzite Mateja Bela v Banskej Bystrici ITMS 26110230077</vt:lpstr>
      <vt:lpstr>Obsah:</vt:lpstr>
      <vt:lpstr>História GPS</vt:lpstr>
      <vt:lpstr>Štruktúra systému GPS</vt:lpstr>
      <vt:lpstr>Štruktúra systému GPS - Kozmická zložka </vt:lpstr>
      <vt:lpstr>Štruktúra systému GPS - Riadiaca zložka </vt:lpstr>
      <vt:lpstr>Štruktúra systému GPS - Uživateľská zložka</vt:lpstr>
      <vt:lpstr>Prijímače</vt:lpstr>
      <vt:lpstr>Ako GPS funguje</vt:lpstr>
      <vt:lpstr>Ako GPS funguje</vt:lpstr>
      <vt:lpstr>Technické údaje</vt:lpstr>
      <vt:lpstr>Technické údaje</vt:lpstr>
      <vt:lpstr> Edukačný potenciál hier založených na polohe </vt:lpstr>
      <vt:lpstr>Rozdelenie hier:  </vt:lpstr>
      <vt:lpstr>Edukačný potenciál hier založených na polohe </vt:lpstr>
      <vt:lpstr>Geocaching</vt:lpstr>
      <vt:lpstr>Geocaching</vt:lpstr>
      <vt:lpstr>Geocaching</vt:lpstr>
      <vt:lpstr>Geocaching</vt:lpstr>
      <vt:lpstr>GPS Drawing </vt:lpstr>
      <vt:lpstr>GPS Drawing </vt:lpstr>
      <vt:lpstr> GPS Drawing </vt:lpstr>
      <vt:lpstr>GPS Drawing</vt:lpstr>
      <vt:lpstr>Wherigo</vt:lpstr>
      <vt:lpstr>Wherigo</vt:lpstr>
      <vt:lpstr>Wherigo</vt:lpstr>
      <vt:lpstr>Wherigo</vt:lpstr>
      <vt:lpstr>Wherigo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GPS vo vzdelávaní</dc:title>
  <dc:creator>Kristy</dc:creator>
  <cp:lastModifiedBy>Horvathova Dana</cp:lastModifiedBy>
  <cp:revision>84</cp:revision>
  <dcterms:created xsi:type="dcterms:W3CDTF">2014-11-19T08:36:34Z</dcterms:created>
  <dcterms:modified xsi:type="dcterms:W3CDTF">2015-04-24T18:46:18Z</dcterms:modified>
</cp:coreProperties>
</file>