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72" r:id="rId3"/>
    <p:sldMasterId id="2147483684" r:id="rId4"/>
  </p:sldMasterIdLst>
  <p:notesMasterIdLst>
    <p:notesMasterId r:id="rId17"/>
  </p:notesMasterIdLst>
  <p:sldIdLst>
    <p:sldId id="264" r:id="rId5"/>
    <p:sldId id="265" r:id="rId6"/>
    <p:sldId id="257" r:id="rId7"/>
    <p:sldId id="258" r:id="rId8"/>
    <p:sldId id="259" r:id="rId9"/>
    <p:sldId id="260" r:id="rId10"/>
    <p:sldId id="261" r:id="rId11"/>
    <p:sldId id="266" r:id="rId12"/>
    <p:sldId id="267" r:id="rId13"/>
    <p:sldId id="262" r:id="rId14"/>
    <p:sldId id="263" r:id="rId15"/>
    <p:sldId id="268" r:id="rId16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0" d="100"/>
          <a:sy n="90" d="100"/>
        </p:scale>
        <p:origin x="252" y="13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k-SK" altLang="sk-SK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fld id="{CBF77605-3BAA-471E-9336-0C3C714AAE6F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647632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04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B7712C-5C47-47DD-BE35-10AA5141537C}" type="slidenum">
              <a:rPr lang="sk-SK" altLang="sk-SK"/>
              <a:pPr/>
              <a:t>11</a:t>
            </a:fld>
            <a:endParaRPr lang="sk-SK" altLang="sk-SK"/>
          </a:p>
        </p:txBody>
      </p:sp>
      <p:sp>
        <p:nvSpPr>
          <p:cNvPr id="1945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23026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DED21A4-7F05-483A-A398-30B8DD7CB59F}" type="slidenum">
              <a:rPr lang="sk-SK" altLang="sk-SK"/>
              <a:pPr/>
              <a:t>2</a:t>
            </a:fld>
            <a:endParaRPr lang="sk-SK" altLang="sk-SK"/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0809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DED21A4-7F05-483A-A398-30B8DD7CB59F}" type="slidenum">
              <a:rPr lang="sk-SK" altLang="sk-SK"/>
              <a:pPr/>
              <a:t>3</a:t>
            </a:fld>
            <a:endParaRPr lang="sk-SK" altLang="sk-SK"/>
          </a:p>
        </p:txBody>
      </p:sp>
      <p:sp>
        <p:nvSpPr>
          <p:cNvPr id="1331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13415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9006453-4D54-4850-9D4C-2AC05377BA3B}" type="slidenum">
              <a:rPr lang="sk-SK" altLang="sk-SK"/>
              <a:pPr/>
              <a:t>4</a:t>
            </a:fld>
            <a:endParaRPr lang="sk-SK" altLang="sk-SK"/>
          </a:p>
        </p:txBody>
      </p:sp>
      <p:sp>
        <p:nvSpPr>
          <p:cNvPr id="1433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476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00FC75-7795-40C0-B033-8B07BDBFD0AA}" type="slidenum">
              <a:rPr lang="sk-SK" altLang="sk-SK"/>
              <a:pPr/>
              <a:t>5</a:t>
            </a:fld>
            <a:endParaRPr lang="sk-SK" altLang="sk-SK"/>
          </a:p>
        </p:txBody>
      </p:sp>
      <p:sp>
        <p:nvSpPr>
          <p:cNvPr id="1536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70127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42DBA9-7E8A-422C-95B2-AC2B92A32A29}" type="slidenum">
              <a:rPr lang="sk-SK" altLang="sk-SK"/>
              <a:pPr/>
              <a:t>6</a:t>
            </a:fld>
            <a:endParaRPr lang="sk-SK" altLang="sk-SK"/>
          </a:p>
        </p:txBody>
      </p:sp>
      <p:sp>
        <p:nvSpPr>
          <p:cNvPr id="1638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47815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E1A197B-566B-4651-9FA3-5B7F5DBA3F06}" type="slidenum">
              <a:rPr lang="sk-SK" altLang="sk-SK"/>
              <a:pPr/>
              <a:t>7</a:t>
            </a:fld>
            <a:endParaRPr lang="sk-SK" altLang="sk-SK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94886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E1A197B-566B-4651-9FA3-5B7F5DBA3F06}" type="slidenum">
              <a:rPr lang="sk-SK" altLang="sk-SK"/>
              <a:pPr/>
              <a:t>8</a:t>
            </a:fld>
            <a:endParaRPr lang="sk-SK" altLang="sk-SK"/>
          </a:p>
        </p:txBody>
      </p:sp>
      <p:sp>
        <p:nvSpPr>
          <p:cNvPr id="1740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39951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948E6D3-B58C-4BDF-9554-DF922C376674}" type="slidenum">
              <a:rPr lang="sk-SK" altLang="sk-SK"/>
              <a:pPr/>
              <a:t>10</a:t>
            </a:fld>
            <a:endParaRPr lang="sk-SK" altLang="sk-SK"/>
          </a:p>
        </p:txBody>
      </p:sp>
      <p:sp>
        <p:nvSpPr>
          <p:cNvPr id="1843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1947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02F32D1-9E60-4BD3-8FD7-06D0020EA1A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8170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B9231A-BAA9-4AE2-9F38-F32D11F61B0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0597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7921D8-E5B8-48E8-8E74-1108F9BAE08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20003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17F2CEB-7558-4A68-993D-2B54C2AC81E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048220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3A18C27-952F-44E4-9A68-A19578EDCC7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34568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7F6DB46-B903-49DC-94AE-D450E353ADD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69699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5981B4-B611-43BC-9877-09396A806F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15898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BDDF11A-E16D-4FEC-A77C-C529B611BC2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24394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F6E9C9-A982-41D3-9D68-A139541786C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8875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C09BD41-863B-4816-AB3E-810FDEF155E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75572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32CAA97-CFFE-4A61-BE8C-40AB282B5A5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42530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09AE72A-BE22-492A-90E1-B5D81C36BFA1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35445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F4D001C-9B3B-4720-AF1F-212B6B8F035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571569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2363BCE-8CC9-4BFA-933C-4A38CCC60364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36662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58499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58499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6DAD5DE-24EC-4700-8CCC-CF5D2F0C9DF0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343207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08332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2184385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20136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50005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31556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14340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47932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26ACDD-A1CD-47B1-9C67-BD828616CF21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980402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07297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10656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314288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73115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684607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281835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002237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625309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629252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86337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7687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13325" y="1768475"/>
            <a:ext cx="4357688" cy="43830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9A9C93-EA15-4C9B-A467-3B9AA7607045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917652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513181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45205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663472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81836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968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7B4EA8B-0415-4026-AF8A-024E116F5A7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78493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EF7BD4C-73BD-4FF4-A75A-42A96BDBC32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5025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C14B8F6-BD70-4D61-81CD-641C7B7742D7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11185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B993E1D-17CB-48B2-A34F-DA0B861EFF0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0798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k-SK" alt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BB3CCEA-BFDB-4E2A-B6B8-0D3B3155D044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7030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titulku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867775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osnovy</a:t>
            </a:r>
          </a:p>
          <a:p>
            <a:pPr lvl="1"/>
            <a:r>
              <a:rPr lang="en-GB" altLang="sk-SK" smtClean="0"/>
              <a:t>Druhá úroveň</a:t>
            </a:r>
          </a:p>
          <a:p>
            <a:pPr lvl="2"/>
            <a:r>
              <a:rPr lang="en-GB" altLang="sk-SK" smtClean="0"/>
              <a:t>Tretia úroveňˆ</a:t>
            </a:r>
          </a:p>
          <a:p>
            <a:pPr lvl="3"/>
            <a:r>
              <a:rPr lang="en-GB" altLang="sk-SK" smtClean="0"/>
              <a:t>Štvrtá úroveň osnovy</a:t>
            </a:r>
          </a:p>
          <a:p>
            <a:pPr lvl="4"/>
            <a:r>
              <a:rPr lang="en-GB" altLang="sk-SK" smtClean="0"/>
              <a:t>Piata úroveň osnovy</a:t>
            </a:r>
          </a:p>
          <a:p>
            <a:pPr lvl="4"/>
            <a:r>
              <a:rPr lang="en-GB" altLang="sk-SK" smtClean="0"/>
              <a:t>Šiesta úroveň</a:t>
            </a:r>
          </a:p>
          <a:p>
            <a:pPr lvl="4"/>
            <a:r>
              <a:rPr lang="en-GB" altLang="sk-SK" smtClean="0"/>
              <a:t>Siedma úroveň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fld id="{893966E9-7AC3-48B5-A144-9AE82C2A6F1F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Droid Sans" charset="0"/>
          <a:cs typeface="Droid Sans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titulku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k-SK" smtClean="0"/>
              <a:t>Kliknúť na editáciu formátu textu osnovy</a:t>
            </a:r>
          </a:p>
          <a:p>
            <a:pPr lvl="1"/>
            <a:r>
              <a:rPr lang="en-GB" altLang="sk-SK" smtClean="0"/>
              <a:t>Druhá úroveň</a:t>
            </a:r>
          </a:p>
          <a:p>
            <a:pPr lvl="2"/>
            <a:r>
              <a:rPr lang="en-GB" altLang="sk-SK" smtClean="0"/>
              <a:t>Tretia úroveňˆ</a:t>
            </a:r>
          </a:p>
          <a:p>
            <a:pPr lvl="3"/>
            <a:r>
              <a:rPr lang="en-GB" altLang="sk-SK" smtClean="0"/>
              <a:t>Štvrtá úroveň osnovy</a:t>
            </a:r>
          </a:p>
          <a:p>
            <a:pPr lvl="4"/>
            <a:r>
              <a:rPr lang="en-GB" altLang="sk-SK" smtClean="0"/>
              <a:t>Piata úroveň osnovy</a:t>
            </a:r>
          </a:p>
          <a:p>
            <a:pPr lvl="4"/>
            <a:r>
              <a:rPr lang="en-GB" altLang="sk-SK" smtClean="0"/>
              <a:t>Šiesta úroveň</a:t>
            </a:r>
          </a:p>
          <a:p>
            <a:pPr lvl="4"/>
            <a:r>
              <a:rPr lang="en-GB" altLang="sk-SK" smtClean="0"/>
              <a:t>Siedma úroveň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endParaRPr lang="sk-SK" altLang="sk-SK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fld id="{772097BA-EA03-446B-989A-ADCF43FF3FD6}" type="slidenum">
              <a:rPr lang="sk-SK" altLang="sk-SK"/>
              <a:pPr/>
              <a:t>‹#›</a:t>
            </a:fld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 kern="12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b="1" i="1">
          <a:solidFill>
            <a:srgbClr val="FFFFFF"/>
          </a:solidFill>
          <a:latin typeface="Times New Roman" panose="02020603050405020304" pitchFamily="18" charset="0"/>
          <a:cs typeface="Arial Unicode MS" panose="020B0604020202020204" pitchFamily="34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504031" y="302737"/>
            <a:ext cx="9072563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504031" y="1763925"/>
            <a:ext cx="9072563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fld id="{64E65EF4-FC22-4400-B3AE-1C4F039CC180}" type="datetimeFigureOut">
              <a:rPr lang="sk-SK" smtClean="0"/>
              <a:pPr defTabSz="1007943">
                <a:lnSpc>
                  <a:spcPct val="100000"/>
                </a:lnSpc>
                <a:buClrTx/>
                <a:buSzTx/>
                <a:defRPr/>
              </a:pPr>
              <a:t>27.4.2015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23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23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007943">
              <a:lnSpc>
                <a:spcPct val="100000"/>
              </a:lnSpc>
              <a:buClrTx/>
              <a:buSzTx/>
              <a:defRPr/>
            </a:pPr>
            <a:fld id="{9D7BF54D-2171-4F51-94D3-73E2067B63C6}" type="slidenum">
              <a:rPr lang="sk-SK" altLang="sk-SK" smtClean="0"/>
              <a:pPr defTabSz="1007943">
                <a:lnSpc>
                  <a:spcPct val="100000"/>
                </a:lnSpc>
                <a:buClrTx/>
                <a:buSzTx/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4791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77979" indent="-37797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504031" y="302737"/>
            <a:ext cx="9072563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504031" y="1763925"/>
            <a:ext cx="9072563" cy="498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23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23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323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fld id="{10A49B4D-BD50-48C0-9BFF-B130954CE10A}" type="slidenum">
              <a:rPr lang="sk-SK" altLang="sk-SK" smtClean="0"/>
              <a:pPr defTabSz="1007943" hangingPunct="1">
                <a:lnSpc>
                  <a:spcPct val="100000"/>
                </a:lnSpc>
                <a:buClrTx/>
                <a:buSzTx/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1117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5pPr>
      <a:lvl6pPr marL="503972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6pPr>
      <a:lvl7pPr marL="1007943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7pPr>
      <a:lvl8pPr marL="1511915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8pPr>
      <a:lvl9pPr marL="2015886" algn="ctr" rtl="0" fontAlgn="base">
        <a:spcBef>
          <a:spcPct val="0"/>
        </a:spcBef>
        <a:spcAft>
          <a:spcPct val="0"/>
        </a:spcAft>
        <a:defRPr sz="485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77979" indent="-37797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529" y="6833456"/>
            <a:ext cx="10079567" cy="32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07943" hangingPunct="1">
              <a:lnSpc>
                <a:spcPct val="100000"/>
              </a:lnSpc>
              <a:spcBef>
                <a:spcPct val="50000"/>
              </a:spcBef>
              <a:buClrTx/>
              <a:buSzTx/>
              <a:buNone/>
            </a:pPr>
            <a:r>
              <a:rPr lang="sk-SK" altLang="sk-SK" sz="1543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64453" y="2779837"/>
            <a:ext cx="5796139" cy="2427938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altLang="sk-SK" sz="43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Komunikácia prostredníctvom </a:t>
            </a:r>
            <a:r>
              <a:rPr lang="sk-SK" altLang="sk-SK" sz="43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digitálnych technológií</a:t>
            </a:r>
            <a:endParaRPr lang="sk-SK" sz="4299" b="1" dirty="0">
              <a:solidFill>
                <a:srgbClr val="A50021"/>
              </a:solidFill>
              <a:latin typeface="+mj-lt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984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1984" b="1" dirty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984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485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3968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504507" y="446231"/>
            <a:ext cx="9071610" cy="1587181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748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748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42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311386" y="5573510"/>
            <a:ext cx="3459602" cy="112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73" y="5424766"/>
            <a:ext cx="1377191" cy="12739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7421961" y="5424766"/>
            <a:ext cx="1130451" cy="127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40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Edukačný portál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6677025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Súbor webových stránok, ktoré poskytujú edukačný obsah vo forme textov, obrazových prezentácií, animácií, videa, zvukov a hovoreného slova.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Ponúka učebné materiály pre čo najširšiu komunitu učiteľov. 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Na ich tvorbe sa podieľajú samotní učitelia. 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Slúži učiteľom, aby si vzájomne pomohli a posúvali sa vpred pri edukácii žiakov.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Kvalitný edukačný portál zatiaľ stále chýba.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Možnosti komunikácie na vyučovaní</a:t>
            </a:r>
            <a:br>
              <a:rPr lang="sk-SK" altLang="sk-SK"/>
            </a:br>
            <a:r>
              <a:rPr lang="sk-SK" altLang="sk-SK"/>
              <a:t>s podporou internetu a intranetu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143500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Komunikačný kanál: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</a:t>
            </a:r>
            <a:r>
              <a:rPr lang="sk-SK" altLang="sk-SK" u="sng"/>
              <a:t>internet</a:t>
            </a:r>
            <a:r>
              <a:rPr lang="sk-SK" altLang="sk-SK"/>
              <a:t> - komunikácia so žiakom, ktorý je mimo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                  budovy školy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</a:t>
            </a:r>
            <a:r>
              <a:rPr lang="sk-SK" altLang="sk-SK" u="sng"/>
              <a:t>intranet</a:t>
            </a:r>
            <a:r>
              <a:rPr lang="sk-SK" altLang="sk-SK"/>
              <a:t> - komunikácia v triede alebo v škole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Školský intranet poskytuje zaujímavé možnosti: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študent na monitore vidí len to, čo má na monitore    učiteľ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- učiteľ vidí na svojom monitore aktivity všetkých       študentov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72022" y="-1443689"/>
            <a:ext cx="4840292" cy="30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72022" y="-1443689"/>
            <a:ext cx="4840292" cy="301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007943" hangingPunct="1">
              <a:lnSpc>
                <a:spcPct val="100000"/>
              </a:lnSpc>
              <a:buClrTx/>
              <a:buSzTx/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0167" y="2752632"/>
            <a:ext cx="4840292" cy="3013370"/>
          </a:xfrm>
        </p:spPr>
      </p:pic>
    </p:spTree>
    <p:extLst>
      <p:ext uri="{BB962C8B-B14F-4D97-AF65-F5344CB8AC3E}">
        <p14:creationId xmlns:p14="http://schemas.microsoft.com/office/powerpoint/2010/main" val="1341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Pojem komunikácia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233988"/>
          </a:xfrm>
          <a:ln/>
        </p:spPr>
        <p:txBody>
          <a:bodyPr/>
          <a:lstStyle/>
          <a:p>
            <a:pPr marL="0" indent="0">
              <a:buSzPct val="4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Komunikácia je prenos zmyslami vnímateľných informácií.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Pri komunikácii si vzájomne vymieňame textové, </a:t>
            </a:r>
            <a:r>
              <a:rPr lang="sk-SK" altLang="sk-SK" dirty="0" smtClean="0"/>
              <a:t>zvukové, </a:t>
            </a:r>
            <a:r>
              <a:rPr lang="sk-SK" altLang="sk-SK" dirty="0"/>
              <a:t>obrazové </a:t>
            </a:r>
            <a:r>
              <a:rPr lang="sk-SK" altLang="sk-SK" dirty="0" smtClean="0"/>
              <a:t>a iné informácie.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Komunikácia má dve formy:</a:t>
            </a:r>
          </a:p>
          <a:p>
            <a:pPr marL="1065213" lvl="2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Verbálnu (jazykové prostriedky reči) – ústne a písomné, </a:t>
            </a:r>
          </a:p>
          <a:p>
            <a:pPr marL="1065213" lvl="2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Neverbálnu (mimojazykové prostriedky)</a:t>
            </a:r>
          </a:p>
          <a:p>
            <a:pPr marL="800100" lvl="2" indent="0">
              <a:buClr>
                <a:srgbClr val="FFFF00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 </a:t>
            </a:r>
            <a:endParaRPr lang="sk-SK" altLang="sk-SK" dirty="0"/>
          </a:p>
          <a:p>
            <a:pPr marL="0" indent="0"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2081066779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altLang="sk-SK" dirty="0" smtClean="0"/>
              <a:t>Verb</a:t>
            </a:r>
            <a:r>
              <a:rPr lang="sk-SK" altLang="sk-SK" dirty="0" smtClean="0"/>
              <a:t>á</a:t>
            </a:r>
            <a:r>
              <a:rPr lang="en-US" altLang="sk-SK" dirty="0" err="1" smtClean="0"/>
              <a:t>lna</a:t>
            </a:r>
            <a:r>
              <a:rPr lang="sk-SK" altLang="sk-SK" dirty="0" smtClean="0"/>
              <a:t> </a:t>
            </a:r>
            <a:r>
              <a:rPr lang="sk-SK" altLang="sk-SK" dirty="0"/>
              <a:t>komunikácia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233988"/>
          </a:xfrm>
          <a:ln/>
        </p:spPr>
        <p:txBody>
          <a:bodyPr/>
          <a:lstStyle/>
          <a:p>
            <a:pPr marL="0" indent="0">
              <a:buSzPct val="45000"/>
              <a:buFont typeface="Symbol" panose="05050102010706020507" pitchFamily="18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Ústna – hlasová, 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Písomná – tlačená a elektronická</a:t>
            </a:r>
          </a:p>
          <a:p>
            <a:pPr marL="265113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Existujú </a:t>
            </a:r>
            <a:r>
              <a:rPr lang="sk-SK" altLang="sk-SK" dirty="0"/>
              <a:t>rôzne spôsoby </a:t>
            </a:r>
            <a:r>
              <a:rPr lang="sk-SK" altLang="sk-SK" dirty="0" smtClean="0"/>
              <a:t>elektronickej komunikácie:</a:t>
            </a:r>
          </a:p>
          <a:p>
            <a:pPr marL="665163" lvl="1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tie, </a:t>
            </a:r>
            <a:r>
              <a:rPr lang="sk-SK" altLang="sk-SK" dirty="0"/>
              <a:t>ktoré </a:t>
            </a:r>
            <a:r>
              <a:rPr lang="sk-SK" altLang="sk-SK" dirty="0" smtClean="0"/>
              <a:t>nedávajú </a:t>
            </a:r>
            <a:r>
              <a:rPr lang="sk-SK" altLang="sk-SK" dirty="0"/>
              <a:t>veľa času na rozmyslenie </a:t>
            </a:r>
            <a:r>
              <a:rPr lang="sk-SK" altLang="sk-SK" dirty="0" smtClean="0"/>
              <a:t>(videokonferencia,...),</a:t>
            </a:r>
          </a:p>
          <a:p>
            <a:pPr marL="665163" lvl="1" indent="-265113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 tie, </a:t>
            </a:r>
            <a:r>
              <a:rPr lang="sk-SK" altLang="sk-SK" dirty="0"/>
              <a:t>kde si svoju odpoveď môžeme dôkladnejšie premyslieť (</a:t>
            </a:r>
            <a:r>
              <a:rPr lang="sk-SK" altLang="sk-SK" dirty="0" smtClean="0"/>
              <a:t>e-mail,...).</a:t>
            </a:r>
            <a:endParaRPr lang="sk-SK" altLang="sk-SK" dirty="0"/>
          </a:p>
          <a:p>
            <a:pPr marL="0" indent="0"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404813"/>
            <a:ext cx="9070975" cy="1262062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Interaktívna a neinteraktívna komunikácia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1744663"/>
            <a:ext cx="9431337" cy="5233987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u="sng"/>
              <a:t>Interaktívna</a:t>
            </a:r>
            <a:r>
              <a:rPr lang="sk-SK" altLang="sk-SK"/>
              <a:t>:</a:t>
            </a:r>
          </a:p>
          <a:p>
            <a:pPr marL="431800" indent="-323850"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/>
              <a:t>    - realizovaná prostredníctvom programov nazývaných        všeobecne Instant messengers</a:t>
            </a:r>
          </a:p>
          <a:p>
            <a:pPr marL="431800" indent="-323850"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/>
              <a:t>    - dokážu prenášať textové, zvukové a obrazové 		    	  informácie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 u="sng"/>
              <a:t>Neinteraktívna</a:t>
            </a:r>
            <a:r>
              <a:rPr lang="sk-SK" altLang="sk-SK"/>
              <a:t>: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sk-SK" altLang="sk-SK"/>
              <a:t>- realizovaná zasielaním správ elektronickou poštou,       ktorá sa považuje za najdôležitejší spôsob      			       elektronickej komunikácie z dôvodu jednoduchosti       jej ukladania 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Vzájomná komunikácia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233988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Predpokladom </a:t>
            </a:r>
            <a:r>
              <a:rPr lang="sk-SK" altLang="sk-SK" dirty="0"/>
              <a:t>ďalšieho vývoja všetkých živočíšnych druhov.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Človek svoju komunikáciu neustále vylepšuje.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Pôvodným a stále najuznávanejším výdobytkom počítačových sietí.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Každá takáto forma </a:t>
            </a:r>
            <a:r>
              <a:rPr lang="sk-SK" altLang="sk-SK" dirty="0"/>
              <a:t>komunikácie sa začína pripojením na internet prostredníctvom internetového prehliadača (</a:t>
            </a:r>
            <a:r>
              <a:rPr lang="sk-SK" altLang="sk-SK" dirty="0" err="1"/>
              <a:t>browser</a:t>
            </a:r>
            <a:r>
              <a:rPr lang="sk-SK" altLang="sk-SK" dirty="0"/>
              <a:t>).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Komunikácia medzi </a:t>
            </a:r>
            <a:r>
              <a:rPr lang="sk-SK" altLang="sk-SK" dirty="0" err="1"/>
              <a:t>klientským</a:t>
            </a:r>
            <a:r>
              <a:rPr lang="sk-SK" altLang="sk-SK" dirty="0"/>
              <a:t> prehliadačom a serverom sa riadi pravidlami (protokolom).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Školský web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7218363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Základnými atribútmi webovej stránky akejkoľvek školy sú: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</a:t>
            </a:r>
            <a:r>
              <a:rPr lang="sk-SK" altLang="sk-SK" dirty="0" smtClean="0"/>
              <a:t>SEO </a:t>
            </a:r>
            <a:r>
              <a:rPr lang="en-US" dirty="0" smtClean="0"/>
              <a:t>(z </a:t>
            </a:r>
            <a:r>
              <a:rPr lang="en-US" dirty="0" err="1" smtClean="0"/>
              <a:t>angl.</a:t>
            </a:r>
            <a:r>
              <a:rPr lang="en-US" dirty="0" smtClean="0"/>
              <a:t> </a:t>
            </a:r>
            <a:r>
              <a:rPr lang="en-US" i="1" dirty="0" smtClean="0"/>
              <a:t>search engine optimization</a:t>
            </a:r>
            <a:r>
              <a:rPr lang="en-US" dirty="0" smtClean="0"/>
              <a:t>)</a:t>
            </a:r>
            <a:r>
              <a:rPr lang="sk-SK" altLang="sk-SK" dirty="0" smtClean="0"/>
              <a:t> </a:t>
            </a:r>
            <a:r>
              <a:rPr lang="sk-SK" altLang="sk-SK" dirty="0"/>
              <a:t>(Používateľ - žiak, rodič, ...) 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Informačná </a:t>
            </a:r>
            <a:r>
              <a:rPr lang="sk-SK" altLang="sk-SK" dirty="0" smtClean="0"/>
              <a:t>hodnota </a:t>
            </a:r>
            <a:endParaRPr lang="sk-SK" altLang="sk-SK" dirty="0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Pridanou hodnotou webových stránok je: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Grafická úroveň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Technická úroveň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Interaktivita</a:t>
            </a:r>
          </a:p>
          <a:p>
            <a:pPr marL="831850" lvl="1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- Jednoduchosť a intuitívnosť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sk-SK" altLang="sk-SK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/>
              <a:t>Netiketa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326063"/>
          </a:xfrm>
          <a:ln/>
        </p:spPr>
        <p:txBody>
          <a:bodyPr/>
          <a:lstStyle/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/>
              <a:t>Súbor pravidiel, ktoré by mal používateľ internetu dodržiavať, pokiaľ chce byť považovaný za slušného človeka.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err="1"/>
              <a:t>The</a:t>
            </a:r>
            <a:r>
              <a:rPr lang="sk-SK" altLang="sk-SK" dirty="0"/>
              <a:t> </a:t>
            </a:r>
            <a:r>
              <a:rPr lang="sk-SK" altLang="sk-SK" dirty="0" err="1"/>
              <a:t>Computer</a:t>
            </a:r>
            <a:r>
              <a:rPr lang="sk-SK" altLang="sk-SK" dirty="0"/>
              <a:t> </a:t>
            </a:r>
            <a:r>
              <a:rPr lang="sk-SK" altLang="sk-SK" dirty="0" err="1"/>
              <a:t>Ethics</a:t>
            </a:r>
            <a:r>
              <a:rPr lang="sk-SK" altLang="sk-SK" dirty="0"/>
              <a:t> </a:t>
            </a:r>
            <a:r>
              <a:rPr lang="sk-SK" altLang="sk-SK" dirty="0" err="1"/>
              <a:t>Institute</a:t>
            </a:r>
            <a:r>
              <a:rPr lang="sk-SK" altLang="sk-SK" dirty="0"/>
              <a:t>: „Nenič prácu iných, nepoužívaj počítač k škode iných ľudí, nepouži a nevytvor kópiu softvéru, ktorý si nezaplatil, neprivlastni si intelektuálne dielo niekoho iného...“</a:t>
            </a:r>
          </a:p>
          <a:p>
            <a:pPr marL="431800" indent="-323850">
              <a:buClr>
                <a:srgbClr val="FFFF00"/>
              </a:buClr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Neposielaj </a:t>
            </a:r>
            <a:r>
              <a:rPr lang="sk-SK" altLang="sk-SK" dirty="0"/>
              <a:t>zbytočné informácie, </a:t>
            </a:r>
            <a:r>
              <a:rPr lang="sk-SK" altLang="sk-SK" dirty="0" smtClean="0"/>
              <a:t>dodržiavaj </a:t>
            </a:r>
            <a:r>
              <a:rPr lang="sk-SK" altLang="sk-SK" dirty="0"/>
              <a:t>gramatiku, </a:t>
            </a:r>
            <a:r>
              <a:rPr lang="sk-SK" altLang="sk-SK" dirty="0" smtClean="0"/>
              <a:t>píš </a:t>
            </a:r>
            <a:r>
              <a:rPr lang="sk-SK" altLang="sk-SK" dirty="0"/>
              <a:t>s diakritikou, </a:t>
            </a:r>
            <a:r>
              <a:rPr lang="sk-SK" altLang="sk-SK" dirty="0" smtClean="0"/>
              <a:t>nepublikuj </a:t>
            </a:r>
            <a:r>
              <a:rPr lang="sk-SK" altLang="sk-SK" dirty="0"/>
              <a:t>nepravdivé informácie, </a:t>
            </a:r>
            <a:r>
              <a:rPr lang="sk-SK" altLang="sk-SK" dirty="0" smtClean="0"/>
              <a:t>zdrž </a:t>
            </a:r>
            <a:r>
              <a:rPr lang="sk-SK" altLang="sk-SK" dirty="0"/>
              <a:t>sa vulgarizmov, </a:t>
            </a:r>
            <a:r>
              <a:rPr lang="sk-SK" altLang="sk-SK" dirty="0" smtClean="0"/>
              <a:t>uvádzaj </a:t>
            </a:r>
            <a:r>
              <a:rPr lang="sk-SK" altLang="sk-SK" dirty="0"/>
              <a:t>predmet e-mailu, ...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sk-SK" altLang="sk-SK" dirty="0" smtClean="0"/>
              <a:t>Pravidlá </a:t>
            </a:r>
            <a:r>
              <a:rPr lang="sk-SK" altLang="sk-SK" dirty="0" err="1" smtClean="0"/>
              <a:t>netikety</a:t>
            </a:r>
            <a:r>
              <a:rPr lang="sk-SK" altLang="sk-SK" dirty="0" smtClean="0"/>
              <a:t> 1</a:t>
            </a:r>
            <a:endParaRPr lang="sk-SK" altLang="sk-SK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5326063"/>
          </a:xfrm>
          <a:ln/>
        </p:spPr>
        <p:txBody>
          <a:bodyPr/>
          <a:lstStyle/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sk-SK" sz="1800" dirty="0" smtClean="0"/>
              <a:t>Nikdy nezabúdajte, že na druhom konci sú ľudia a nie počítač. To, čo anonymne napíšete stroju, by ste možno nikdy nepovedali dotyčnému do očí.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sk-SK" sz="1800" dirty="0" smtClean="0"/>
              <a:t>Dodržiavajte všetky pravidlá slušnosti z normálneho života. Čo je zlé v bežnom živote, bude určite nevhodné aj na internete.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sk-SK" sz="1800" dirty="0" smtClean="0"/>
              <a:t>Zistite si, kde sa nachádzate. Cez internet totiž komunikujete s ľuďmi z celého sveta. A čo je v jednej skupine na internete dovolené, iná to môže považovať za neprípustné. Politika, náboženstvo a iné rozporuplné témy by mali byť diskutované s maximálnou ohľaduplnosťou a taktom.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sk-SK" sz="1800" dirty="0" smtClean="0"/>
              <a:t>Majte ohľad k druhým. Nie každý má rýchle internetové pripojenie ako vy. Mnohí sa pripájajú z domu cez pomalý modem, za ktorý platia! Neposielajte teda zbytočné a zbytočne veľké e-mailové správy.</a:t>
            </a:r>
          </a:p>
          <a:p>
            <a:pPr>
              <a:buClr>
                <a:schemeClr val="bg1"/>
              </a:buClr>
              <a:buFont typeface="+mj-lt"/>
              <a:buAutoNum type="arabicPeriod"/>
            </a:pPr>
            <a:r>
              <a:rPr lang="sk-SK" sz="1800" dirty="0" smtClean="0"/>
              <a:t>Nebuďte grobianom! Aj keď píšete bez diakritiky (bez dĺžňov a mäkčeňov) snažte sa o správny pravopis. Publikovať nepravdivé informácie, alebo niekoho ohovárať tiež nie je vhodné. Nevydávajte za svoju prácu niekoho iného. Obrázky, texty a rôzne iné súbory sa z internetu dajú ľahko stiahnuť. Akoby sa vám páčilo, keby niekto iný vydával vaše dielo za svoje? Ak využijete prácu iných, mali by ste spomenúť ich autorstvo.</a:t>
            </a:r>
          </a:p>
        </p:txBody>
      </p:sp>
    </p:spTree>
    <p:extLst>
      <p:ext uri="{BB962C8B-B14F-4D97-AF65-F5344CB8AC3E}">
        <p14:creationId xmlns:p14="http://schemas.microsoft.com/office/powerpoint/2010/main" val="135621528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dirty="0" smtClean="0"/>
              <a:t>Pravidlá </a:t>
            </a:r>
            <a:r>
              <a:rPr lang="sk-SK" altLang="sk-SK" dirty="0" err="1" smtClean="0"/>
              <a:t>netikety</a:t>
            </a:r>
            <a:r>
              <a:rPr lang="sk-SK" altLang="sk-SK" dirty="0" smtClean="0"/>
              <a:t> 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Pomôžte, ak viete. Zaujíma vás nejaká téma a sledujete nejakú diskusiu k nej? Niekto z diskusnej skupiny má taký alebo onaký problém. Ak viete odpoveď, pomôžte. Nabudúce pomôže niekto vám. V diskusnej skupine platí zásada „Najprv počúvaj, až potom píš.“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Rešpektujte súkromie iných. Omylom vám prišla správa, ktorá vám nepatrí? Správajte sa tak, ako by ste chceli, keby niekto iný našiel vašu poštu…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Nezneužívajte svoju moc a vedomosti. Používatelia so špeciálnymi privilégiami, napr. správcovia serverov ktorí majú prístup k pošte ostatných musia mať dôveru bežných používateľov.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Odpúšťajte druhým chyby. Aj vy ste niekedy začínali. Nemusíte hneď reagovať výsmešne alebo so zlosťou.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Nerozosielajte reťazové listy a poplašné správy hoax. Upozornite aj ostatných, že takéto správanie je nevhodné.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Nerozosielajte spam – správy s reklamným textom. Upozornite i ostatných, že takéto správanie je nevhodné.</a:t>
            </a:r>
          </a:p>
          <a:p>
            <a:pPr>
              <a:buClr>
                <a:schemeClr val="bg1"/>
              </a:buClr>
              <a:buFont typeface="+mj-lt"/>
              <a:buAutoNum type="arabicPeriod" startAt="6"/>
            </a:pPr>
            <a:r>
              <a:rPr lang="sk-SK" sz="1800" dirty="0" smtClean="0"/>
              <a:t>Rešpektujte autorské práva iných. Nepublikujte cudzí text pod svojim menom, vždy uvádzajte meno pravého autora a zdroj odkiaľ je text prevzatý.</a:t>
            </a:r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365446270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Arial"/>
        <a:ea typeface="Droid Sans"/>
        <a:cs typeface="Droid Sans"/>
      </a:majorFont>
      <a:minorFont>
        <a:latin typeface="Arial"/>
        <a:ea typeface="Droid Sans"/>
        <a:cs typeface="Droid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sk-SK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812</Words>
  <Application>Microsoft Office PowerPoint</Application>
  <PresentationFormat>Vlastná</PresentationFormat>
  <Paragraphs>85</Paragraphs>
  <Slides>12</Slides>
  <Notes>10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4</vt:i4>
      </vt:variant>
      <vt:variant>
        <vt:lpstr>Nadpisy snímok</vt:lpstr>
      </vt:variant>
      <vt:variant>
        <vt:i4>12</vt:i4>
      </vt:variant>
    </vt:vector>
  </HeadingPairs>
  <TitlesOfParts>
    <vt:vector size="23" baseType="lpstr">
      <vt:lpstr>Times New Roman</vt:lpstr>
      <vt:lpstr>Arial</vt:lpstr>
      <vt:lpstr>Droid Sans</vt:lpstr>
      <vt:lpstr>Arial Unicode MS</vt:lpstr>
      <vt:lpstr>DejaVu Sans</vt:lpstr>
      <vt:lpstr>Symbol</vt:lpstr>
      <vt:lpstr>Wingdings</vt:lpstr>
      <vt:lpstr>Motív Office</vt:lpstr>
      <vt:lpstr>Motív Office</vt:lpstr>
      <vt:lpstr>1_Motív Office</vt:lpstr>
      <vt:lpstr>2_Motív Office</vt:lpstr>
      <vt:lpstr>Rozvoj inovatívnych foriem vzdelávania na Univerzite Mateja Bela v Banskej Bystrici ITMS 26110230077</vt:lpstr>
      <vt:lpstr>Pojem komunikácia</vt:lpstr>
      <vt:lpstr>Verbálna komunikácia</vt:lpstr>
      <vt:lpstr>Interaktívna a neinteraktívna komunikácia</vt:lpstr>
      <vt:lpstr>Vzájomná komunikácia</vt:lpstr>
      <vt:lpstr>Školský web</vt:lpstr>
      <vt:lpstr>Netiketa</vt:lpstr>
      <vt:lpstr>Pravidlá netikety 1</vt:lpstr>
      <vt:lpstr>Pravidlá netikety 2</vt:lpstr>
      <vt:lpstr>Edukačný portál</vt:lpstr>
      <vt:lpstr>Možnosti komunikácie na vyučovaní s podporou internetu a intranetu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Rozvoj inovatívnych foriem vzdelávania na Univerzite Mateja Bela v Banskej Bystrici ITMS 26110230077</dc:title>
  <dc:creator>Horvathova Dana</dc:creator>
  <cp:lastModifiedBy>Horvathova Dana</cp:lastModifiedBy>
  <cp:revision>14</cp:revision>
  <cp:lastPrinted>1601-01-01T00:00:00Z</cp:lastPrinted>
  <dcterms:created xsi:type="dcterms:W3CDTF">2015-03-19T19:49:25Z</dcterms:created>
  <dcterms:modified xsi:type="dcterms:W3CDTF">2015-04-27T17:11:06Z</dcterms:modified>
</cp:coreProperties>
</file>