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23"/>
  </p:notesMasterIdLst>
  <p:sldIdLst>
    <p:sldId id="290" r:id="rId4"/>
    <p:sldId id="292" r:id="rId5"/>
    <p:sldId id="257" r:id="rId6"/>
    <p:sldId id="258" r:id="rId7"/>
    <p:sldId id="260" r:id="rId8"/>
    <p:sldId id="276" r:id="rId9"/>
    <p:sldId id="281" r:id="rId10"/>
    <p:sldId id="282" r:id="rId11"/>
    <p:sldId id="293" r:id="rId12"/>
    <p:sldId id="294" r:id="rId13"/>
    <p:sldId id="277" r:id="rId14"/>
    <p:sldId id="283" r:id="rId15"/>
    <p:sldId id="284" r:id="rId16"/>
    <p:sldId id="286" r:id="rId17"/>
    <p:sldId id="285" r:id="rId18"/>
    <p:sldId id="280" r:id="rId19"/>
    <p:sldId id="287" r:id="rId20"/>
    <p:sldId id="288" r:id="rId21"/>
    <p:sldId id="29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6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6BF6D-8E31-4FC0-97D2-224C405A68FF}" type="datetimeFigureOut">
              <a:rPr lang="en-GB" smtClean="0"/>
              <a:pPr/>
              <a:t>27/05/2015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D6044-C210-4F65-983B-AEF14069C3C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95847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obrazu snímky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Zástupný symbol poznámo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sk-SK" altLang="sk-SK" smtClean="0"/>
          </a:p>
        </p:txBody>
      </p:sp>
      <p:sp>
        <p:nvSpPr>
          <p:cNvPr id="16388" name="Zástupný symbol čísla snímky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454F74-FFF9-420A-8D16-81B36444E79B}" type="slidenum">
              <a:rPr altLang="sk-SK" sz="120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sk-SK" altLang="sk-SK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8211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                                                       </a:t>
            </a:r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                                                       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                                                        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5BFE5-0A9C-466D-B09C-65A0B4878142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E2306-77B5-4D77-BD8B-6521B6D870D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2342274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321D6-A07F-408B-B11B-DE0C33DB3442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BE5F-9AFF-4331-87A2-4DD753779E4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2011183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0F651-2449-4937-9D9F-94141889A4AB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29370-2B55-4061-A197-F784E969585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2025008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C958F-69C1-4525-A1B6-63FBA2D9302E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B7899-7E21-4485-85BA-24FAEE47E134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3796054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35-504D-4F90-AEEA-F21424D38D60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BB82D-1D96-41E3-9084-DB42843AF493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3358789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CBB5C-6E9C-4EC4-9D52-61BC6B15A0CB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CD523-0603-42FD-A1E6-930A67EE97CC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38703438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FA1BC-7924-44C1-8B90-0F8007B48ACA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550EE-3B9D-49C9-9416-B0AD5CF4CCD0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3217068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0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E922F-AFD9-407B-982F-749C8780BAF5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6B114-96EA-433E-B97A-D2696687FECB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15805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99"/>
            </a:lvl1pPr>
            <a:lvl2pPr marL="457153" indent="0">
              <a:buNone/>
              <a:defRPr sz="2799"/>
            </a:lvl2pPr>
            <a:lvl3pPr marL="914305" indent="0">
              <a:buNone/>
              <a:defRPr sz="2400"/>
            </a:lvl3pPr>
            <a:lvl4pPr marL="1371458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5" indent="0">
              <a:buNone/>
              <a:defRPr sz="2000"/>
            </a:lvl7pPr>
            <a:lvl8pPr marL="3200068" indent="0">
              <a:buNone/>
              <a:defRPr sz="2000"/>
            </a:lvl8pPr>
            <a:lvl9pPr marL="365722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3641B-FDFE-4048-A857-52BDD6A542FD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672BE-95C1-43C0-9E75-6F004B0485F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17215549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9992B-18F9-4FBC-8B02-D6968303F70B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BE28F-5202-45EF-AE97-6C605D8B2548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962073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1" y="274639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F937-3993-4D8F-A84B-99FBF5D32E0A}" type="datetimeFigureOut">
              <a:rPr lang="sk-SK"/>
              <a:pPr>
                <a:defRPr/>
              </a:pPr>
              <a:t>27. 5. 2015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5B7C5-2BF4-4847-9339-0E7C0045BC9A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9203298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FEA8D-3731-479D-A63F-004F764B320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32269593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1732A-A80B-46BD-836B-EF12CC4F6BA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32843389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B2F7F-DB3F-48D3-AA82-C14EF6915E4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27. 5. 2015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FEF0D-A2B7-4F79-BEDB-3EA69C993496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11516333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B352-3A98-4996-ABF2-35691F86B62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27. 5. 2015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D0206-7AED-4B19-97C4-D050D68D91A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5981795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3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8" indent="0">
              <a:buNone/>
              <a:defRPr sz="1600" b="1"/>
            </a:lvl4pPr>
            <a:lvl5pPr marL="1828610" indent="0">
              <a:buNone/>
              <a:defRPr sz="1600" b="1"/>
            </a:lvl5pPr>
            <a:lvl6pPr marL="2285763" indent="0">
              <a:buNone/>
              <a:defRPr sz="1600" b="1"/>
            </a:lvl6pPr>
            <a:lvl7pPr marL="2742915" indent="0">
              <a:buNone/>
              <a:defRPr sz="1600" b="1"/>
            </a:lvl7pPr>
            <a:lvl8pPr marL="3200068" indent="0">
              <a:buNone/>
              <a:defRPr sz="1600" b="1"/>
            </a:lvl8pPr>
            <a:lvl9pPr marL="365722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0B68-6885-4BA2-A234-5BAE545D5F5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27. 5. 2015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2F208-A22B-4236-901D-D6A460F0975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41237493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21E7-7E32-4481-8366-F24B7265551C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27. 5. 2015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73FD1-163F-448C-B28D-A93E226B84B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38012382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AEC2E-6FA7-4EFB-B2CB-9FB51720EC5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27. 5. 2015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DA8BE-551C-47B3-B635-CAC3000520A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3015680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0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D1E81-434F-4806-97A3-37490CED5DC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27. 5. 2015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B722B-5AF2-4E09-9C40-F36C7515072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27520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99"/>
            </a:lvl1pPr>
            <a:lvl2pPr marL="457153" indent="0">
              <a:buNone/>
              <a:defRPr sz="2799"/>
            </a:lvl2pPr>
            <a:lvl3pPr marL="914305" indent="0">
              <a:buNone/>
              <a:defRPr sz="2400"/>
            </a:lvl3pPr>
            <a:lvl4pPr marL="1371458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5" indent="0">
              <a:buNone/>
              <a:defRPr sz="2000"/>
            </a:lvl7pPr>
            <a:lvl8pPr marL="3200068" indent="0">
              <a:buNone/>
              <a:defRPr sz="2000"/>
            </a:lvl8pPr>
            <a:lvl9pPr marL="365722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3" indent="0">
              <a:buNone/>
              <a:defRPr sz="1200"/>
            </a:lvl2pPr>
            <a:lvl3pPr marL="914305" indent="0">
              <a:buNone/>
              <a:defRPr sz="1000"/>
            </a:lvl3pPr>
            <a:lvl4pPr marL="1371458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5" indent="0">
              <a:buNone/>
              <a:defRPr sz="900"/>
            </a:lvl7pPr>
            <a:lvl8pPr marL="3200068" indent="0">
              <a:buNone/>
              <a:defRPr sz="900"/>
            </a:lvl8pPr>
            <a:lvl9pPr marL="365722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9B67E-77AB-4448-86DF-004137BC3DC0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27. 5. 2015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D579F-2254-4630-BB15-0059DF16333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24781663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E1AEB-58B6-49A0-9196-10C7A79C7A0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27. 5. 2015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9A832-1506-4F03-8833-819D34F981B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17044810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1" y="274639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1CACB-4071-4029-ACC7-6348DE3E22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27. 5. 2015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914B-0249-499D-AB87-3833B7887B8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290007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                                                       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                                                       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                                                        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                                                     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                                                      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                                                      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0" y="5816600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AF0076-08AE-4783-B602-36FE37CFA7B6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2051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914305">
              <a:defRPr/>
            </a:pPr>
            <a:fld id="{64E65EF4-FC22-4400-B3AE-1C4F039CC180}" type="datetimeFigureOut">
              <a:rPr lang="sk-SK" smtClean="0"/>
              <a:pPr defTabSz="914305">
                <a:defRPr/>
              </a:pPr>
              <a:t>27. 5. 2015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914305"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4305" fontAlgn="base">
              <a:spcBef>
                <a:spcPct val="0"/>
              </a:spcBef>
              <a:spcAft>
                <a:spcPct val="0"/>
              </a:spcAft>
              <a:defRPr/>
            </a:pPr>
            <a:fld id="{9D7BF54D-2171-4F51-94D3-73E2067B63C6}" type="slidenum">
              <a:rPr lang="sk-SK" altLang="sk-SK"/>
              <a:pPr defTabSz="914305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xmlns="" val="424674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5pPr>
      <a:lvl6pPr marL="457153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6pPr>
      <a:lvl7pPr marL="914305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7pPr>
      <a:lvl8pPr marL="1371458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8pPr>
      <a:lvl9pPr marL="1828610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865" indent="-34286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873" indent="-28572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2" indent="-2285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34" indent="-2285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87" indent="-2285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0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914305">
              <a:defRPr/>
            </a:pPr>
            <a:endParaRPr lang="sk-S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914305"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4305" fontAlgn="base">
              <a:spcBef>
                <a:spcPct val="0"/>
              </a:spcBef>
              <a:spcAft>
                <a:spcPct val="0"/>
              </a:spcAft>
            </a:pPr>
            <a:fld id="{10A49B4D-BD50-48C0-9BFF-B130954CE10A}" type="slidenum">
              <a:rPr lang="sk-SK" altLang="sk-SK" smtClean="0"/>
              <a:pPr defTabSz="914305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xmlns="" val="105363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5pPr>
      <a:lvl6pPr marL="457153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6pPr>
      <a:lvl7pPr marL="914305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7pPr>
      <a:lvl8pPr marL="1371458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8pPr>
      <a:lvl9pPr marL="1828610" algn="ctr" rtl="0" fontAlgn="base">
        <a:spcBef>
          <a:spcPct val="0"/>
        </a:spcBef>
        <a:spcAft>
          <a:spcPct val="0"/>
        </a:spcAft>
        <a:defRPr sz="4399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865" indent="-342865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873" indent="-28572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2" indent="-228577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34" indent="-228577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87" indent="-228577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0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7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s://www.youtube.com/watch?v=ae1s_6NVUl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bdĺžnik 2"/>
          <p:cNvSpPr>
            <a:spLocks noChangeArrowheads="1"/>
          </p:cNvSpPr>
          <p:nvPr/>
        </p:nvSpPr>
        <p:spPr bwMode="auto">
          <a:xfrm>
            <a:off x="481" y="6198898"/>
            <a:ext cx="91430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05" fontAlgn="base">
              <a:spcBef>
                <a:spcPct val="5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sk-SK" altLang="sk-SK" sz="1400" b="1">
                <a:solidFill>
                  <a:srgbClr val="000000"/>
                </a:solidFill>
              </a:rPr>
              <a:t>Moderné vzdelávanie pre vedomostnú spoločnosť/Projekt je spolufinancovaný zo zdrojov EÚ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339751" y="2492896"/>
            <a:ext cx="4464497" cy="2059215"/>
          </a:xfrm>
        </p:spPr>
        <p:txBody>
          <a:bodyPr rtlCol="0">
            <a:normAutofit fontScale="92500"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sz="3800" b="1" dirty="0" smtClean="0">
                <a:solidFill>
                  <a:srgbClr val="A50021"/>
                </a:solidFill>
                <a:latin typeface="+mj-lt"/>
                <a:ea typeface="+mj-ea"/>
                <a:cs typeface="+mj-cs"/>
              </a:rPr>
              <a:t>Dopad používania DT na človeka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sk-SK" sz="3800" b="1" dirty="0" smtClean="0">
              <a:solidFill>
                <a:srgbClr val="A50021"/>
              </a:solidFill>
              <a:latin typeface="+mj-lt"/>
              <a:ea typeface="+mj-ea"/>
              <a:cs typeface="+mj-cs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sz="1800" b="1" dirty="0" smtClean="0">
                <a:solidFill>
                  <a:schemeClr val="accent2">
                    <a:lumMod val="75000"/>
                  </a:schemeClr>
                </a:solidFill>
              </a:rPr>
              <a:t>Ing. Dana Horváthová, PhD.</a:t>
            </a:r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632" y="405131"/>
            <a:ext cx="8228736" cy="1439711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Rozvoj inovatívnych foriem vzdelávania</a:t>
            </a:r>
            <a:br>
              <a:rPr lang="sk-SK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Univerzite Mateja Bela v Banskej Bystrici</a:t>
            </a:r>
            <a:r>
              <a:rPr lang="sk-SK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sk-SK" sz="3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ITMS 26110230077</a:t>
            </a:r>
          </a:p>
        </p:txBody>
      </p:sp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24" r="3203"/>
          <a:stretch>
            <a:fillRect/>
          </a:stretch>
        </p:blipFill>
        <p:spPr bwMode="auto">
          <a:xfrm>
            <a:off x="3003714" y="5056017"/>
            <a:ext cx="3138159" cy="10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2" descr="D:\lihan_work\dokumenty_umb\Projekty_UMB\OPV_Zvýšenie kvality riadenia a  vysokoškolského vzdelávania v podmienkach  UMB\logotyp_opv\Europsky socialny fond\EU-ESF-VERTICAL-COLO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806" y="4921094"/>
            <a:ext cx="1249232" cy="115557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" r="11472"/>
          <a:stretch>
            <a:fillRect/>
          </a:stretch>
        </p:blipFill>
        <p:spPr bwMode="auto">
          <a:xfrm>
            <a:off x="6732362" y="4921094"/>
            <a:ext cx="1025417" cy="115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0556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Bolesti rúk a ramien</a:t>
            </a:r>
            <a:br>
              <a:rPr lang="sk-SK" sz="3200" dirty="0" smtClean="0"/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r>
              <a:rPr lang="sk-SK" dirty="0"/>
              <a:t>Bolesti rúk a ramien, podobne ako bolesti osovo-pohybového aparátu, sú spôsobované hlavne nesprávnou polohou sedenia </a:t>
            </a:r>
            <a:r>
              <a:rPr lang="sk-SK" dirty="0" smtClean="0"/>
              <a:t>a používaním neergonomickej </a:t>
            </a:r>
            <a:r>
              <a:rPr lang="sk-SK" smtClean="0"/>
              <a:t>klávesnice </a:t>
            </a:r>
            <a:endParaRPr lang="sk-SK" b="1" dirty="0" smtClean="0"/>
          </a:p>
          <a:p>
            <a:r>
              <a:rPr lang="sk-SK" smtClean="0"/>
              <a:t>svalové napätie (stuhnutie) v ramenách, rukách a na šiji</a:t>
            </a:r>
            <a:endParaRPr lang="sk-SK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560" y="6237312"/>
            <a:ext cx="5080992" cy="365125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smtClean="0"/>
              <a:t>Hlavné </a:t>
            </a:r>
            <a:r>
              <a:rPr lang="sk-SK" sz="3200" smtClean="0"/>
              <a:t>zásady predchádzania b</a:t>
            </a:r>
            <a:r>
              <a:rPr lang="sk-SK" sz="3200" smtClean="0"/>
              <a:t>olesti </a:t>
            </a:r>
            <a:r>
              <a:rPr lang="sk-SK" sz="3200" dirty="0" smtClean="0"/>
              <a:t>rúk a ramien</a:t>
            </a:r>
            <a:br>
              <a:rPr lang="sk-SK" sz="3200" dirty="0" smtClean="0"/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>
            <a:normAutofit/>
          </a:bodyPr>
          <a:lstStyle/>
          <a:p>
            <a:pPr lvl="1"/>
            <a:r>
              <a:rPr lang="sk-SK" smtClean="0"/>
              <a:t>prsty </a:t>
            </a:r>
            <a:r>
              <a:rPr lang="sk-SK" dirty="0"/>
              <a:t>a dlane je potrebné mať na klávesnici rovnomerne s predlaktím, </a:t>
            </a:r>
          </a:p>
          <a:p>
            <a:pPr lvl="1"/>
            <a:r>
              <a:rPr lang="sk-SK" dirty="0" smtClean="0"/>
              <a:t>jednotlivé </a:t>
            </a:r>
            <a:r>
              <a:rPr lang="sk-SK" dirty="0"/>
              <a:t>klávesy dosahovať pohybom celého ramena, nie iba prstami, </a:t>
            </a:r>
          </a:p>
          <a:p>
            <a:pPr lvl="1"/>
            <a:r>
              <a:rPr lang="sk-SK" dirty="0" smtClean="0"/>
              <a:t>použiť </a:t>
            </a:r>
            <a:r>
              <a:rPr lang="sk-SK" dirty="0"/>
              <a:t>väčšie písmo, čím sa predíde nakláňaniu smerom k monitoru, </a:t>
            </a:r>
          </a:p>
          <a:p>
            <a:pPr lvl="1"/>
            <a:r>
              <a:rPr lang="sk-SK" dirty="0" smtClean="0"/>
              <a:t>písať </a:t>
            </a:r>
            <a:r>
              <a:rPr lang="sk-SK" dirty="0"/>
              <a:t>jemne s citom, neudierať príliš silno do klávesnice, zníži sa tak tlak na kĺby prstov </a:t>
            </a:r>
          </a:p>
          <a:p>
            <a:pPr lvl="1"/>
            <a:r>
              <a:rPr lang="sk-SK" dirty="0" smtClean="0"/>
              <a:t>myš </a:t>
            </a:r>
            <a:r>
              <a:rPr lang="sk-SK" dirty="0"/>
              <a:t>držať čo najvoľnejšie a mať ju </a:t>
            </a:r>
            <a:r>
              <a:rPr lang="sk-SK" dirty="0" smtClean="0"/>
              <a:t>blízko </a:t>
            </a:r>
            <a:r>
              <a:rPr lang="sk-SK" dirty="0"/>
              <a:t>klávesnice, čím sa predíde ú</a:t>
            </a:r>
            <a:r>
              <a:rPr lang="sk-SK" dirty="0" smtClean="0"/>
              <a:t>nave </a:t>
            </a:r>
            <a:r>
              <a:rPr lang="sk-SK" dirty="0"/>
              <a:t>ramien </a:t>
            </a:r>
          </a:p>
          <a:p>
            <a:pPr lvl="1"/>
            <a:endParaRPr lang="sk-SK" b="1" dirty="0" smtClean="0"/>
          </a:p>
          <a:p>
            <a:pPr>
              <a:buNone/>
            </a:pPr>
            <a:endParaRPr lang="sk-SK" dirty="0" smtClean="0"/>
          </a:p>
          <a:p>
            <a:pPr algn="ctr">
              <a:buNone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560" y="6237312"/>
            <a:ext cx="5080992" cy="365125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Ukážka  ergonomickej klávesnice</a:t>
            </a:r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r>
              <a:rPr lang="sk-SK" sz="2400" dirty="0" smtClean="0"/>
              <a:t>Dodržanie rovnobežnosti prstov s predlaktím</a:t>
            </a:r>
            <a:endParaRPr lang="sk-SK" sz="2400" dirty="0"/>
          </a:p>
          <a:p>
            <a:r>
              <a:rPr lang="sk-SK" sz="2400" dirty="0" smtClean="0"/>
              <a:t>Nevýhoda pre ľudí, neovládajúcich prstoklad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                                                     </a:t>
            </a:r>
            <a:endParaRPr lang="en-GB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688" y="1772816"/>
            <a:ext cx="5810250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5784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r>
              <a:rPr lang="sk-SK" sz="3600" dirty="0" smtClean="0"/>
              <a:t>Syndróm karpálneho tunela</a:t>
            </a:r>
            <a:endParaRPr lang="sk-SK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Je fyziologickou zmenou z </a:t>
            </a:r>
            <a:r>
              <a:rPr lang="sk-SK" sz="2400" smtClean="0"/>
              <a:t>dôvodu </a:t>
            </a:r>
            <a:r>
              <a:rPr lang="sk-SK" sz="2400" smtClean="0"/>
              <a:t>problémov </a:t>
            </a:r>
            <a:r>
              <a:rPr lang="sk-SK" sz="2400" dirty="0"/>
              <a:t>SOP (Syndróm z opakovaného preťaženia) čo je prekladom z anglického (RSI - </a:t>
            </a:r>
            <a:r>
              <a:rPr lang="sk-SK" sz="2400" dirty="0" err="1"/>
              <a:t>Repetitive</a:t>
            </a:r>
            <a:r>
              <a:rPr lang="sk-SK" sz="2400" dirty="0"/>
              <a:t> </a:t>
            </a:r>
            <a:r>
              <a:rPr lang="sk-SK" sz="2400" dirty="0" err="1"/>
              <a:t>Strain</a:t>
            </a:r>
            <a:r>
              <a:rPr lang="sk-SK" sz="2400" dirty="0"/>
              <a:t> </a:t>
            </a:r>
            <a:r>
              <a:rPr lang="sk-SK" sz="2400" dirty="0" err="1" smtClean="0"/>
              <a:t>Injury</a:t>
            </a:r>
            <a:r>
              <a:rPr lang="sk-SK" sz="2400" dirty="0" smtClean="0"/>
              <a:t>)</a:t>
            </a:r>
          </a:p>
          <a:p>
            <a:r>
              <a:rPr lang="sk-SK" sz="2400" dirty="0" smtClean="0"/>
              <a:t>Najčastejšie ochorenia poškodzujúce ruku, vyvolaný opakovaným preťažovaním ruky stereotypnými činnosťami (práca s klávesnicou, myšou)</a:t>
            </a:r>
          </a:p>
          <a:p>
            <a:pPr lvl="1"/>
            <a:r>
              <a:rPr lang="sk-SK" dirty="0" smtClean="0"/>
              <a:t>Častejšie postihuje ženy – dôvod, menšia dlaň ako u mužov</a:t>
            </a:r>
            <a:endParaRPr lang="sk-SK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                                                 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9792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dirty="0" smtClean="0"/>
              <a:t>Ukážka oblasti karpálneho tunelu</a:t>
            </a:r>
            <a:endParaRPr lang="sk-SK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389120"/>
          </a:xfrm>
        </p:spPr>
        <p:txBody>
          <a:bodyPr/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2060848"/>
            <a:ext cx="5334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171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sk-SK" sz="4000" dirty="0" smtClean="0"/>
              <a:t>Ganglion</a:t>
            </a:r>
            <a:endParaRPr lang="sk-SK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/>
          <a:lstStyle/>
          <a:p>
            <a:r>
              <a:rPr lang="sk-SK" sz="2400" dirty="0"/>
              <a:t>Ganglion je pseudocysta vyplnená rôsolom a vzniká v blízkosti kĺbov a šliach na ruke alebo </a:t>
            </a:r>
            <a:r>
              <a:rPr lang="sk-SK" sz="2400" dirty="0" smtClean="0"/>
              <a:t>nohe</a:t>
            </a:r>
          </a:p>
          <a:p>
            <a:pPr lvl="1"/>
            <a:r>
              <a:rPr lang="sk-SK" dirty="0" smtClean="0"/>
              <a:t>Z</a:t>
            </a:r>
            <a:r>
              <a:rPr lang="sk-SK" dirty="0"/>
              <a:t> dôvodu presilenia šliach a </a:t>
            </a:r>
            <a:r>
              <a:rPr lang="sk-SK" dirty="0" smtClean="0"/>
              <a:t>kĺbov, </a:t>
            </a:r>
            <a:r>
              <a:rPr lang="sk-SK" dirty="0"/>
              <a:t>môže sa vyskytnúť na chrbte ruky </a:t>
            </a:r>
            <a:r>
              <a:rPr lang="sk-SK" dirty="0" smtClean="0"/>
              <a:t>viditeľná </a:t>
            </a:r>
            <a:r>
              <a:rPr lang="sk-SK" dirty="0"/>
              <a:t>hrčka – </a:t>
            </a:r>
            <a:r>
              <a:rPr lang="sk-SK" dirty="0" smtClean="0"/>
              <a:t>zdurenie</a:t>
            </a:r>
          </a:p>
          <a:p>
            <a:pPr lvl="1"/>
            <a:endParaRPr lang="sk-SK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                                                       </a:t>
            </a:r>
            <a:endParaRPr lang="en-GB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1720" y="3573016"/>
            <a:ext cx="5220301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181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k-SK" sz="3200" b="1" dirty="0" smtClean="0"/>
              <a:t>Psychologické </a:t>
            </a:r>
            <a:r>
              <a:rPr lang="sk-SK" sz="3200" b="1" dirty="0"/>
              <a:t>dôsledky  práce s </a:t>
            </a:r>
            <a:r>
              <a:rPr lang="sk-SK" sz="3200" b="1" dirty="0" smtClean="0"/>
              <a:t>počítačom</a:t>
            </a:r>
            <a:r>
              <a:rPr lang="sk-SK" sz="3200" b="1" dirty="0"/>
              <a:t/>
            </a:r>
            <a:br>
              <a:rPr lang="sk-SK" sz="3200" b="1" dirty="0"/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/>
              <a:t>nespavosť, čiže narušenie zdravého spánku, ktorá vedie k celkovej únave jednotlivca, podráždeniu a </a:t>
            </a:r>
            <a:r>
              <a:rPr lang="sk-SK" sz="2400"/>
              <a:t>zvýšenej </a:t>
            </a:r>
            <a:r>
              <a:rPr lang="sk-SK" sz="2400" smtClean="0"/>
              <a:t>nervozite</a:t>
            </a:r>
          </a:p>
          <a:p>
            <a:r>
              <a:rPr lang="sk-SK" sz="2400" smtClean="0"/>
              <a:t>pozorované </a:t>
            </a:r>
            <a:r>
              <a:rPr lang="sk-SK" sz="2400" dirty="0" smtClean="0"/>
              <a:t>zmeny v </a:t>
            </a:r>
            <a:r>
              <a:rPr lang="sk-SK" sz="2400" smtClean="0"/>
              <a:t>správaní </a:t>
            </a:r>
            <a:r>
              <a:rPr lang="sk-SK" sz="2400" smtClean="0"/>
              <a:t>jednotlivca sa </a:t>
            </a:r>
            <a:r>
              <a:rPr lang="sk-SK" sz="2400" dirty="0" smtClean="0"/>
              <a:t>prejavujú ako  neadekvátne reakcie, </a:t>
            </a:r>
            <a:r>
              <a:rPr lang="sk-SK" sz="2400" dirty="0"/>
              <a:t>v </a:t>
            </a:r>
            <a:r>
              <a:rPr lang="sk-SK" sz="2400"/>
              <a:t>interakcii </a:t>
            </a:r>
            <a:r>
              <a:rPr lang="sk-SK" sz="2400" smtClean="0"/>
              <a:t>voči </a:t>
            </a:r>
            <a:r>
              <a:rPr lang="sk-SK" sz="2400" dirty="0"/>
              <a:t>vonkajšiemu prostrediu a </a:t>
            </a:r>
            <a:r>
              <a:rPr lang="sk-SK" sz="2400"/>
              <a:t>zhoršenej </a:t>
            </a:r>
            <a:r>
              <a:rPr lang="sk-SK" sz="2400" smtClean="0"/>
              <a:t>komunikácii </a:t>
            </a:r>
            <a:r>
              <a:rPr lang="sk-SK" sz="2400" dirty="0"/>
              <a:t>s priateľmi, </a:t>
            </a:r>
            <a:r>
              <a:rPr lang="sk-SK" sz="2400" dirty="0" smtClean="0"/>
              <a:t>spolužiakmi</a:t>
            </a:r>
            <a:r>
              <a:rPr lang="sk-SK" sz="2400" smtClean="0"/>
              <a:t>, </a:t>
            </a:r>
            <a:r>
              <a:rPr lang="sk-SK" sz="2400" smtClean="0"/>
              <a:t>súrodencami </a:t>
            </a:r>
            <a:r>
              <a:rPr lang="sk-SK" sz="2400" dirty="0"/>
              <a:t>a rodičmi</a:t>
            </a:r>
            <a:endParaRPr lang="en-GB" sz="2400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39752" y="6237312"/>
            <a:ext cx="3352800" cy="365125"/>
          </a:xfrm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r>
              <a:rPr lang="sk-SK" sz="3200" dirty="0" smtClean="0"/>
              <a:t>Závislosť</a:t>
            </a:r>
            <a:endParaRPr lang="sk-SK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Jedným z najčastejšie sa prejavujúcim dôsledkom práce mladých ľudí s počítačom je závislosť na internete, alebo závislosť na hraní </a:t>
            </a:r>
            <a:r>
              <a:rPr lang="sk-SK" dirty="0" smtClean="0"/>
              <a:t>počítačových hier</a:t>
            </a:r>
          </a:p>
          <a:p>
            <a:pPr lvl="1"/>
            <a:r>
              <a:rPr lang="sk-SK" dirty="0"/>
              <a:t>Ide o odborne klasifikovanú diagnózu nazývanú </a:t>
            </a:r>
            <a:r>
              <a:rPr lang="sk-SK" dirty="0" smtClean="0"/>
              <a:t>F63 </a:t>
            </a:r>
          </a:p>
          <a:p>
            <a:pPr lvl="1"/>
            <a:endParaRPr lang="sk-SK" dirty="0" smtClean="0"/>
          </a:p>
          <a:p>
            <a:pPr marL="393192" lvl="1" indent="0">
              <a:buNone/>
            </a:pPr>
            <a:r>
              <a:rPr lang="sk-SK" b="1" dirty="0" smtClean="0"/>
              <a:t>príznaky:</a:t>
            </a:r>
          </a:p>
          <a:p>
            <a:pPr lvl="1"/>
            <a:r>
              <a:rPr lang="sk-SK" dirty="0"/>
              <a:t>Strata kontroly nad časom – postihnutý stráca pojem o čase,  ktorý trávi s </a:t>
            </a:r>
            <a:r>
              <a:rPr lang="sk-SK" dirty="0" smtClean="0"/>
              <a:t>počítačom</a:t>
            </a:r>
          </a:p>
          <a:p>
            <a:pPr lvl="1"/>
            <a:r>
              <a:rPr lang="sk-SK" dirty="0" smtClean="0"/>
              <a:t>Klamanie – o vykonávaných činnostiach (nehral som sa...)</a:t>
            </a:r>
          </a:p>
          <a:p>
            <a:pPr lvl="1"/>
            <a:r>
              <a:rPr lang="sk-SK" dirty="0"/>
              <a:t>Emotívna </a:t>
            </a:r>
            <a:r>
              <a:rPr lang="sk-SK" dirty="0" smtClean="0"/>
              <a:t>nestabilita</a:t>
            </a:r>
          </a:p>
          <a:p>
            <a:pPr lvl="1"/>
            <a:r>
              <a:rPr lang="sk-SK" dirty="0"/>
              <a:t>Hnev, zúfalstvo agresívne </a:t>
            </a:r>
            <a:r>
              <a:rPr lang="sk-SK" dirty="0" smtClean="0"/>
              <a:t>reakcie (ak je odopretý prístup...)</a:t>
            </a:r>
          </a:p>
          <a:p>
            <a:pPr lvl="1"/>
            <a:r>
              <a:rPr lang="sk-SK" dirty="0" smtClean="0"/>
              <a:t>Fixácia – myšlienky na počítač pri iných aktivitách</a:t>
            </a:r>
            <a:endParaRPr lang="sk-SK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92928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sk-SK" sz="3600" dirty="0" smtClean="0"/>
              <a:t>Prevencia voči psychologickým zmenám</a:t>
            </a:r>
            <a:endParaRPr lang="sk-SK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Všímať si správanie jedinca a odhalenie varovných </a:t>
            </a:r>
            <a:r>
              <a:rPr lang="sk-SK" dirty="0" smtClean="0"/>
              <a:t>príznakov</a:t>
            </a:r>
          </a:p>
          <a:p>
            <a:pPr lvl="1"/>
            <a:r>
              <a:rPr lang="sk-SK" dirty="0"/>
              <a:t>zhoršený prospech v škole, únava, časté zívanie, </a:t>
            </a:r>
            <a:r>
              <a:rPr lang="sk-SK" dirty="0" err="1"/>
              <a:t>zčervenelé</a:t>
            </a:r>
            <a:r>
              <a:rPr lang="sk-SK" dirty="0"/>
              <a:t> oči, nezáujem o kamarátov, nechuť venovať sa predchádzajúcim záujmom a </a:t>
            </a:r>
            <a:r>
              <a:rPr lang="sk-SK" dirty="0" smtClean="0"/>
              <a:t>pod</a:t>
            </a:r>
          </a:p>
          <a:p>
            <a:pPr lvl="1"/>
            <a:r>
              <a:rPr lang="sk-SK" dirty="0"/>
              <a:t>stanoviť si určité pravidlá pri práci s počítačom a trvať na ich dodržiavaní</a:t>
            </a:r>
            <a:r>
              <a:rPr lang="sk-SK" dirty="0" smtClean="0"/>
              <a:t>.</a:t>
            </a:r>
          </a:p>
          <a:p>
            <a:pPr lvl="1"/>
            <a:r>
              <a:rPr lang="sk-SK" dirty="0"/>
              <a:t>Prirodzeným spôsobom ako predchádzať závislosti a z nej prameniacemu riziku upadnutia do depresie je bežný kontakt s </a:t>
            </a:r>
            <a:r>
              <a:rPr lang="sk-SK" dirty="0" smtClean="0"/>
              <a:t>ľuďmi, </a:t>
            </a:r>
            <a:r>
              <a:rPr lang="sk-SK" dirty="0"/>
              <a:t>ktorý pomáha udržať mentálne zdravie.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0376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56039" y="-1309190"/>
            <a:ext cx="4390564" cy="2733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05" fontAlgn="base">
              <a:spcBef>
                <a:spcPct val="0"/>
              </a:spcBef>
              <a:spcAft>
                <a:spcPct val="0"/>
              </a:spcAft>
            </a:pPr>
            <a:endParaRPr lang="sk-SK" altLang="sk-SK" sz="1633">
              <a:solidFill>
                <a:prstClr val="black"/>
              </a:solidFill>
            </a:endParaRPr>
          </a:p>
        </p:txBody>
      </p:sp>
      <p:sp>
        <p:nvSpPr>
          <p:cNvPr id="4099" name="AutoShape 4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56039" y="-1309190"/>
            <a:ext cx="4390564" cy="2733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05" fontAlgn="base">
              <a:spcBef>
                <a:spcPct val="0"/>
              </a:spcBef>
              <a:spcAft>
                <a:spcPct val="0"/>
              </a:spcAft>
            </a:pPr>
            <a:endParaRPr lang="sk-SK" altLang="sk-SK" sz="1633">
              <a:solidFill>
                <a:prstClr val="black"/>
              </a:solidFill>
            </a:endParaRPr>
          </a:p>
        </p:txBody>
      </p:sp>
      <p:pic>
        <p:nvPicPr>
          <p:cNvPr id="4100" name="Zástupný symbol obsahu 11" descr="Info o projekte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376719" y="2497236"/>
            <a:ext cx="4390564" cy="2733388"/>
          </a:xfrm>
        </p:spPr>
      </p:pic>
    </p:spTree>
    <p:extLst>
      <p:ext uri="{BB962C8B-B14F-4D97-AF65-F5344CB8AC3E}">
        <p14:creationId xmlns:p14="http://schemas.microsoft.com/office/powerpoint/2010/main" xmlns="" val="131003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 Obsah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sz="2800" smtClean="0"/>
              <a:t>Nesprávne a nadmerné </a:t>
            </a:r>
            <a:r>
              <a:rPr lang="sk-SK" sz="2800" smtClean="0"/>
              <a:t>používanie </a:t>
            </a:r>
            <a:r>
              <a:rPr lang="sk-SK" sz="2800" smtClean="0"/>
              <a:t>DT</a:t>
            </a:r>
          </a:p>
          <a:p>
            <a:r>
              <a:rPr lang="sk-SK" sz="2800" smtClean="0"/>
              <a:t>Fyziologické </a:t>
            </a:r>
            <a:r>
              <a:rPr lang="sk-SK" sz="2800" smtClean="0"/>
              <a:t>zmeny</a:t>
            </a:r>
          </a:p>
          <a:p>
            <a:r>
              <a:rPr lang="sk-SK" sz="2800" smtClean="0"/>
              <a:t>Bolesti </a:t>
            </a:r>
            <a:r>
              <a:rPr lang="sk-SK" sz="2800" smtClean="0"/>
              <a:t>osovo-pohybového </a:t>
            </a:r>
            <a:r>
              <a:rPr lang="sk-SK" sz="2800" smtClean="0"/>
              <a:t>aparátu</a:t>
            </a:r>
          </a:p>
          <a:p>
            <a:r>
              <a:rPr lang="sk-SK" sz="2800" smtClean="0"/>
              <a:t>Priberanie, strata fyzickej kondície, </a:t>
            </a:r>
            <a:r>
              <a:rPr lang="sk-SK" sz="2800" smtClean="0"/>
              <a:t>ochabovanie </a:t>
            </a:r>
            <a:r>
              <a:rPr lang="sk-SK" sz="2800" smtClean="0"/>
              <a:t>svalstva</a:t>
            </a:r>
          </a:p>
          <a:p>
            <a:r>
              <a:rPr lang="sk-SK" sz="2800" smtClean="0"/>
              <a:t>Poruchy </a:t>
            </a:r>
            <a:r>
              <a:rPr lang="sk-SK" sz="2800" smtClean="0"/>
              <a:t>zraku</a:t>
            </a:r>
          </a:p>
          <a:p>
            <a:r>
              <a:rPr lang="sk-SK" sz="2800" smtClean="0"/>
              <a:t>Bolesti rúk </a:t>
            </a:r>
            <a:r>
              <a:rPr lang="sk-SK" sz="2800" smtClean="0"/>
              <a:t>a </a:t>
            </a:r>
            <a:r>
              <a:rPr lang="sk-SK" sz="2800" smtClean="0"/>
              <a:t>ramien </a:t>
            </a:r>
          </a:p>
          <a:p>
            <a:r>
              <a:rPr lang="sk-SK" sz="2800" smtClean="0"/>
              <a:t>Psychologické </a:t>
            </a:r>
            <a:r>
              <a:rPr lang="sk-SK" sz="2800" smtClean="0"/>
              <a:t>dôsledky  práce s</a:t>
            </a:r>
            <a:r>
              <a:rPr lang="sk-SK" sz="2800" smtClean="0"/>
              <a:t> </a:t>
            </a:r>
            <a:r>
              <a:rPr lang="sk-SK" sz="2800" smtClean="0"/>
              <a:t>počítačom</a:t>
            </a:r>
          </a:p>
          <a:p>
            <a:r>
              <a:rPr lang="sk-SK" sz="2800" smtClean="0"/>
              <a:t>Závislosť</a:t>
            </a:r>
          </a:p>
          <a:p>
            <a:r>
              <a:rPr lang="sk-SK" sz="2800" smtClean="0"/>
              <a:t>Prevencia voči psychologickým zmenám</a:t>
            </a:r>
            <a:endParaRPr lang="sk-SK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708687"/>
          </a:xfrm>
        </p:spPr>
        <p:txBody>
          <a:bodyPr>
            <a:normAutofit/>
          </a:bodyPr>
          <a:lstStyle/>
          <a:p>
            <a:pPr lvl="0"/>
            <a:r>
              <a:rPr lang="sk-SK" sz="3600" dirty="0"/>
              <a:t>N</a:t>
            </a:r>
            <a:r>
              <a:rPr lang="sk-SK" sz="3600" dirty="0" smtClean="0"/>
              <a:t>esprávne </a:t>
            </a:r>
            <a:r>
              <a:rPr lang="sk-SK" sz="3600" dirty="0"/>
              <a:t>a </a:t>
            </a:r>
            <a:r>
              <a:rPr lang="sk-SK" sz="3600" dirty="0" smtClean="0"/>
              <a:t>nadmerné používanie DT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76780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r>
              <a:rPr lang="sk-SK" sz="2400" dirty="0" smtClean="0"/>
              <a:t>v </a:t>
            </a:r>
            <a:r>
              <a:rPr lang="sk-SK" sz="2400" dirty="0"/>
              <a:t>dôsledku nesprávneho a nadmerného používania digitálnych </a:t>
            </a:r>
            <a:r>
              <a:rPr lang="sk-SK" sz="2400" dirty="0" smtClean="0"/>
              <a:t>technológií dochádza k: </a:t>
            </a:r>
          </a:p>
          <a:p>
            <a:pPr lvl="1"/>
            <a:r>
              <a:rPr lang="sk-SK" sz="2200" dirty="0" err="1" smtClean="0"/>
              <a:t>neurofyziologickým</a:t>
            </a:r>
            <a:r>
              <a:rPr lang="sk-SK" sz="2200" dirty="0" smtClean="0"/>
              <a:t> zmenám, </a:t>
            </a:r>
          </a:p>
          <a:p>
            <a:pPr lvl="1"/>
            <a:r>
              <a:rPr lang="sk-SK" sz="2200" dirty="0" smtClean="0"/>
              <a:t>Zmenám v správaní človeka,</a:t>
            </a:r>
          </a:p>
          <a:p>
            <a:pPr lvl="1"/>
            <a:r>
              <a:rPr lang="sk-SK" sz="2200" dirty="0" smtClean="0"/>
              <a:t>Znižovaniu fyzickej kondície,</a:t>
            </a:r>
          </a:p>
          <a:p>
            <a:pPr lvl="1"/>
            <a:r>
              <a:rPr lang="sk-SK" sz="2200" dirty="0" smtClean="0"/>
              <a:t>Ovplyvneniu </a:t>
            </a:r>
            <a:r>
              <a:rPr lang="en-GB" sz="2200" dirty="0" err="1"/>
              <a:t>zdravi</a:t>
            </a:r>
            <a:r>
              <a:rPr lang="sk-SK" sz="2200" dirty="0"/>
              <a:t>a najmä </a:t>
            </a:r>
            <a:r>
              <a:rPr lang="en-GB" sz="2200" dirty="0" err="1"/>
              <a:t>mladej</a:t>
            </a:r>
            <a:r>
              <a:rPr lang="en-GB" sz="2200" dirty="0"/>
              <a:t> </a:t>
            </a:r>
            <a:r>
              <a:rPr lang="en-GB" sz="2200" dirty="0" err="1"/>
              <a:t>populácie</a:t>
            </a:r>
            <a:r>
              <a:rPr lang="sk-SK" sz="2000" dirty="0" smtClean="0"/>
              <a:t>,</a:t>
            </a:r>
            <a:r>
              <a:rPr lang="en-GB" sz="2000" dirty="0" smtClean="0"/>
              <a:t> </a:t>
            </a:r>
            <a:endParaRPr lang="sk-SK" sz="2000" dirty="0" smtClean="0"/>
          </a:p>
          <a:p>
            <a:pPr lvl="1"/>
            <a:r>
              <a:rPr lang="sk-SK" sz="2200" dirty="0"/>
              <a:t>Narušeniu </a:t>
            </a:r>
            <a:r>
              <a:rPr lang="sk-SK" sz="2200" dirty="0" err="1"/>
              <a:t>psychyckého</a:t>
            </a:r>
            <a:r>
              <a:rPr lang="sk-SK" sz="2200" dirty="0"/>
              <a:t> stavu </a:t>
            </a:r>
            <a:r>
              <a:rPr lang="sk-SK" sz="2200" dirty="0" smtClean="0"/>
              <a:t>človeka.</a:t>
            </a:r>
          </a:p>
          <a:p>
            <a:r>
              <a:rPr lang="sk-SK" dirty="0">
                <a:latin typeface="Times New Roman" pitchFamily="18" charset="0"/>
                <a:cs typeface="Times New Roman" pitchFamily="18" charset="0"/>
              </a:rPr>
              <a:t>Ide o zmeny vo fyziológii človeka, ktoré negatívne ovplyvňujú 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stav človeka a jeho zdravie </a:t>
            </a:r>
            <a:r>
              <a:rPr lang="sk-SK" dirty="0">
                <a:latin typeface="Times New Roman" pitchFamily="18" charset="0"/>
                <a:cs typeface="Times New Roman" pitchFamily="18" charset="0"/>
              </a:rPr>
              <a:t>po fyzickej ako i psychickej </a:t>
            </a:r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stránke</a:t>
            </a:r>
          </a:p>
          <a:p>
            <a:pPr marL="411480" lvl="1" indent="0" algn="just">
              <a:buClrTx/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512168"/>
          </a:xfrm>
        </p:spPr>
        <p:txBody>
          <a:bodyPr>
            <a:normAutofit/>
          </a:bodyPr>
          <a:lstStyle/>
          <a:p>
            <a:r>
              <a:rPr lang="sk-SK" sz="3200" dirty="0" smtClean="0"/>
              <a:t> </a:t>
            </a:r>
            <a:r>
              <a:rPr lang="sk-SK" sz="3200" b="1" dirty="0" smtClean="0"/>
              <a:t>Fyziologické zmeny</a:t>
            </a:r>
            <a:r>
              <a:rPr lang="en-GB" sz="3200" b="1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rmAutofit/>
          </a:bodyPr>
          <a:lstStyle/>
          <a:p>
            <a:r>
              <a:rPr lang="sk-SK" dirty="0" smtClean="0"/>
              <a:t>Bolesti osovo-pohybového aparátu</a:t>
            </a:r>
          </a:p>
          <a:p>
            <a:r>
              <a:rPr lang="sk-SK" dirty="0" smtClean="0"/>
              <a:t>Priberanie, strata fyzickej kondície, ochabovanie svalstva</a:t>
            </a:r>
          </a:p>
          <a:p>
            <a:r>
              <a:rPr lang="sk-SK" dirty="0" smtClean="0"/>
              <a:t>Poruchy zraku</a:t>
            </a:r>
          </a:p>
          <a:p>
            <a:r>
              <a:rPr lang="sk-SK" dirty="0" smtClean="0"/>
              <a:t>Bolesti rúk a ramien</a:t>
            </a:r>
          </a:p>
          <a:p>
            <a:pPr lvl="2"/>
            <a:r>
              <a:rPr lang="sk-SK" dirty="0" smtClean="0"/>
              <a:t>Syndróm karpálneho tunela</a:t>
            </a:r>
          </a:p>
          <a:p>
            <a:pPr lvl="2"/>
            <a:r>
              <a:rPr lang="sk-SK" dirty="0" smtClean="0"/>
              <a:t>Ganglion</a:t>
            </a:r>
          </a:p>
          <a:p>
            <a:pPr>
              <a:buNone/>
            </a:pPr>
            <a:endParaRPr lang="en-GB" sz="2200" dirty="0" smtClean="0"/>
          </a:p>
          <a:p>
            <a:endParaRPr lang="en-GB" sz="2000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                                                      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68728"/>
          </a:xfrm>
        </p:spPr>
        <p:txBody>
          <a:bodyPr>
            <a:normAutofit fontScale="90000"/>
          </a:bodyPr>
          <a:lstStyle/>
          <a:p>
            <a:r>
              <a:rPr lang="sk-SK" sz="3200" dirty="0" smtClean="0"/>
              <a:t> </a:t>
            </a:r>
            <a:r>
              <a:rPr lang="sk-SK" sz="3200" dirty="0"/>
              <a:t/>
            </a:r>
            <a:br>
              <a:rPr lang="sk-SK" sz="3200" dirty="0"/>
            </a:br>
            <a:r>
              <a:rPr lang="sk-SK" sz="3200" dirty="0"/>
              <a:t> Bolesti osovo-pohybového aparátu</a:t>
            </a:r>
            <a:r>
              <a:rPr lang="en-GB" sz="3200" dirty="0" smtClean="0"/>
              <a:t/>
            </a:r>
            <a:br>
              <a:rPr lang="en-GB" sz="3200" dirty="0" smtClean="0"/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fontScale="92500" lnSpcReduction="20000"/>
          </a:bodyPr>
          <a:lstStyle/>
          <a:p>
            <a:r>
              <a:rPr lang="sk-SK" sz="2400" dirty="0" smtClean="0"/>
              <a:t>Z dôvodu nesprávneho spôsobu sedenia</a:t>
            </a:r>
          </a:p>
          <a:p>
            <a:pPr marL="0" indent="0">
              <a:buNone/>
            </a:pPr>
            <a:r>
              <a:rPr lang="sk-SK" sz="2400" dirty="0"/>
              <a:t>	</a:t>
            </a:r>
            <a:r>
              <a:rPr lang="sk-SK" sz="2400" dirty="0" smtClean="0"/>
              <a:t>bolesti v oblasti krčnej hrudnej a krížnej chrbtice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r>
              <a:rPr lang="sk-SK" sz="2400" dirty="0" smtClean="0"/>
              <a:t>   </a:t>
            </a:r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endParaRPr lang="sk-SK" sz="2400" dirty="0" smtClean="0"/>
          </a:p>
          <a:p>
            <a:pPr marL="0" indent="0">
              <a:buNone/>
            </a:pPr>
            <a:endParaRPr lang="sk-SK" sz="2400" dirty="0" smtClean="0"/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endParaRPr lang="sk-SK" sz="2400" dirty="0" smtClean="0"/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endParaRPr lang="sk-SK" sz="2400" dirty="0"/>
          </a:p>
          <a:p>
            <a:pPr marL="0" indent="0">
              <a:buNone/>
            </a:pP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Názorná ukážka správneho sedenia pri práci alebo zábave </a:t>
            </a:r>
            <a:r>
              <a:rPr lang="sk-SK" sz="2000" smtClean="0"/>
              <a:t>s </a:t>
            </a:r>
            <a:r>
              <a:rPr lang="sk-SK" sz="2000" smtClean="0"/>
              <a:t>PC (obr.1 a 2.)</a:t>
            </a:r>
            <a:endParaRPr lang="sk-SK" sz="2000" dirty="0" smtClean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https://www.youtube.com/watch?v=ae1s_6NVUlI</a:t>
            </a:r>
            <a:endParaRPr lang="en-GB" dirty="0" smtClean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2528886"/>
            <a:ext cx="5616847" cy="27003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sk-SK" sz="3200" dirty="0" smtClean="0"/>
              <a:t>Priberanie</a:t>
            </a:r>
            <a:r>
              <a:rPr lang="sk-SK" sz="3200" dirty="0"/>
              <a:t>, strata fyzickej kondície, ochabovanie svalstva</a:t>
            </a:r>
            <a:br>
              <a:rPr lang="sk-SK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r>
              <a:rPr lang="sk-SK" sz="2400" dirty="0" smtClean="0"/>
              <a:t>Práca a zábava s PC </a:t>
            </a:r>
            <a:r>
              <a:rPr lang="sk-SK" sz="2400" smtClean="0"/>
              <a:t>je </a:t>
            </a:r>
            <a:r>
              <a:rPr lang="sk-SK" sz="2400" smtClean="0"/>
              <a:t>po fyzickej stránke pasívna </a:t>
            </a:r>
            <a:r>
              <a:rPr lang="sk-SK" sz="2400" dirty="0" smtClean="0"/>
              <a:t>činnosť</a:t>
            </a:r>
          </a:p>
          <a:p>
            <a:r>
              <a:rPr lang="sk-SK" sz="2400" dirty="0" smtClean="0"/>
              <a:t>V dôsledku nadmerného trávenia voľného času s počítačom ľudské </a:t>
            </a:r>
            <a:r>
              <a:rPr lang="sk-SK" sz="2400" smtClean="0"/>
              <a:t>telo </a:t>
            </a:r>
            <a:r>
              <a:rPr lang="sk-SK" sz="2400" smtClean="0"/>
              <a:t>spáli </a:t>
            </a:r>
            <a:r>
              <a:rPr lang="sk-SK" sz="2400" dirty="0" smtClean="0"/>
              <a:t>5 x menej kalórií ako v dni s aktívnymi činnosťami</a:t>
            </a:r>
          </a:p>
          <a:p>
            <a:r>
              <a:rPr lang="sk-SK" sz="2400" smtClean="0"/>
              <a:t>strata </a:t>
            </a:r>
            <a:r>
              <a:rPr lang="sk-SK" sz="2400" dirty="0" smtClean="0"/>
              <a:t>pojmu o uplynutom čase pri počítači</a:t>
            </a:r>
          </a:p>
          <a:p>
            <a:r>
              <a:rPr lang="sk-SK" sz="2400" dirty="0" smtClean="0"/>
              <a:t>Zanedbávanie fyzických aktivít – šport</a:t>
            </a:r>
          </a:p>
          <a:p>
            <a:pPr marL="0" indent="0">
              <a:buNone/>
            </a:pPr>
            <a:r>
              <a:rPr lang="sk-SK" sz="2400" dirty="0" smtClean="0"/>
              <a:t>	dôsledky: obezita, strata fyzickej kondície a 	ochabovanie svalstva</a:t>
            </a:r>
            <a:endParaRPr lang="en-GB" sz="24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296144"/>
          </a:xfrm>
        </p:spPr>
        <p:txBody>
          <a:bodyPr>
            <a:normAutofit/>
          </a:bodyPr>
          <a:lstStyle/>
          <a:p>
            <a:r>
              <a:rPr lang="sk-SK" sz="3100" dirty="0" smtClean="0"/>
              <a:t>Poruchy zraku</a:t>
            </a:r>
            <a:r>
              <a:rPr lang="sk-SK" dirty="0" smtClean="0"/>
              <a:t/>
            </a:r>
            <a:br>
              <a:rPr lang="sk-SK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r>
              <a:rPr lang="sk-SK" sz="2400" smtClean="0"/>
              <a:t>Sústredená </a:t>
            </a:r>
            <a:r>
              <a:rPr lang="sk-SK" sz="2400" dirty="0"/>
              <a:t>práca, ku ktorej </a:t>
            </a:r>
            <a:r>
              <a:rPr lang="sk-SK" sz="2400" dirty="0" smtClean="0"/>
              <a:t>práca </a:t>
            </a:r>
            <a:r>
              <a:rPr lang="sk-SK" sz="2400" dirty="0"/>
              <a:t>s počítačom jednoznačne patrí, spôsobuje nadmerné zaťaženie šiestich svalov oka, ktoré pohybujú očnou </a:t>
            </a:r>
            <a:r>
              <a:rPr lang="sk-SK" sz="2400" err="1"/>
              <a:t>bulvou</a:t>
            </a:r>
            <a:r>
              <a:rPr lang="sk-SK" sz="2400"/>
              <a:t> </a:t>
            </a:r>
            <a:endParaRPr lang="sk-SK" sz="2400" smtClean="0"/>
          </a:p>
          <a:p>
            <a:r>
              <a:rPr lang="sk-SK" sz="2400" smtClean="0"/>
              <a:t>syndróm suchého oka</a:t>
            </a:r>
            <a:endParaRPr lang="sk-SK" sz="2400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07904" y="2852936"/>
            <a:ext cx="4968552" cy="331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5803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r>
              <a:rPr lang="sk-SK" dirty="0"/>
              <a:t>Už dve hodiny sústredenej práce s </a:t>
            </a:r>
            <a:r>
              <a:rPr lang="sk-SK" dirty="0" smtClean="0"/>
              <a:t>počítačom </a:t>
            </a:r>
            <a:r>
              <a:rPr lang="sk-SK" dirty="0"/>
              <a:t>môžu spôsobovať zvýšené slzenie, začervenanie oka, podráždenie očných spojiviek, pálenie oči </a:t>
            </a:r>
            <a:endParaRPr lang="sk-SK" dirty="0" smtClean="0"/>
          </a:p>
          <a:p>
            <a:r>
              <a:rPr lang="sk-SK" dirty="0"/>
              <a:t>Pri uprenom sledovaní monitora nastáva pocit určitého tlaku v očiach, z dôvodu intenzívnej práce očných svalov a šošovky </a:t>
            </a:r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                                                   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296144"/>
          </a:xfrm>
        </p:spPr>
        <p:txBody>
          <a:bodyPr>
            <a:normAutofit/>
          </a:bodyPr>
          <a:lstStyle/>
          <a:p>
            <a:r>
              <a:rPr lang="sk-SK" sz="3100" dirty="0" smtClean="0"/>
              <a:t>Poruchy zraku</a:t>
            </a:r>
            <a:r>
              <a:rPr lang="sk-SK" dirty="0" smtClean="0"/>
              <a:t/>
            </a:r>
            <a:br>
              <a:rPr lang="sk-SK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14425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>
            <a:normAutofit/>
          </a:bodyPr>
          <a:lstStyle/>
          <a:p>
            <a:r>
              <a:rPr lang="sk-SK" sz="2400" smtClean="0"/>
              <a:t>používať </a:t>
            </a:r>
            <a:r>
              <a:rPr lang="sk-SK" sz="2400" dirty="0" smtClean="0"/>
              <a:t>slzné kvapky, je možné ich zakúpiť </a:t>
            </a:r>
            <a:r>
              <a:rPr lang="sk-SK" sz="2400" smtClean="0"/>
              <a:t>v </a:t>
            </a:r>
            <a:r>
              <a:rPr lang="sk-SK" sz="2400" smtClean="0"/>
              <a:t>lekárni,</a:t>
            </a:r>
          </a:p>
          <a:p>
            <a:r>
              <a:rPr lang="sk-SK" sz="2400" smtClean="0"/>
              <a:t>prestávky </a:t>
            </a:r>
            <a:r>
              <a:rPr lang="sk-SK" sz="2400" dirty="0"/>
              <a:t>min. každú polhodinu na 10 -15 min</a:t>
            </a:r>
            <a:r>
              <a:rPr lang="sk-SK" sz="2400"/>
              <a:t>. </a:t>
            </a:r>
            <a:r>
              <a:rPr lang="sk-SK" sz="2400" smtClean="0"/>
              <a:t>sústrediť pohľad </a:t>
            </a:r>
            <a:r>
              <a:rPr lang="sk-SK" sz="2400" dirty="0"/>
              <a:t>do diaľky</a:t>
            </a:r>
            <a:r>
              <a:rPr lang="sk-SK" sz="2400"/>
              <a:t>, </a:t>
            </a:r>
            <a:endParaRPr lang="sk-SK" sz="2400" smtClean="0"/>
          </a:p>
          <a:p>
            <a:r>
              <a:rPr lang="sk-SK" sz="2400" smtClean="0"/>
              <a:t>svetlo </a:t>
            </a:r>
            <a:r>
              <a:rPr lang="sk-SK" sz="2400" dirty="0"/>
              <a:t>z obrazovky nesmie byť jediným svetlom </a:t>
            </a:r>
            <a:r>
              <a:rPr lang="sk-SK" sz="2400"/>
              <a:t>v </a:t>
            </a:r>
            <a:r>
              <a:rPr lang="sk-SK" sz="2400" smtClean="0"/>
              <a:t>miestnosti</a:t>
            </a:r>
            <a:r>
              <a:rPr lang="sk-SK" sz="2400"/>
              <a:t>, </a:t>
            </a:r>
            <a:endParaRPr lang="sk-SK" sz="2400" smtClean="0"/>
          </a:p>
          <a:p>
            <a:r>
              <a:rPr lang="pl-PL" sz="2400" smtClean="0"/>
              <a:t>obrazovka </a:t>
            </a:r>
            <a:r>
              <a:rPr lang="pl-PL" sz="2400" dirty="0"/>
              <a:t>by mala byť umiestnená na úrovni očí, </a:t>
            </a:r>
            <a:r>
              <a:rPr lang="pl-PL" sz="2400"/>
              <a:t>alebo </a:t>
            </a:r>
            <a:r>
              <a:rPr lang="pl-PL" sz="2400" smtClean="0"/>
              <a:t>mierne </a:t>
            </a:r>
            <a:r>
              <a:rPr lang="pl-PL" sz="2400" dirty="0"/>
              <a:t>pod</a:t>
            </a:r>
            <a:r>
              <a:rPr lang="pl-PL" sz="2400"/>
              <a:t>. </a:t>
            </a:r>
            <a:endParaRPr lang="pl-PL" sz="2400" smtClean="0"/>
          </a:p>
          <a:p>
            <a:r>
              <a:rPr lang="pl-PL" sz="2400" smtClean="0"/>
              <a:t>v</a:t>
            </a:r>
            <a:r>
              <a:rPr lang="sk-SK" sz="2400" smtClean="0"/>
              <a:t>zdialenosť </a:t>
            </a:r>
            <a:r>
              <a:rPr lang="sk-SK" sz="2400" dirty="0"/>
              <a:t>od obrazovky aspoň 70 cm. </a:t>
            </a:r>
          </a:p>
          <a:p>
            <a:endParaRPr lang="sk-SK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                                                    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96144"/>
          </a:xfrm>
        </p:spPr>
        <p:txBody>
          <a:bodyPr>
            <a:normAutofit/>
          </a:bodyPr>
          <a:lstStyle/>
          <a:p>
            <a:r>
              <a:rPr lang="sk-SK" sz="3200" smtClean="0"/>
              <a:t>Pre ochranu očí pri práci s počítačom je potrebné dodržiavať nasledovné odporúčania: </a:t>
            </a:r>
            <a:endParaRPr lang="sk-SK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14425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728</TotalTime>
  <Words>534</Words>
  <Application>Microsoft Office PowerPoint</Application>
  <PresentationFormat>Prezentácia na obrazovke (4:3)</PresentationFormat>
  <Paragraphs>133</Paragraphs>
  <Slides>19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3</vt:i4>
      </vt:variant>
      <vt:variant>
        <vt:lpstr>Nadpisy snímok</vt:lpstr>
      </vt:variant>
      <vt:variant>
        <vt:i4>19</vt:i4>
      </vt:variant>
    </vt:vector>
  </HeadingPairs>
  <TitlesOfParts>
    <vt:vector size="22" baseType="lpstr">
      <vt:lpstr>Flow</vt:lpstr>
      <vt:lpstr>1_Motív Office</vt:lpstr>
      <vt:lpstr>2_Motív Office</vt:lpstr>
      <vt:lpstr>Rozvoj inovatívnych foriem vzdelávania na Univerzite Mateja Bela v Banskej Bystrici ITMS 26110230077</vt:lpstr>
      <vt:lpstr> Obsah</vt:lpstr>
      <vt:lpstr>Nesprávne a nadmerné používanie DT</vt:lpstr>
      <vt:lpstr> Fyziologické zmeny  </vt:lpstr>
      <vt:lpstr>   Bolesti osovo-pohybového aparátu </vt:lpstr>
      <vt:lpstr>Priberanie, strata fyzickej kondície, ochabovanie svalstva  </vt:lpstr>
      <vt:lpstr>Poruchy zraku </vt:lpstr>
      <vt:lpstr>Poruchy zraku </vt:lpstr>
      <vt:lpstr>Pre ochranu očí pri práci s počítačom je potrebné dodržiavať nasledovné odporúčania: </vt:lpstr>
      <vt:lpstr>Bolesti rúk a ramien </vt:lpstr>
      <vt:lpstr>Hlavné zásady predchádzania bolesti rúk a ramien </vt:lpstr>
      <vt:lpstr>Snímka 12</vt:lpstr>
      <vt:lpstr>Syndróm karpálneho tunela</vt:lpstr>
      <vt:lpstr>Ukážka oblasti karpálneho tunelu</vt:lpstr>
      <vt:lpstr>Ganglion</vt:lpstr>
      <vt:lpstr>Psychologické dôsledky  práce s počítačom </vt:lpstr>
      <vt:lpstr>Závislosť</vt:lpstr>
      <vt:lpstr>Prevencia voči psychologickým zmenám</vt:lpstr>
      <vt:lpstr>Snímka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Advertising</dc:title>
  <dc:creator>Peter</dc:creator>
  <cp:lastModifiedBy>DH</cp:lastModifiedBy>
  <cp:revision>102</cp:revision>
  <dcterms:created xsi:type="dcterms:W3CDTF">2013-05-04T15:32:52Z</dcterms:created>
  <dcterms:modified xsi:type="dcterms:W3CDTF">2015-05-27T20:17:05Z</dcterms:modified>
</cp:coreProperties>
</file>