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0"/>
  </p:notesMasterIdLst>
  <p:sldIdLst>
    <p:sldId id="287" r:id="rId4"/>
    <p:sldId id="256" r:id="rId5"/>
    <p:sldId id="264" r:id="rId6"/>
    <p:sldId id="266" r:id="rId7"/>
    <p:sldId id="285" r:id="rId8"/>
    <p:sldId id="267" r:id="rId9"/>
    <p:sldId id="269" r:id="rId10"/>
    <p:sldId id="268" r:id="rId11"/>
    <p:sldId id="275" r:id="rId12"/>
    <p:sldId id="276" r:id="rId13"/>
    <p:sldId id="274" r:id="rId14"/>
    <p:sldId id="271" r:id="rId15"/>
    <p:sldId id="272" r:id="rId16"/>
    <p:sldId id="273" r:id="rId17"/>
    <p:sldId id="288" r:id="rId18"/>
    <p:sldId id="281" r:id="rId19"/>
    <p:sldId id="277" r:id="rId20"/>
    <p:sldId id="284" r:id="rId21"/>
    <p:sldId id="283" r:id="rId22"/>
    <p:sldId id="282" r:id="rId23"/>
    <p:sldId id="260" r:id="rId24"/>
    <p:sldId id="261" r:id="rId25"/>
    <p:sldId id="262" r:id="rId26"/>
    <p:sldId id="263" r:id="rId27"/>
    <p:sldId id="258" r:id="rId28"/>
    <p:sldId id="286" r:id="rId29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714" autoAdjust="0"/>
  </p:normalViewPr>
  <p:slideViewPr>
    <p:cSldViewPr>
      <p:cViewPr varScale="1">
        <p:scale>
          <a:sx n="99" d="100"/>
          <a:sy n="99" d="100"/>
        </p:scale>
        <p:origin x="24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276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EF3C36-4443-4CA6-A785-805C1532FA6C}" type="datetimeFigureOut">
              <a:rPr lang="sk-SK" smtClean="0"/>
              <a:pPr/>
              <a:t>18.3.2015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57C521-B721-4ABF-9075-FAD86369F0EE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1429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obrazu snímky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Zástupný symbol poznámok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sk-SK" altLang="sk-SK" smtClean="0"/>
          </a:p>
        </p:txBody>
      </p:sp>
      <p:sp>
        <p:nvSpPr>
          <p:cNvPr id="7172" name="Zástupný symbol čísla snímky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5223AE7-FC32-430A-8F65-2F3E898584C7}" type="slidenum">
              <a:rPr lang="sk-SK" altLang="sk-SK">
                <a:solidFill>
                  <a:srgbClr val="000000"/>
                </a:solidFill>
                <a:latin typeface="Calibri" panose="020F0502020204030204" pitchFamily="34" charset="0"/>
              </a:rPr>
              <a:pPr/>
              <a:t>1</a:t>
            </a:fld>
            <a:endParaRPr lang="sk-SK" altLang="sk-SK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001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7C521-B721-4ABF-9075-FAD86369F0EE}" type="slidenum">
              <a:rPr lang="sk-SK" smtClean="0"/>
              <a:pPr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68770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ĺžnik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ĺžnik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sp>
        <p:nvSpPr>
          <p:cNvPr id="28" name="Zástupný symbol dátumu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29076C89-56C5-4FF5-B3A0-6132052357E3}" type="datetimeFigureOut">
              <a:rPr lang="sk-SK" smtClean="0"/>
              <a:pPr/>
              <a:t>18.3.2015</a:t>
            </a:fld>
            <a:endParaRPr lang="sk-SK"/>
          </a:p>
        </p:txBody>
      </p:sp>
      <p:sp>
        <p:nvSpPr>
          <p:cNvPr id="17" name="Zástupný symbol päty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29" name="Zástupný symbol čísla snímky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BB4C8B-2899-456E-BA79-40617DE0758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76C89-56C5-4FF5-B3A0-6132052357E3}" type="datetimeFigureOut">
              <a:rPr lang="sk-SK" smtClean="0"/>
              <a:pPr/>
              <a:t>18.3.2015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B4C8B-2899-456E-BA79-40617DE0758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29076C89-56C5-4FF5-B3A0-6132052357E3}" type="datetimeFigureOut">
              <a:rPr lang="sk-SK" smtClean="0"/>
              <a:pPr/>
              <a:t>18.3.2015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sk-SK"/>
          </a:p>
        </p:txBody>
      </p:sp>
      <p:sp>
        <p:nvSpPr>
          <p:cNvPr id="7" name="Obdĺžnik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ĺžnik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ĺžnik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23BB4C8B-2899-456E-BA79-40617DE0758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30545-6244-44ED-A1F4-853DF7C0DF5F}" type="datetimeFigureOut">
              <a:rPr lang="sk-SK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18.3.2015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FFEA8D-3731-479D-A63F-004F764B320B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256154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F2957-2D41-4408-82DC-07688AA97F83}" type="datetimeFigureOut">
              <a:rPr lang="sk-SK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18.3.2015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1732A-A80B-46BD-836B-EF12CC4F6BA9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114521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B2F7F-DB3F-48D3-AA82-C14EF6915E4A}" type="datetimeFigureOut">
              <a:rPr lang="sk-SK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18.3.2015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FFEF0D-A2B7-4F79-BEDB-3EA69C993496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9432818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9B352-3A98-4996-ABF2-35691F86B622}" type="datetimeFigureOut">
              <a:rPr lang="sk-SK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18.3.2015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ED0206-7AED-4B19-97C4-D050D68D91A2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845978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30B68-6885-4BA2-A234-5BAE545D5F57}" type="datetimeFigureOut">
              <a:rPr lang="sk-SK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18.3.2015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72F208-A22B-4236-901D-D6A460F0975C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284072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321E7-7E32-4481-8366-F24B7265551C}" type="datetimeFigureOut">
              <a:rPr lang="sk-SK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18.3.2015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73FD1-163F-448C-B28D-A93E226B84BD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270569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AEC2E-6FA7-4EFB-B2CB-9FB51720EC5B}" type="datetimeFigureOut">
              <a:rPr lang="sk-SK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18.3.2015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9DA8BE-551C-47B3-B635-CAC3000520AA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827611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D1E81-434F-4806-97A3-37490CED5DCA}" type="datetimeFigureOut">
              <a:rPr lang="sk-SK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18.3.2015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2B722B-5AF2-4E09-9C40-F36C75150723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403439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76C89-56C5-4FF5-B3A0-6132052357E3}" type="datetimeFigureOut">
              <a:rPr lang="sk-SK" smtClean="0"/>
              <a:pPr/>
              <a:t>18.3.2015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3BB4C8B-2899-456E-BA79-40617DE07583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Zástupný symbol obsahu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9B67E-77AB-4448-86DF-004137BC3DC0}" type="datetimeFigureOut">
              <a:rPr lang="sk-SK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18.3.2015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9D579F-2254-4630-BB15-0059DF163339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67519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E1AEB-58B6-49A0-9196-10C7A79C7A03}" type="datetimeFigureOut">
              <a:rPr lang="sk-SK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18.3.2015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E9A832-1506-4F03-8833-819D34F981B8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6769855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1CACB-4071-4029-ACC7-6348DE3E2272}" type="datetimeFigureOut">
              <a:rPr lang="sk-SK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18.3.2015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DA914B-0249-499D-AB87-3833B7887B88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213488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0AB01-FBD8-477D-AA53-46CFEB5A132B}" type="datetimeFigureOut">
              <a:rPr lang="sk-SK"/>
              <a:pPr>
                <a:defRPr/>
              </a:pPr>
              <a:t>18.3.2015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D6BC4-18F8-4900-97AE-2507A44DD419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1776677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54BDB-1E33-4D0E-89BB-17A1DD8B5020}" type="datetimeFigureOut">
              <a:rPr lang="sk-SK"/>
              <a:pPr>
                <a:defRPr/>
              </a:pPr>
              <a:t>18.3.2015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100F9-82C8-4B55-816B-278F17FF6866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4332398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2B438-8570-417D-ABB4-458899A0C84A}" type="datetimeFigureOut">
              <a:rPr lang="sk-SK"/>
              <a:pPr>
                <a:defRPr/>
              </a:pPr>
              <a:t>18.3.2015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BAE40-9261-4FB8-8BDC-E93AABBC8A66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9147444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2A02A-95E4-498E-9A21-A6166DFAC25A}" type="datetimeFigureOut">
              <a:rPr lang="sk-SK"/>
              <a:pPr>
                <a:defRPr/>
              </a:pPr>
              <a:t>18.3.2015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81412-BDDD-45DD-BAE4-369B47BC94DE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7118987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14047-CB92-4378-B469-1D5746E21F90}" type="datetimeFigureOut">
              <a:rPr lang="sk-SK"/>
              <a:pPr>
                <a:defRPr/>
              </a:pPr>
              <a:t>18.3.2015</a:t>
            </a:fld>
            <a:endParaRPr lang="sk-SK"/>
          </a:p>
        </p:txBody>
      </p:sp>
      <p:sp>
        <p:nvSpPr>
          <p:cNvPr id="8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71AC2-A4BA-4DAA-8732-9EDBAEA4917D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979379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4467B-D5C8-49B4-8AFD-83F5D455AFE5}" type="datetimeFigureOut">
              <a:rPr lang="sk-SK"/>
              <a:pPr>
                <a:defRPr/>
              </a:pPr>
              <a:t>18.3.2015</a:t>
            </a:fld>
            <a:endParaRPr lang="sk-SK"/>
          </a:p>
        </p:txBody>
      </p:sp>
      <p:sp>
        <p:nvSpPr>
          <p:cNvPr id="4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1E267-9953-4637-8F79-72347B4B1586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6839711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74C57-8827-4D52-B44C-DB81EBE90B60}" type="datetimeFigureOut">
              <a:rPr lang="sk-SK"/>
              <a:pPr>
                <a:defRPr/>
              </a:pPr>
              <a:t>18.3.2015</a:t>
            </a:fld>
            <a:endParaRPr lang="sk-SK"/>
          </a:p>
        </p:txBody>
      </p:sp>
      <p:sp>
        <p:nvSpPr>
          <p:cNvPr id="3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4F188-2344-406A-880F-4378CEBE990E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465129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7" name="Obdĺžnik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ĺžnik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ĺžnik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2" name="Zástupný symbol dátumu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76C89-56C5-4FF5-B3A0-6132052357E3}" type="datetimeFigureOut">
              <a:rPr lang="sk-SK" smtClean="0"/>
              <a:pPr/>
              <a:t>18.3.2015</a:t>
            </a:fld>
            <a:endParaRPr lang="sk-SK"/>
          </a:p>
        </p:txBody>
      </p:sp>
      <p:sp>
        <p:nvSpPr>
          <p:cNvPr id="13" name="Zástupný symbol čísla snímky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23BB4C8B-2899-456E-BA79-40617DE07583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4" name="Zástupný symbol päty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E5010-1C4A-4904-981F-042E37CDE6A2}" type="datetimeFigureOut">
              <a:rPr lang="sk-SK"/>
              <a:pPr>
                <a:defRPr/>
              </a:pPr>
              <a:t>18.3.2015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46906-B655-450D-8A37-7760BAA1A3CF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9967910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30101-3A84-44CC-917D-B9FC479AEC0D}" type="datetimeFigureOut">
              <a:rPr lang="sk-SK"/>
              <a:pPr>
                <a:defRPr/>
              </a:pPr>
              <a:t>18.3.2015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383E5-3012-4A71-8D91-8483DF60F8F4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5720791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7F912-2859-47FF-98ED-5DD6C0597E0B}" type="datetimeFigureOut">
              <a:rPr lang="sk-SK"/>
              <a:pPr>
                <a:defRPr/>
              </a:pPr>
              <a:t>18.3.2015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3577E-AAA5-43BD-B408-9733B194B34C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106476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045CE-CD7B-4822-9BF2-DE361801986E}" type="datetimeFigureOut">
              <a:rPr lang="sk-SK"/>
              <a:pPr>
                <a:defRPr/>
              </a:pPr>
              <a:t>18.3.2015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F09BB-950F-43B8-9AD2-7A63DCBA722B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185641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9" name="Zástupný symbol obsahu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1" name="Zástupný symbol obsahu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8" name="Zástupný symbol dátumu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9076C89-56C5-4FF5-B3A0-6132052357E3}" type="datetimeFigureOut">
              <a:rPr lang="sk-SK" smtClean="0"/>
              <a:pPr/>
              <a:t>18.3.2015</a:t>
            </a:fld>
            <a:endParaRPr lang="sk-SK"/>
          </a:p>
        </p:txBody>
      </p:sp>
      <p:sp>
        <p:nvSpPr>
          <p:cNvPr id="10" name="Zástupný symbol čísla snímky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3BB4C8B-2899-456E-BA79-40617DE07583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2" name="Zástupný symbol päty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1" name="Zástupný symbol obsahu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3" name="Zástupný symbol obsahu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0" name="Zástupný symbol dátumu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9076C89-56C5-4FF5-B3A0-6132052357E3}" type="datetimeFigureOut">
              <a:rPr lang="sk-SK" smtClean="0"/>
              <a:pPr/>
              <a:t>18.3.2015</a:t>
            </a:fld>
            <a:endParaRPr lang="sk-SK"/>
          </a:p>
        </p:txBody>
      </p:sp>
      <p:sp>
        <p:nvSpPr>
          <p:cNvPr id="12" name="Zástupný symbol čísla snímky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3BB4C8B-2899-456E-BA79-40617DE07583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4" name="Zástupný symbol päty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sk-SK"/>
          </a:p>
        </p:txBody>
      </p:sp>
      <p:sp>
        <p:nvSpPr>
          <p:cNvPr id="16" name="Zástupný symbol textu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15" name="Zástupný symbol textu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76C89-56C5-4FF5-B3A0-6132052357E3}" type="datetimeFigureOut">
              <a:rPr lang="sk-SK" smtClean="0"/>
              <a:pPr/>
              <a:t>18.3.2015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3BB4C8B-2899-456E-BA79-40617DE0758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76C89-56C5-4FF5-B3A0-6132052357E3}" type="datetimeFigureOut">
              <a:rPr lang="sk-SK" smtClean="0"/>
              <a:pPr/>
              <a:t>18.3.2015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BB4C8B-2899-456E-BA79-40617DE0758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76C89-56C5-4FF5-B3A0-6132052357E3}" type="datetimeFigureOut">
              <a:rPr lang="sk-SK" smtClean="0"/>
              <a:pPr/>
              <a:t>18.3.2015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3BB4C8B-2899-456E-BA79-40617DE07583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9" name="Zástupný symbol obsahu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8" name="Obdĺžnik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ĺžnik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ĺžnik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1" name="Obdĺžnik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Zástupný symbol dátumu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29076C89-56C5-4FF5-B3A0-6132052357E3}" type="datetimeFigureOut">
              <a:rPr lang="sk-SK" smtClean="0"/>
              <a:pPr/>
              <a:t>18.3.2015</a:t>
            </a:fld>
            <a:endParaRPr lang="sk-SK"/>
          </a:p>
        </p:txBody>
      </p:sp>
      <p:sp>
        <p:nvSpPr>
          <p:cNvPr id="13" name="Zástupný symbol čísla snímky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23BB4C8B-2899-456E-BA79-40617DE07583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4" name="Zástupný symbol päty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nadpisu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3" name="Zástupný symbol textu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4" name="Zástupný symbol dátumu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9076C89-56C5-4FF5-B3A0-6132052357E3}" type="datetimeFigureOut">
              <a:rPr lang="sk-SK" smtClean="0"/>
              <a:pPr/>
              <a:t>18.3.2015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7" name="Obdĺžnik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ĺžnik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ĺžnik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Zástupný symbol čísla snímky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3BB4C8B-2899-456E-BA79-40617DE07583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nadpis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smtClean="0"/>
              <a:t>Upravte štýly predlohy textu</a:t>
            </a:r>
          </a:p>
        </p:txBody>
      </p:sp>
      <p:sp>
        <p:nvSpPr>
          <p:cNvPr id="1027" name="Zástupný symbol tex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smtClean="0"/>
              <a:t>Upravte štýl predlohy textu.</a:t>
            </a:r>
          </a:p>
          <a:p>
            <a:pPr lvl="1"/>
            <a:r>
              <a:rPr lang="sk-SK" altLang="sk-SK" smtClean="0"/>
              <a:t>Druhá úroveň</a:t>
            </a:r>
          </a:p>
          <a:p>
            <a:pPr lvl="2"/>
            <a:r>
              <a:rPr lang="sk-SK" altLang="sk-SK" smtClean="0"/>
              <a:t>Tretia úroveň</a:t>
            </a:r>
          </a:p>
          <a:p>
            <a:pPr lvl="3"/>
            <a:r>
              <a:rPr lang="sk-SK" altLang="sk-SK" smtClean="0"/>
              <a:t>Štvrtá úroveň</a:t>
            </a:r>
          </a:p>
          <a:p>
            <a:pPr lvl="4"/>
            <a:r>
              <a:rPr lang="sk-SK" altLang="sk-SK" smtClean="0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F4CCB53-9022-4ED0-85FE-98CFD5860BFD}" type="datetimeFigureOut">
              <a:rPr lang="sk-SK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18.3.2015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0A49B4D-BD50-48C0-9BFF-B130954CE10A}" type="slidenum">
              <a:rPr lang="sk-SK" altLang="sk-SK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sk-SK" altLang="sk-SK" smtClean="0"/>
          </a:p>
        </p:txBody>
      </p:sp>
    </p:spTree>
    <p:extLst>
      <p:ext uri="{BB962C8B-B14F-4D97-AF65-F5344CB8AC3E}">
        <p14:creationId xmlns:p14="http://schemas.microsoft.com/office/powerpoint/2010/main" val="2327384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ástupný symbol nadpis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smtClean="0"/>
              <a:t>Upravte štýly predlohy textu</a:t>
            </a:r>
          </a:p>
        </p:txBody>
      </p:sp>
      <p:sp>
        <p:nvSpPr>
          <p:cNvPr id="2051" name="Zástupný symbol tex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smtClean="0"/>
              <a:t>Upravte štýl predlohy textu.</a:t>
            </a:r>
          </a:p>
          <a:p>
            <a:pPr lvl="1"/>
            <a:r>
              <a:rPr lang="sk-SK" altLang="sk-SK" smtClean="0"/>
              <a:t>Druhá úroveň</a:t>
            </a:r>
          </a:p>
          <a:p>
            <a:pPr lvl="2"/>
            <a:r>
              <a:rPr lang="sk-SK" altLang="sk-SK" smtClean="0"/>
              <a:t>Tretia úroveň</a:t>
            </a:r>
          </a:p>
          <a:p>
            <a:pPr lvl="3"/>
            <a:r>
              <a:rPr lang="sk-SK" altLang="sk-SK" smtClean="0"/>
              <a:t>Štvrtá úroveň</a:t>
            </a:r>
          </a:p>
          <a:p>
            <a:pPr lvl="4"/>
            <a:r>
              <a:rPr lang="sk-SK" altLang="sk-SK" smtClean="0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BBD6E501-B59B-4FB6-8639-AB86EC6E1DB5}" type="datetimeFigureOut">
              <a:rPr lang="sk-SK"/>
              <a:pPr>
                <a:defRPr/>
              </a:pPr>
              <a:t>18.3.2015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440D24-22D4-419F-AB46-C23F1F4A3EF5}" type="slidenum">
              <a:rPr lang="sk-SK" altLang="sk-SK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7529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gif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dĺžnik 2"/>
          <p:cNvSpPr>
            <a:spLocks noChangeArrowheads="1"/>
          </p:cNvSpPr>
          <p:nvPr/>
        </p:nvSpPr>
        <p:spPr bwMode="auto">
          <a:xfrm>
            <a:off x="0" y="6199188"/>
            <a:ext cx="914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sk-SK" altLang="sk-SK" sz="1400" b="1">
                <a:solidFill>
                  <a:srgbClr val="000000"/>
                </a:solidFill>
              </a:rPr>
              <a:t>Moderné vzdelávanie pre vedomostnú spoločnosť/Projekt je spolufinancovaný zo zdrojov EÚ</a:t>
            </a:r>
          </a:p>
        </p:txBody>
      </p:sp>
      <p:sp>
        <p:nvSpPr>
          <p:cNvPr id="3075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692275" y="2133600"/>
            <a:ext cx="5759450" cy="25908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k-SK" dirty="0" smtClean="0"/>
          </a:p>
          <a:p>
            <a:pPr marL="0" indent="0" algn="ctr" eaLnBrk="1" hangingPunct="1">
              <a:buFont typeface="Arial" panose="020B0604020202020204" pitchFamily="34" charset="0"/>
              <a:buNone/>
              <a:defRPr/>
            </a:pPr>
            <a:r>
              <a:rPr lang="sk-SK" altLang="sk-SK" sz="35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Sociálne siete vo vzdelávaní</a:t>
            </a:r>
            <a:endParaRPr lang="sk-SK" sz="3500" b="1" dirty="0" smtClean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  <a:defRPr/>
            </a:pPr>
            <a:r>
              <a:rPr lang="sk-SK" sz="18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Ing. Dana </a:t>
            </a:r>
            <a:r>
              <a:rPr lang="sk-SK" sz="18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H</a:t>
            </a:r>
            <a:r>
              <a:rPr lang="sk-SK" sz="18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orváthová, PhD.</a:t>
            </a:r>
            <a:endParaRPr lang="sk-SK" sz="1800" b="1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074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04813"/>
            <a:ext cx="8229600" cy="14398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39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Rozvoj inovatívnych foriem vzdelávania</a:t>
            </a:r>
            <a:br>
              <a:rPr lang="sk-SK" sz="39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k-SK" sz="39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 Univerzite Mateja Bela v Banskej Bystrici</a:t>
            </a:r>
            <a:r>
              <a:rPr lang="sk-SK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sk-SK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k-SK" sz="39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ITMS 26110230077</a:t>
            </a:r>
          </a:p>
        </p:txBody>
      </p:sp>
      <p:pic>
        <p:nvPicPr>
          <p:cNvPr id="614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" r="3203"/>
          <a:stretch>
            <a:fillRect/>
          </a:stretch>
        </p:blipFill>
        <p:spPr bwMode="auto">
          <a:xfrm>
            <a:off x="3003550" y="5056188"/>
            <a:ext cx="3138488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2" descr="D:\lihan_work\dokumenty_umb\Projekty_UMB\OPV_Zvýšenie kvality riadenia a  vysokoškolského vzdelávania v podmienkach  UMB\logotyp_opv\Europsky socialny fond\EU-ESF-VERTICAL-COL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921250"/>
            <a:ext cx="1249363" cy="115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1472"/>
          <a:stretch>
            <a:fillRect/>
          </a:stretch>
        </p:blipFill>
        <p:spPr bwMode="auto">
          <a:xfrm>
            <a:off x="6732588" y="4921250"/>
            <a:ext cx="1025525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07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2400" dirty="0"/>
              <a:t>	     My e-ducation (Moje elektronické vzdelávanie)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79512" y="1752600"/>
            <a:ext cx="2162200" cy="4343400"/>
          </a:xfrm>
        </p:spPr>
        <p:txBody>
          <a:bodyPr>
            <a:normAutofit/>
          </a:bodyPr>
          <a:lstStyle/>
          <a:p>
            <a:r>
              <a:rPr lang="sk-SK" dirty="0" smtClean="0"/>
              <a:t>Bezplatné kurzy:</a:t>
            </a:r>
          </a:p>
          <a:p>
            <a:r>
              <a:rPr lang="sk-SK" dirty="0" smtClean="0"/>
              <a:t>MS </a:t>
            </a:r>
            <a:r>
              <a:rPr lang="sk-SK" dirty="0"/>
              <a:t>Access 2013 </a:t>
            </a:r>
            <a:endParaRPr lang="sk-SK" dirty="0" smtClean="0"/>
          </a:p>
          <a:p>
            <a:r>
              <a:rPr lang="sk-SK" dirty="0"/>
              <a:t>MS Excel </a:t>
            </a:r>
            <a:r>
              <a:rPr lang="sk-SK" dirty="0" smtClean="0"/>
              <a:t>2013</a:t>
            </a:r>
          </a:p>
          <a:p>
            <a:r>
              <a:rPr lang="sk-SK" dirty="0"/>
              <a:t>MS Office </a:t>
            </a:r>
            <a:r>
              <a:rPr lang="sk-SK" dirty="0" smtClean="0"/>
              <a:t>2013</a:t>
            </a:r>
          </a:p>
          <a:p>
            <a:r>
              <a:rPr lang="sk-SK" dirty="0"/>
              <a:t>MS Windows </a:t>
            </a:r>
            <a:r>
              <a:rPr lang="sk-SK" dirty="0" smtClean="0"/>
              <a:t>8</a:t>
            </a:r>
          </a:p>
          <a:p>
            <a:r>
              <a:rPr lang="sk-SK" dirty="0"/>
              <a:t>Testy pre osobnostný rozvoj</a:t>
            </a:r>
          </a:p>
        </p:txBody>
      </p:sp>
      <p:pic>
        <p:nvPicPr>
          <p:cNvPr id="6" name="Picture 2" descr="C:\Documents and Settings\Administrator.NTB\Desktop\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117386"/>
            <a:ext cx="1104900" cy="1047750"/>
          </a:xfrm>
          <a:prstGeom prst="rect">
            <a:avLst/>
          </a:prstGeom>
          <a:noFill/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551571"/>
            <a:ext cx="4106783" cy="4620629"/>
          </a:xfrm>
        </p:spPr>
      </p:pic>
    </p:spTree>
    <p:extLst>
      <p:ext uri="{BB962C8B-B14F-4D97-AF65-F5344CB8AC3E}">
        <p14:creationId xmlns:p14="http://schemas.microsoft.com/office/powerpoint/2010/main" val="272427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423848" cy="990600"/>
          </a:xfrm>
        </p:spPr>
        <p:txBody>
          <a:bodyPr>
            <a:noAutofit/>
          </a:bodyPr>
          <a:lstStyle/>
          <a:p>
            <a:r>
              <a:rPr lang="sk-SK" sz="2400" dirty="0" smtClean="0"/>
              <a:t>		</a:t>
            </a:r>
            <a:r>
              <a:rPr lang="sk-SK" sz="4000" dirty="0" smtClean="0"/>
              <a:t>Edmodo</a:t>
            </a:r>
            <a:endParaRPr lang="sk-SK" sz="2400" dirty="0"/>
          </a:p>
        </p:txBody>
      </p:sp>
      <p:pic>
        <p:nvPicPr>
          <p:cNvPr id="4" name="edmodo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2150" y="1600200"/>
            <a:ext cx="7993063" cy="44958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30" y="149846"/>
            <a:ext cx="988740" cy="99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7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		Edmodo</a:t>
            </a:r>
            <a:endParaRPr lang="sk-S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sk-SK" dirty="0" smtClean="0"/>
              <a:t>Čo je Edmodo:</a:t>
            </a:r>
            <a:endParaRPr lang="en-US" dirty="0" smtClean="0"/>
          </a:p>
          <a:p>
            <a:endParaRPr lang="sk-SK" dirty="0" smtClean="0"/>
          </a:p>
          <a:p>
            <a:r>
              <a:rPr lang="en-US" dirty="0" err="1" smtClean="0"/>
              <a:t>Vznik</a:t>
            </a:r>
            <a:r>
              <a:rPr lang="sk-SK" dirty="0" smtClean="0"/>
              <a:t>...</a:t>
            </a:r>
            <a:r>
              <a:rPr lang="en-US" dirty="0" smtClean="0"/>
              <a:t>:</a:t>
            </a:r>
            <a:endParaRPr lang="sk-SK" dirty="0"/>
          </a:p>
          <a:p>
            <a:endParaRPr lang="sk-SK" dirty="0" smtClean="0"/>
          </a:p>
          <a:p>
            <a:r>
              <a:rPr lang="sk-SK" dirty="0" smtClean="0"/>
              <a:t>Účel:</a:t>
            </a:r>
            <a:endParaRPr lang="sk-SK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sk-SK" dirty="0" smtClean="0"/>
              <a:t>Sociálna sieť ktorá zadarmo poskytuje učiteľom, študentom a ich rodičom pripojenie, spolupracova-nie, zdieľanie obsahu a vzdelávacích aplikácií, prístup k domácim úlohám, známkovaniu a k triednym diskusiám a oznámeniam.</a:t>
            </a:r>
          </a:p>
          <a:p>
            <a:pPr algn="just"/>
            <a:r>
              <a:rPr lang="sk-SK" dirty="0" smtClean="0"/>
              <a:t>Sieť vznikla v roku 2008 a v súčasnej dobe má Edmodo po celom svete má tekmer 45 miliónov užívateľov.</a:t>
            </a:r>
          </a:p>
          <a:p>
            <a:pPr algn="just"/>
            <a:r>
              <a:rPr lang="sk-SK" dirty="0" smtClean="0"/>
              <a:t>Účelom je pomôcť </a:t>
            </a:r>
            <a:r>
              <a:rPr lang="sk-SK" dirty="0"/>
              <a:t>pedagógom využiť silu </a:t>
            </a:r>
            <a:r>
              <a:rPr lang="sk-SK" dirty="0" smtClean="0"/>
              <a:t>sociál-nych </a:t>
            </a:r>
            <a:r>
              <a:rPr lang="sk-SK" dirty="0"/>
              <a:t>médií a prispôsobiť učenie pre každého </a:t>
            </a:r>
            <a:r>
              <a:rPr lang="sk-SK" dirty="0" smtClean="0"/>
              <a:t>študenta. Podporuje </a:t>
            </a:r>
            <a:r>
              <a:rPr lang="sk-SK" dirty="0"/>
              <a:t>učenie kedykoľvek a kdekoľvek. Funkčne umožňuje učiteľom posielať správy, diskutovať preberané témy, zdieľať obsah a materiály a pre študentov možnosť vymieňať si skúsenosti so svojimi </a:t>
            </a:r>
            <a:r>
              <a:rPr lang="sk-SK" dirty="0" smtClean="0"/>
              <a:t>rovesníkmi a iné.</a:t>
            </a:r>
            <a:endParaRPr lang="en-US" dirty="0"/>
          </a:p>
          <a:p>
            <a:pPr algn="just"/>
            <a:endParaRPr lang="sk-SK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30" y="149846"/>
            <a:ext cx="988740" cy="99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Edmodo pre učiteľov:</a:t>
            </a:r>
            <a:endParaRPr lang="sk-S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730152" cy="4343400"/>
          </a:xfrm>
        </p:spPr>
        <p:txBody>
          <a:bodyPr>
            <a:normAutofit/>
          </a:bodyPr>
          <a:lstStyle/>
          <a:p>
            <a:r>
              <a:rPr lang="sk-SK" dirty="0" smtClean="0"/>
              <a:t>Vyplní </a:t>
            </a:r>
            <a:r>
              <a:rPr lang="sk-SK" dirty="0"/>
              <a:t>registračný formulár výberom užívateľského mena a hesla. Po registrácii si vytvorí skupiny pre komunikáciu so svojimi študentmi.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207" y="1752600"/>
            <a:ext cx="5752785" cy="4419600"/>
          </a:xfrm>
        </p:spPr>
      </p:pic>
    </p:spTree>
    <p:extLst>
      <p:ext uri="{BB962C8B-B14F-4D97-AF65-F5344CB8AC3E}">
        <p14:creationId xmlns:p14="http://schemas.microsoft.com/office/powerpoint/2010/main" val="5136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Edmodo pre študentov:</a:t>
            </a:r>
            <a:endParaRPr lang="sk-S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dirty="0"/>
              <a:t>Predtým ako si môže študent vytvoriť svoj účet, potrebuje 6-miestny kód skupiny od svojho učiteľa. Akonáhle získa skupinový kód, môže navštíviť </a:t>
            </a:r>
            <a:r>
              <a:rPr lang="sk-SK" dirty="0" smtClean="0"/>
              <a:t>Edmodo.com </a:t>
            </a:r>
            <a:r>
              <a:rPr lang="sk-SK" dirty="0"/>
              <a:t>a kliknúť na políčko „Som študent“ potom napíše kód skupiny, vyplní registračný formulár a prihlási sa.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565079"/>
            <a:ext cx="4671383" cy="4607121"/>
          </a:xfrm>
        </p:spPr>
      </p:pic>
    </p:spTree>
    <p:extLst>
      <p:ext uri="{BB962C8B-B14F-4D97-AF65-F5344CB8AC3E}">
        <p14:creationId xmlns:p14="http://schemas.microsoft.com/office/powerpoint/2010/main" val="2650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dirty="0" smtClean="0"/>
              <a:t>Portál  </a:t>
            </a:r>
            <a:r>
              <a:rPr lang="sk-SK" sz="3600" dirty="0" err="1" smtClean="0"/>
              <a:t>Peerwise</a:t>
            </a:r>
            <a:r>
              <a:rPr lang="sk-SK" sz="3600" dirty="0" smtClean="0"/>
              <a:t> - Vzájomné vzdelávanie</a:t>
            </a:r>
            <a:endParaRPr lang="sk-SK" sz="3600" dirty="0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56792"/>
            <a:ext cx="6626696" cy="4942410"/>
          </a:xfrm>
        </p:spPr>
      </p:pic>
    </p:spTree>
    <p:extLst>
      <p:ext uri="{BB962C8B-B14F-4D97-AF65-F5344CB8AC3E}">
        <p14:creationId xmlns:p14="http://schemas.microsoft.com/office/powerpoint/2010/main" val="390966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dirty="0"/>
              <a:t>Vzdelávanie v najpoužívanejších sociálnych sieťach...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4176464" cy="2088232"/>
          </a:xfrm>
        </p:spPr>
      </p:pic>
      <p:pic>
        <p:nvPicPr>
          <p:cNvPr id="6" name="Zástupný symbol obsahu 3" descr="http://blog.webafrica.co.za/wp-content/uploads/2013/07/social_media.jpg"/>
          <p:cNvPicPr>
            <a:picLocks noGrp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3822092"/>
            <a:ext cx="3886200" cy="2593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619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				Facebook</a:t>
            </a:r>
            <a:endParaRPr lang="sk-S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946176" cy="4343400"/>
          </a:xfrm>
        </p:spPr>
        <p:txBody>
          <a:bodyPr/>
          <a:lstStyle/>
          <a:p>
            <a:r>
              <a:rPr lang="sk-SK" dirty="0" smtClean="0"/>
              <a:t>Zdielanie obsahu (prepojenia, obrázky, videá, stránky):</a:t>
            </a:r>
            <a:endParaRPr lang="sk-SK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98" y="180335"/>
            <a:ext cx="1055380" cy="1055380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060848"/>
            <a:ext cx="6277380" cy="3620616"/>
          </a:xfrm>
        </p:spPr>
      </p:pic>
    </p:spTree>
    <p:extLst>
      <p:ext uri="{BB962C8B-B14F-4D97-AF65-F5344CB8AC3E}">
        <p14:creationId xmlns:p14="http://schemas.microsoft.com/office/powerpoint/2010/main" val="120428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				Facebook</a:t>
            </a:r>
            <a:endParaRPr lang="sk-S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946176" cy="4343400"/>
          </a:xfrm>
        </p:spPr>
        <p:txBody>
          <a:bodyPr/>
          <a:lstStyle/>
          <a:p>
            <a:r>
              <a:rPr lang="sk-SK" dirty="0" smtClean="0"/>
              <a:t>Zdielanie obsahu (prepojenia, obrázky, videá, stránky):</a:t>
            </a:r>
            <a:endParaRPr lang="sk-SK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98" y="180335"/>
            <a:ext cx="1055380" cy="1055380"/>
          </a:xfrm>
          <a:prstGeom prst="rect">
            <a:avLst/>
          </a:prstGeom>
        </p:spPr>
      </p:pic>
      <p:pic>
        <p:nvPicPr>
          <p:cNvPr id="7" name="Obrázok 7" descr="http://cdn2.business2community.com/wp-content/uploads/2013/02/subaquatics-fb-profile.png"/>
          <p:cNvPicPr>
            <a:picLocks noGrp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313" y="2121077"/>
            <a:ext cx="6400800" cy="3606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074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				Facebook</a:t>
            </a:r>
            <a:endParaRPr lang="sk-S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946176" cy="4343400"/>
          </a:xfrm>
        </p:spPr>
        <p:txBody>
          <a:bodyPr/>
          <a:lstStyle/>
          <a:p>
            <a:r>
              <a:rPr lang="en-US" dirty="0" err="1" smtClean="0"/>
              <a:t>Robenie</a:t>
            </a:r>
            <a:r>
              <a:rPr lang="en-US" dirty="0" smtClean="0"/>
              <a:t> </a:t>
            </a:r>
            <a:r>
              <a:rPr lang="en-US" dirty="0" err="1" smtClean="0"/>
              <a:t>kurzov</a:t>
            </a:r>
            <a:r>
              <a:rPr lang="sk-SK" dirty="0" smtClean="0"/>
              <a:t>:</a:t>
            </a:r>
            <a:endParaRPr lang="sk-SK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98" y="180335"/>
            <a:ext cx="1055380" cy="1055380"/>
          </a:xfrm>
          <a:prstGeom prst="rect">
            <a:avLst/>
          </a:prstGeom>
        </p:spPr>
      </p:pic>
      <p:pic>
        <p:nvPicPr>
          <p:cNvPr id="8" name="Obrázok 6"/>
          <p:cNvPicPr>
            <a:picLocks noGrp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313" y="2655391"/>
            <a:ext cx="6400800" cy="253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044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r"/>
            <a:r>
              <a:rPr lang="sk-SK" sz="3200" dirty="0" smtClean="0"/>
              <a:t>Využitie sociálnych sietí vo vzdelávaní</a:t>
            </a:r>
            <a:endParaRPr lang="sk-SK" sz="3200" dirty="0"/>
          </a:p>
        </p:txBody>
      </p:sp>
      <p:pic>
        <p:nvPicPr>
          <p:cNvPr id="1026" name="Picture 2" descr="C:\Documents and Settings\Administrator.NTB\Desktop\social-media-in-educ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692696"/>
            <a:ext cx="5715001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				Facebook</a:t>
            </a:r>
            <a:endParaRPr lang="sk-S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946176" cy="4343400"/>
          </a:xfrm>
        </p:spPr>
        <p:txBody>
          <a:bodyPr/>
          <a:lstStyle/>
          <a:p>
            <a:r>
              <a:rPr lang="en-US" dirty="0" err="1" smtClean="0"/>
              <a:t>Posielanie</a:t>
            </a:r>
            <a:r>
              <a:rPr lang="en-US" dirty="0" smtClean="0"/>
              <a:t> </a:t>
            </a:r>
            <a:r>
              <a:rPr lang="en-US" dirty="0" err="1" smtClean="0"/>
              <a:t>spr</a:t>
            </a:r>
            <a:r>
              <a:rPr lang="sk-SK" dirty="0" smtClean="0"/>
              <a:t>áv/četovanie na vzdelávaciu tému:</a:t>
            </a:r>
            <a:endParaRPr lang="sk-SK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98" y="180335"/>
            <a:ext cx="1055380" cy="105538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584" y="1752600"/>
            <a:ext cx="3588308" cy="4419600"/>
          </a:xfrm>
        </p:spPr>
      </p:pic>
    </p:spTree>
    <p:extLst>
      <p:ext uri="{BB962C8B-B14F-4D97-AF65-F5344CB8AC3E}">
        <p14:creationId xmlns:p14="http://schemas.microsoft.com/office/powerpoint/2010/main" val="58957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154488" cy="1030560"/>
          </a:xfrm>
        </p:spPr>
        <p:txBody>
          <a:bodyPr>
            <a:noAutofit/>
          </a:bodyPr>
          <a:lstStyle/>
          <a:p>
            <a:pPr algn="r"/>
            <a:r>
              <a:rPr lang="sk-SK" sz="2800" dirty="0" smtClean="0"/>
              <a:t>Príklady </a:t>
            </a:r>
            <a:r>
              <a:rPr lang="sk-SK" sz="2800" dirty="0" smtClean="0"/>
              <a:t>„</a:t>
            </a:r>
            <a:r>
              <a:rPr lang="sk-SK" sz="2800" dirty="0" err="1" smtClean="0"/>
              <a:t>facebookovských</a:t>
            </a:r>
            <a:r>
              <a:rPr lang="sk-SK" sz="2800" dirty="0" smtClean="0"/>
              <a:t>“ </a:t>
            </a:r>
            <a:r>
              <a:rPr lang="sk-SK" sz="2800" dirty="0" smtClean="0"/>
              <a:t>vzdelávacích aplikácií rozdelené do troch typoch interakcií</a:t>
            </a:r>
            <a:endParaRPr lang="sk-SK" sz="3200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457200" lvl="0" indent="-457200">
              <a:lnSpc>
                <a:spcPct val="300000"/>
              </a:lnSpc>
              <a:buFont typeface="+mj-lt"/>
              <a:buAutoNum type="arabicPeriod"/>
            </a:pPr>
            <a:r>
              <a:rPr lang="sk-SK" sz="2400" dirty="0" smtClean="0"/>
              <a:t>študent – obsah</a:t>
            </a:r>
          </a:p>
          <a:p>
            <a:pPr marL="457200" lvl="0" indent="-457200">
              <a:lnSpc>
                <a:spcPct val="300000"/>
              </a:lnSpc>
              <a:buFont typeface="+mj-lt"/>
              <a:buAutoNum type="arabicPeriod"/>
            </a:pPr>
            <a:r>
              <a:rPr lang="sk-SK" sz="2400" dirty="0" smtClean="0"/>
              <a:t>študent – </a:t>
            </a:r>
            <a:r>
              <a:rPr lang="en-US" sz="2400" dirty="0" err="1" smtClean="0"/>
              <a:t>vyu</a:t>
            </a:r>
            <a:r>
              <a:rPr lang="sk-SK" sz="2400" dirty="0" smtClean="0"/>
              <a:t>čujúci</a:t>
            </a:r>
          </a:p>
          <a:p>
            <a:pPr marL="457200" lvl="0" indent="-457200">
              <a:lnSpc>
                <a:spcPct val="300000"/>
              </a:lnSpc>
              <a:buFont typeface="+mj-lt"/>
              <a:buAutoNum type="arabicPeriod"/>
            </a:pPr>
            <a:r>
              <a:rPr lang="sk-SK" sz="2400" dirty="0" smtClean="0"/>
              <a:t>študent – študenti</a:t>
            </a:r>
          </a:p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err="1" smtClean="0"/>
              <a:t>študent-obsah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 lvl="2">
              <a:buNone/>
            </a:pPr>
            <a:endParaRPr lang="sk-SK" sz="1400" dirty="0" smtClean="0"/>
          </a:p>
          <a:p>
            <a:pPr lvl="2">
              <a:buNone/>
            </a:pPr>
            <a:r>
              <a:rPr lang="sk-SK" sz="1400" dirty="0" smtClean="0"/>
              <a:t>		</a:t>
            </a:r>
          </a:p>
          <a:p>
            <a:pPr lvl="2">
              <a:buNone/>
            </a:pPr>
            <a:r>
              <a:rPr lang="sk-SK" sz="1400" dirty="0" smtClean="0"/>
              <a:t>		</a:t>
            </a:r>
            <a:r>
              <a:rPr lang="sk-SK" sz="2000" dirty="0" err="1" smtClean="0"/>
              <a:t>SideShare</a:t>
            </a:r>
            <a:r>
              <a:rPr lang="sk-SK" sz="2100" dirty="0" smtClean="0"/>
              <a:t> </a:t>
            </a:r>
            <a:r>
              <a:rPr lang="sk-SK" sz="1400" dirty="0" smtClean="0"/>
              <a:t>		</a:t>
            </a:r>
          </a:p>
          <a:p>
            <a:pPr>
              <a:buNone/>
            </a:pPr>
            <a:endParaRPr lang="sk-SK" sz="2000" dirty="0" smtClean="0"/>
          </a:p>
          <a:p>
            <a:pPr>
              <a:buFont typeface="Courier New" pitchFamily="49" charset="0"/>
              <a:buChar char="o"/>
            </a:pPr>
            <a:endParaRPr lang="sk-SK" sz="2000" dirty="0" smtClean="0"/>
          </a:p>
          <a:p>
            <a:pPr>
              <a:buNone/>
            </a:pPr>
            <a:r>
              <a:rPr lang="sk-SK" sz="2000" dirty="0" smtClean="0"/>
              <a:t>			</a:t>
            </a:r>
            <a:r>
              <a:rPr lang="sk-SK" sz="2000" dirty="0" err="1" smtClean="0"/>
              <a:t>NewsRack</a:t>
            </a:r>
            <a:r>
              <a:rPr lang="sk-SK" sz="2000" dirty="0" smtClean="0"/>
              <a:t>  </a:t>
            </a:r>
          </a:p>
          <a:p>
            <a:pPr>
              <a:buNone/>
            </a:pPr>
            <a:endParaRPr lang="sk-SK" sz="2000" dirty="0" smtClean="0"/>
          </a:p>
          <a:p>
            <a:pPr>
              <a:buFont typeface="Courier New" pitchFamily="49" charset="0"/>
              <a:buChar char="o"/>
            </a:pPr>
            <a:endParaRPr lang="sk-SK" sz="2000" dirty="0" smtClean="0"/>
          </a:p>
          <a:p>
            <a:pPr>
              <a:buNone/>
            </a:pPr>
            <a:r>
              <a:rPr lang="sk-SK" sz="2000" dirty="0" smtClean="0"/>
              <a:t>			</a:t>
            </a:r>
            <a:r>
              <a:rPr lang="sk-SK" sz="2000" dirty="0" err="1" smtClean="0"/>
              <a:t>Mathematical</a:t>
            </a:r>
            <a:r>
              <a:rPr lang="sk-SK" sz="2000" dirty="0" smtClean="0"/>
              <a:t> </a:t>
            </a:r>
            <a:r>
              <a:rPr lang="sk-SK" sz="2000" dirty="0" err="1" smtClean="0"/>
              <a:t>Formulas</a:t>
            </a:r>
            <a:r>
              <a:rPr lang="sk-SK" sz="2000" dirty="0" smtClean="0"/>
              <a:t> </a:t>
            </a:r>
          </a:p>
          <a:p>
            <a:pPr>
              <a:buNone/>
            </a:pPr>
            <a:endParaRPr lang="sk-SK" sz="2000" dirty="0" smtClean="0"/>
          </a:p>
          <a:p>
            <a:pPr>
              <a:buFont typeface="Courier New" pitchFamily="49" charset="0"/>
              <a:buChar char="o"/>
            </a:pPr>
            <a:endParaRPr lang="sk-SK" sz="2000" dirty="0" smtClean="0"/>
          </a:p>
          <a:p>
            <a:pPr>
              <a:buNone/>
            </a:pPr>
            <a:r>
              <a:rPr lang="sk-SK" sz="2000" dirty="0" smtClean="0"/>
              <a:t>			</a:t>
            </a:r>
            <a:r>
              <a:rPr lang="sk-SK" sz="2000" dirty="0" err="1" smtClean="0"/>
              <a:t>Events</a:t>
            </a:r>
            <a:r>
              <a:rPr lang="sk-SK" sz="2000" dirty="0" smtClean="0"/>
              <a:t> </a:t>
            </a:r>
            <a:r>
              <a:rPr lang="sk-SK" sz="2000" dirty="0" err="1" smtClean="0"/>
              <a:t>Calendar</a:t>
            </a:r>
            <a:r>
              <a:rPr lang="sk-SK" sz="2000" dirty="0" smtClean="0"/>
              <a:t> </a:t>
            </a:r>
          </a:p>
          <a:p>
            <a:pPr>
              <a:buFont typeface="Courier New" pitchFamily="49" charset="0"/>
              <a:buChar char="o"/>
            </a:pPr>
            <a:endParaRPr lang="sk-SK" sz="2000" dirty="0" smtClean="0"/>
          </a:p>
          <a:p>
            <a:pPr>
              <a:buNone/>
            </a:pPr>
            <a:endParaRPr lang="sk-SK" sz="2000" dirty="0" smtClean="0"/>
          </a:p>
          <a:p>
            <a:pPr>
              <a:buNone/>
            </a:pPr>
            <a:r>
              <a:rPr lang="sk-SK" sz="2000" dirty="0" smtClean="0"/>
              <a:t>                                </a:t>
            </a:r>
            <a:r>
              <a:rPr lang="sk-SK" sz="2000" dirty="0" err="1" smtClean="0"/>
              <a:t>Zoho</a:t>
            </a:r>
            <a:r>
              <a:rPr lang="sk-SK" sz="2000" dirty="0" smtClean="0"/>
              <a:t> </a:t>
            </a:r>
            <a:r>
              <a:rPr lang="sk-SK" sz="2000" dirty="0" err="1" smtClean="0"/>
              <a:t>Online</a:t>
            </a:r>
            <a:r>
              <a:rPr lang="sk-SK" sz="2000" dirty="0" smtClean="0"/>
              <a:t> Office </a:t>
            </a:r>
          </a:p>
          <a:p>
            <a:pPr>
              <a:buFont typeface="Courier New" pitchFamily="49" charset="0"/>
              <a:buChar char="o"/>
            </a:pPr>
            <a:endParaRPr lang="sk-SK" sz="2000" dirty="0" smtClean="0"/>
          </a:p>
          <a:p>
            <a:pPr>
              <a:buFont typeface="Courier New" pitchFamily="49" charset="0"/>
              <a:buChar char="o"/>
            </a:pPr>
            <a:endParaRPr lang="sk-SK" dirty="0"/>
          </a:p>
        </p:txBody>
      </p:sp>
      <p:pic>
        <p:nvPicPr>
          <p:cNvPr id="4" name="Obrázok 3" descr="http://www.marchpr.com/wp-content/uploads/2013/04/slideshare-logo-300x300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844824"/>
            <a:ext cx="576064" cy="59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ok 4" descr="C:\Documents and Settings\Administrator.NTB\Desktop\2010020208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2780928"/>
            <a:ext cx="576063" cy="57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ok 5" descr="C:\Documents and Settings\Administrator.NTB\Desktop\25189_102981519742543_5568144_n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3645024"/>
            <a:ext cx="593601" cy="583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ok 6" descr="C:\Documents and Settings\Administrator.NTB\Desktop\190136_494233663933111_619231271_n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4437112"/>
            <a:ext cx="593601" cy="59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ok 8" descr="C:\Documents and Settings\Administrator.NTB\Desktop\420488_249381481815889_1194158033_n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672" y="5373216"/>
            <a:ext cx="593601" cy="596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študent – vyučujúci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611560" y="1556792"/>
            <a:ext cx="8153400" cy="4752528"/>
          </a:xfrm>
        </p:spPr>
        <p:txBody>
          <a:bodyPr/>
          <a:lstStyle/>
          <a:p>
            <a:pPr>
              <a:buNone/>
            </a:pPr>
            <a:r>
              <a:rPr lang="sk-SK" dirty="0" smtClean="0"/>
              <a:t>	      	</a:t>
            </a:r>
            <a:endParaRPr lang="sk-SK" dirty="0"/>
          </a:p>
        </p:txBody>
      </p:sp>
      <p:pic>
        <p:nvPicPr>
          <p:cNvPr id="5" name="Obrázok 4" descr="C:\Documents and Settings\Administrator.NTB\Desktop\survey gizmo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988840"/>
            <a:ext cx="57606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ok 5" descr="C:\Documents and Settings\Administrator.NTB\Desktop\video_thumb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278092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ok 6" descr="C:\Documents and Settings\Administrator.NTB\Desktop\1524779_1382522792010192_2141095814_n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3573016"/>
            <a:ext cx="586034" cy="66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ok 7" descr="C:\Documents and Settings\Administrator.NTB\Desktop\udututeach_logo.g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4653136"/>
            <a:ext cx="1215838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ok 8" descr="C:\Documents and Settings\Administrator.NTB\Desktop\stiahnuť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672" y="5301208"/>
            <a:ext cx="809625" cy="447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ĺžnik 9"/>
          <p:cNvSpPr/>
          <p:nvPr/>
        </p:nvSpPr>
        <p:spPr>
          <a:xfrm>
            <a:off x="3131840" y="2060848"/>
            <a:ext cx="1633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err="1" smtClean="0"/>
              <a:t>Survey</a:t>
            </a:r>
            <a:r>
              <a:rPr lang="sk-SK" dirty="0" smtClean="0"/>
              <a:t> </a:t>
            </a:r>
            <a:r>
              <a:rPr lang="sk-SK" dirty="0" err="1" smtClean="0"/>
              <a:t>Gizmo</a:t>
            </a:r>
            <a:endParaRPr lang="sk-SK" dirty="0"/>
          </a:p>
        </p:txBody>
      </p:sp>
      <p:sp>
        <p:nvSpPr>
          <p:cNvPr id="12" name="Obdĺžnik 11"/>
          <p:cNvSpPr/>
          <p:nvPr/>
        </p:nvSpPr>
        <p:spPr>
          <a:xfrm>
            <a:off x="3131840" y="2852936"/>
            <a:ext cx="3489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err="1" smtClean="0"/>
              <a:t>Webinaria</a:t>
            </a:r>
            <a:r>
              <a:rPr lang="sk-SK" dirty="0" smtClean="0"/>
              <a:t> </a:t>
            </a:r>
            <a:r>
              <a:rPr lang="sk-SK" dirty="0" err="1" smtClean="0"/>
              <a:t>Screencast</a:t>
            </a:r>
            <a:r>
              <a:rPr lang="sk-SK" dirty="0" smtClean="0"/>
              <a:t> </a:t>
            </a:r>
            <a:r>
              <a:rPr lang="sk-SK" dirty="0" err="1" smtClean="0"/>
              <a:t>recoreder</a:t>
            </a:r>
            <a:endParaRPr lang="sk-SK" dirty="0"/>
          </a:p>
        </p:txBody>
      </p:sp>
      <p:sp>
        <p:nvSpPr>
          <p:cNvPr id="13" name="Obdĺžnik 12"/>
          <p:cNvSpPr/>
          <p:nvPr/>
        </p:nvSpPr>
        <p:spPr>
          <a:xfrm>
            <a:off x="3131840" y="3717032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Monster </a:t>
            </a:r>
            <a:r>
              <a:rPr lang="sk-SK" dirty="0" err="1" smtClean="0"/>
              <a:t>Quiz</a:t>
            </a:r>
            <a:endParaRPr lang="sk-SK" dirty="0"/>
          </a:p>
        </p:txBody>
      </p:sp>
      <p:sp>
        <p:nvSpPr>
          <p:cNvPr id="14" name="Obdĺžnik 13"/>
          <p:cNvSpPr/>
          <p:nvPr/>
        </p:nvSpPr>
        <p:spPr>
          <a:xfrm>
            <a:off x="3131840" y="4581128"/>
            <a:ext cx="1415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err="1" smtClean="0"/>
              <a:t>UdutuTeach</a:t>
            </a:r>
            <a:endParaRPr lang="sk-SK" dirty="0"/>
          </a:p>
        </p:txBody>
      </p:sp>
      <p:sp>
        <p:nvSpPr>
          <p:cNvPr id="15" name="Obdĺžnik 14"/>
          <p:cNvSpPr/>
          <p:nvPr/>
        </p:nvSpPr>
        <p:spPr>
          <a:xfrm>
            <a:off x="3131840" y="5373216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err="1" smtClean="0"/>
              <a:t>Skype</a:t>
            </a:r>
            <a:r>
              <a:rPr lang="sk-SK" dirty="0" smtClean="0"/>
              <a:t> </a:t>
            </a:r>
            <a:r>
              <a:rPr lang="sk-SK" dirty="0" err="1" smtClean="0"/>
              <a:t>me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študent – študenti</a:t>
            </a:r>
            <a:br>
              <a:rPr lang="sk-SK" dirty="0" smtClean="0"/>
            </a:br>
            <a:endParaRPr lang="sk-SK" dirty="0"/>
          </a:p>
        </p:txBody>
      </p:sp>
      <p:pic>
        <p:nvPicPr>
          <p:cNvPr id="5" name="Zástupný symbol obsahu 4" descr="C:\Documents and Settings\Administrator.NTB\Desktop\stiahnuť (1)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988840"/>
            <a:ext cx="7524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ok 5" descr="C:\Documents and Settings\Administrator.NTB\Desktop\stiahnuť (2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356992"/>
            <a:ext cx="1476375" cy="385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ok 6" descr="C:\Documents and Settings\Administrator.NTB\Desktop\stiahnuť (3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4149080"/>
            <a:ext cx="80962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ok 7" descr="C:\Documents and Settings\Administrator.NTB\Desktop\stiahnuť (4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5229200"/>
            <a:ext cx="80962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ĺžnik 8"/>
          <p:cNvSpPr/>
          <p:nvPr/>
        </p:nvSpPr>
        <p:spPr>
          <a:xfrm>
            <a:off x="3203848" y="2204864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err="1" smtClean="0"/>
              <a:t>Neat</a:t>
            </a:r>
            <a:r>
              <a:rPr lang="sk-SK" dirty="0" smtClean="0"/>
              <a:t> </a:t>
            </a:r>
            <a:r>
              <a:rPr lang="sk-SK" dirty="0" err="1" smtClean="0"/>
              <a:t>chat</a:t>
            </a:r>
            <a:endParaRPr lang="sk-SK" dirty="0"/>
          </a:p>
        </p:txBody>
      </p:sp>
      <p:sp>
        <p:nvSpPr>
          <p:cNvPr id="10" name="Obdĺžnik 9"/>
          <p:cNvSpPr/>
          <p:nvPr/>
        </p:nvSpPr>
        <p:spPr>
          <a:xfrm>
            <a:off x="3203848" y="3284984"/>
            <a:ext cx="1142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err="1" smtClean="0"/>
              <a:t>We</a:t>
            </a:r>
            <a:r>
              <a:rPr lang="sk-SK" dirty="0" smtClean="0"/>
              <a:t> </a:t>
            </a:r>
            <a:r>
              <a:rPr lang="sk-SK" dirty="0" err="1" smtClean="0"/>
              <a:t>Read</a:t>
            </a:r>
            <a:endParaRPr lang="sk-SK" dirty="0"/>
          </a:p>
        </p:txBody>
      </p:sp>
      <p:sp>
        <p:nvSpPr>
          <p:cNvPr id="11" name="Obdĺžnik 10"/>
          <p:cNvSpPr/>
          <p:nvPr/>
        </p:nvSpPr>
        <p:spPr>
          <a:xfrm>
            <a:off x="3203848" y="4365104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err="1" smtClean="0"/>
              <a:t>Koofers</a:t>
            </a:r>
            <a:endParaRPr lang="sk-SK" dirty="0"/>
          </a:p>
        </p:txBody>
      </p:sp>
      <p:sp>
        <p:nvSpPr>
          <p:cNvPr id="12" name="Obdĺžnik 11"/>
          <p:cNvSpPr/>
          <p:nvPr/>
        </p:nvSpPr>
        <p:spPr>
          <a:xfrm>
            <a:off x="3203848" y="5445224"/>
            <a:ext cx="1274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err="1" smtClean="0"/>
              <a:t>Peer</a:t>
            </a:r>
            <a:r>
              <a:rPr lang="sk-SK" dirty="0" smtClean="0"/>
              <a:t> </a:t>
            </a:r>
            <a:r>
              <a:rPr lang="sk-SK" dirty="0" err="1" smtClean="0"/>
              <a:t>Pong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istrator.NTB\Desktop\dd_soci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0"/>
            <a:ext cx="6540500" cy="454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https://lms2.umb.sk/pluginfile.php/20536/mod_label/intro/Info%20o%20projekte.jpg"/>
          <p:cNvSpPr>
            <a:spLocks noChangeAspect="1" noChangeArrowheads="1"/>
          </p:cNvSpPr>
          <p:nvPr/>
        </p:nvSpPr>
        <p:spPr bwMode="auto">
          <a:xfrm>
            <a:off x="155575" y="-1309688"/>
            <a:ext cx="4391025" cy="273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sk-SK" altLang="sk-SK" smtClean="0">
              <a:solidFill>
                <a:prstClr val="black"/>
              </a:solidFill>
            </a:endParaRPr>
          </a:p>
        </p:txBody>
      </p:sp>
      <p:sp>
        <p:nvSpPr>
          <p:cNvPr id="4099" name="AutoShape 4" descr="https://lms2.umb.sk/pluginfile.php/20536/mod_label/intro/Info%20o%20projekte.jpg"/>
          <p:cNvSpPr>
            <a:spLocks noChangeAspect="1" noChangeArrowheads="1"/>
          </p:cNvSpPr>
          <p:nvPr/>
        </p:nvSpPr>
        <p:spPr bwMode="auto">
          <a:xfrm>
            <a:off x="155575" y="-1309688"/>
            <a:ext cx="4391025" cy="273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sk-SK" altLang="sk-SK" smtClean="0">
              <a:solidFill>
                <a:prstClr val="black"/>
              </a:solidFill>
            </a:endParaRPr>
          </a:p>
        </p:txBody>
      </p:sp>
      <p:pic>
        <p:nvPicPr>
          <p:cNvPr id="4100" name="Zástupný symbol obsahu 11" descr="Info o projekt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6488" y="2497138"/>
            <a:ext cx="4391025" cy="2733675"/>
          </a:xfrm>
        </p:spPr>
      </p:pic>
    </p:spTree>
    <p:extLst>
      <p:ext uri="{BB962C8B-B14F-4D97-AF65-F5344CB8AC3E}">
        <p14:creationId xmlns:p14="http://schemas.microsoft.com/office/powerpoint/2010/main" val="193118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textu 1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6356176" cy="1254968"/>
          </a:xfrm>
        </p:spPr>
        <p:txBody>
          <a:bodyPr>
            <a:normAutofit fontScale="77500" lnSpcReduction="20000"/>
          </a:bodyPr>
          <a:lstStyle/>
          <a:p>
            <a:r>
              <a:rPr lang="sk-SK" dirty="0" smtClean="0"/>
              <a:t>Platón v roku 387 </a:t>
            </a:r>
            <a:r>
              <a:rPr lang="sk-SK" dirty="0" err="1" smtClean="0"/>
              <a:t>p.n.l</a:t>
            </a:r>
            <a:r>
              <a:rPr lang="sk-SK" dirty="0" smtClean="0"/>
              <a:t>. založil novú školu orientovanú na skúmanie a vyučovanie filozofie a</a:t>
            </a:r>
          </a:p>
          <a:p>
            <a:r>
              <a:rPr lang="sk-SK" dirty="0" smtClean="0"/>
              <a:t>vied. V Platónovej Akadémii bol hlavnou praktikou dialóg viacerých účastníkov. Premýšľanie</a:t>
            </a:r>
          </a:p>
          <a:p>
            <a:r>
              <a:rPr lang="sk-SK" dirty="0" smtClean="0"/>
              <a:t>a hodnotenie myšlienok bolo vnímané ako cesta ku kritickejšiemu a hlbšiemu porozumeniu</a:t>
            </a:r>
          </a:p>
          <a:p>
            <a:r>
              <a:rPr lang="sk-SK" dirty="0" smtClean="0"/>
              <a:t>problémom. V skutočnosti bola Platónova Akadémia sociálnou sieťou schopnou vykonávať</a:t>
            </a:r>
          </a:p>
          <a:p>
            <a:r>
              <a:rPr lang="sk-SK" dirty="0" smtClean="0"/>
              <a:t>prieskum, ktorý sa sám opravoval.</a:t>
            </a:r>
          </a:p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k-SK" dirty="0" smtClean="0"/>
              <a:t>História sociálnych sietí</a:t>
            </a:r>
            <a:endParaRPr lang="sk-SK" dirty="0"/>
          </a:p>
        </p:txBody>
      </p:sp>
      <p:pic>
        <p:nvPicPr>
          <p:cNvPr id="18434" name="Picture 2" descr="C:\Documents and Settings\Administrator.NTB\Desktop\images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609189"/>
            <a:ext cx="5184576" cy="37849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1978 - Bulletin Board System</a:t>
            </a:r>
            <a:endParaRPr lang="sk-SK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9" y="1956592"/>
            <a:ext cx="7418286" cy="38486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Základné typy sociálnych  sietí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k-SK" dirty="0" smtClean="0"/>
              <a:t>informačné</a:t>
            </a:r>
          </a:p>
          <a:p>
            <a:pPr marL="514350" indent="-514350">
              <a:buFont typeface="+mj-lt"/>
              <a:buAutoNum type="arabicPeriod"/>
            </a:pPr>
            <a:endParaRPr lang="sk-SK" dirty="0" smtClean="0"/>
          </a:p>
          <a:p>
            <a:pPr marL="514350" indent="-514350">
              <a:buFont typeface="+mj-lt"/>
              <a:buAutoNum type="arabicPeriod"/>
            </a:pPr>
            <a:r>
              <a:rPr lang="sk-SK" dirty="0" err="1" smtClean="0"/>
              <a:t>komunitné</a:t>
            </a:r>
            <a:endParaRPr lang="sk-SK" dirty="0" smtClean="0"/>
          </a:p>
          <a:p>
            <a:pPr marL="514350" indent="-514350">
              <a:buFont typeface="+mj-lt"/>
              <a:buAutoNum type="arabicPeriod"/>
            </a:pPr>
            <a:endParaRPr lang="sk-SK" dirty="0" smtClean="0"/>
          </a:p>
          <a:p>
            <a:pPr marL="514350" indent="-514350">
              <a:buFont typeface="+mj-lt"/>
              <a:buAutoNum type="arabicPeriod"/>
            </a:pPr>
            <a:r>
              <a:rPr lang="sk-SK" dirty="0" smtClean="0"/>
              <a:t>profesijné</a:t>
            </a:r>
          </a:p>
          <a:p>
            <a:pPr marL="514350" indent="-514350">
              <a:buFont typeface="+mj-lt"/>
              <a:buAutoNum type="arabicPeriod"/>
            </a:pPr>
            <a:endParaRPr lang="sk-SK" dirty="0" smtClean="0"/>
          </a:p>
          <a:p>
            <a:pPr marL="514350" indent="-514350">
              <a:buFont typeface="+mj-lt"/>
              <a:buAutoNum type="arabicPeriod"/>
            </a:pPr>
            <a:r>
              <a:rPr lang="sk-SK" dirty="0" smtClean="0"/>
              <a:t>vzdelávacie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4993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Vzdelávacie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sk-SK" dirty="0" smtClean="0"/>
              <a:t>- študenti sa stretávajú s inými </a:t>
            </a:r>
            <a:r>
              <a:rPr lang="sk-SK" dirty="0" smtClean="0"/>
              <a:t>študentami </a:t>
            </a:r>
            <a:r>
              <a:rPr lang="sk-SK" dirty="0" smtClean="0"/>
              <a:t>za účelom spolupráce na akademických projektoch, výsku-moch, alebo za účelom komunikácie s učiteľmi a profesormi prostredníctvom blogov a triednych fór.</a:t>
            </a:r>
          </a:p>
          <a:p>
            <a:pPr algn="just">
              <a:buNone/>
            </a:pPr>
            <a:r>
              <a:rPr lang="sk-SK" dirty="0" smtClean="0"/>
              <a:t>-	ponúkajú možnosť byť v kontakte s vyučujúcimi a tak ľahšie plniť úlohy, ktoré sa od nich očakávajú. V rámci vzdelávacieho systému sú vzdelávacie  sociálne siete  veľmi praktické, a teda sa stávajú veľmi populárnymi.</a:t>
            </a:r>
          </a:p>
          <a:p>
            <a:pPr algn="just">
              <a:buNone/>
            </a:pP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2400" dirty="0"/>
              <a:t>	     </a:t>
            </a:r>
            <a:r>
              <a:rPr lang="sk-SK" sz="2400" dirty="0" smtClean="0"/>
              <a:t>My </a:t>
            </a:r>
            <a:r>
              <a:rPr lang="sk-SK" sz="2400" dirty="0"/>
              <a:t>e-ducation (Moje elektronické vzdelávanie)</a:t>
            </a:r>
          </a:p>
        </p:txBody>
      </p:sp>
      <p:pic>
        <p:nvPicPr>
          <p:cNvPr id="5" name="www.e-ducation.com - Introduction (ENG subtitles)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3738" y="1600200"/>
            <a:ext cx="7993062" cy="4495800"/>
          </a:xfrm>
        </p:spPr>
      </p:pic>
      <p:pic>
        <p:nvPicPr>
          <p:cNvPr id="4" name="Picture 2" descr="C:\Documents and Settings\Administrator.NTB\Desktop\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16632"/>
            <a:ext cx="1104900" cy="1047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423848" cy="990600"/>
          </a:xfrm>
        </p:spPr>
        <p:txBody>
          <a:bodyPr>
            <a:noAutofit/>
          </a:bodyPr>
          <a:lstStyle/>
          <a:p>
            <a:r>
              <a:rPr lang="sk-SK" sz="2400" dirty="0" smtClean="0"/>
              <a:t>	     My e-ducation (Moje elektronické vzdelávanie)</a:t>
            </a:r>
            <a:endParaRPr lang="sk-SK" sz="2400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sk-SK" sz="2000" dirty="0" smtClean="0"/>
              <a:t>Slovenský e-learningový portál</a:t>
            </a:r>
            <a:r>
              <a:rPr lang="en-US" sz="2000" dirty="0" smtClean="0"/>
              <a:t> </a:t>
            </a:r>
            <a:endParaRPr lang="sk-SK" sz="2000" dirty="0" smtClean="0"/>
          </a:p>
          <a:p>
            <a:pPr algn="just"/>
            <a:r>
              <a:rPr lang="sk-SK" sz="2000" dirty="0" smtClean="0"/>
              <a:t>Vytvorený na poskytovanie plnohodnotného vzdelávacieho obsahu s prvkami sociálnych sietí (vytváranie priateľstiev, komunikácia atď.) pre tých, ktorí majú záujem vzdelávať (sa), komunikovať a nadväzovať kontakty na jednom mieste prostredníctvom internetu.</a:t>
            </a:r>
          </a:p>
          <a:p>
            <a:pPr algn="just"/>
            <a:r>
              <a:rPr lang="sk-SK" sz="2000" dirty="0" smtClean="0"/>
              <a:t>Vzdelávať sa je možné </a:t>
            </a:r>
            <a:r>
              <a:rPr lang="sk-SK" sz="2000" smtClean="0"/>
              <a:t>prostredníctvom vzdelávacích </a:t>
            </a:r>
            <a:r>
              <a:rPr lang="sk-SK" sz="2000" dirty="0" smtClean="0"/>
              <a:t>kurzov alebo sledovaním vzdelávacích programov.</a:t>
            </a:r>
          </a:p>
        </p:txBody>
      </p:sp>
      <p:pic>
        <p:nvPicPr>
          <p:cNvPr id="25602" name="Picture 2" descr="C:\Documents and Settings\Administrator.NTB\Desktop\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6632"/>
            <a:ext cx="1104900" cy="1047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2400" dirty="0"/>
              <a:t>	     My e-ducation (Moje elektronické vzdelávanie)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79512" y="1752600"/>
            <a:ext cx="2162200" cy="4343400"/>
          </a:xfrm>
        </p:spPr>
        <p:txBody>
          <a:bodyPr>
            <a:normAutofit lnSpcReduction="10000"/>
          </a:bodyPr>
          <a:lstStyle/>
          <a:p>
            <a:r>
              <a:rPr lang="sk-SK" dirty="0" smtClean="0"/>
              <a:t>Katalóg kurzov:</a:t>
            </a:r>
          </a:p>
          <a:p>
            <a:r>
              <a:rPr lang="sk-SK" dirty="0" smtClean="0"/>
              <a:t>- bezplatné kruzy</a:t>
            </a:r>
          </a:p>
          <a:p>
            <a:r>
              <a:rPr lang="sk-SK" dirty="0" smtClean="0"/>
              <a:t>- počítače</a:t>
            </a:r>
          </a:p>
          <a:p>
            <a:r>
              <a:rPr lang="sk-SK" dirty="0" smtClean="0"/>
              <a:t>- zdravie..</a:t>
            </a:r>
          </a:p>
          <a:p>
            <a:r>
              <a:rPr lang="sk-SK" dirty="0" smtClean="0"/>
              <a:t>- jazykové...</a:t>
            </a:r>
          </a:p>
          <a:p>
            <a:r>
              <a:rPr lang="sk-SK" dirty="0" smtClean="0"/>
              <a:t>- ekonomika..</a:t>
            </a:r>
          </a:p>
          <a:p>
            <a:r>
              <a:rPr lang="sk-SK" dirty="0" smtClean="0"/>
              <a:t>- príroda...</a:t>
            </a:r>
          </a:p>
          <a:p>
            <a:r>
              <a:rPr lang="sk-SK" dirty="0" smtClean="0"/>
              <a:t>- </a:t>
            </a:r>
            <a:r>
              <a:rPr lang="sk-SK" dirty="0" smtClean="0"/>
              <a:t>financie</a:t>
            </a:r>
            <a:endParaRPr lang="sk-SK" dirty="0" smtClean="0"/>
          </a:p>
          <a:p>
            <a:r>
              <a:rPr lang="sk-SK" dirty="0" smtClean="0"/>
              <a:t>- ostatné</a:t>
            </a:r>
            <a:endParaRPr lang="sk-SK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764" y="1752600"/>
            <a:ext cx="5261671" cy="4419600"/>
          </a:xfrm>
        </p:spPr>
      </p:pic>
      <p:pic>
        <p:nvPicPr>
          <p:cNvPr id="6" name="Picture 2" descr="C:\Documents and Settings\Administrator.NTB\Desktop\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" y="117386"/>
            <a:ext cx="1104900" cy="1047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285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án">
  <a:themeElements>
    <a:clrScheme name="Mediá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á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á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4173</TotalTime>
  <Words>464</Words>
  <Application>Microsoft Office PowerPoint</Application>
  <PresentationFormat>Prezentácia na obrazovke (4:3)</PresentationFormat>
  <Paragraphs>104</Paragraphs>
  <Slides>26</Slides>
  <Notes>2</Notes>
  <HiddenSlides>1</HiddenSlides>
  <MMClips>2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3</vt:i4>
      </vt:variant>
      <vt:variant>
        <vt:lpstr>Nadpisy snímok</vt:lpstr>
      </vt:variant>
      <vt:variant>
        <vt:i4>26</vt:i4>
      </vt:variant>
    </vt:vector>
  </HeadingPairs>
  <TitlesOfParts>
    <vt:vector size="35" baseType="lpstr">
      <vt:lpstr>Arial</vt:lpstr>
      <vt:lpstr>Calibri</vt:lpstr>
      <vt:lpstr>Courier New</vt:lpstr>
      <vt:lpstr>Tw Cen MT</vt:lpstr>
      <vt:lpstr>Wingdings</vt:lpstr>
      <vt:lpstr>Wingdings 2</vt:lpstr>
      <vt:lpstr>Medián</vt:lpstr>
      <vt:lpstr>1_Motív Office</vt:lpstr>
      <vt:lpstr>Motív Office</vt:lpstr>
      <vt:lpstr>Rozvoj inovatívnych foriem vzdelávania na Univerzite Mateja Bela v Banskej Bystrici ITMS 26110230077</vt:lpstr>
      <vt:lpstr>Využitie sociálnych sietí vo vzdelávaní</vt:lpstr>
      <vt:lpstr>História sociálnych sietí</vt:lpstr>
      <vt:lpstr>1978 - Bulletin Board System</vt:lpstr>
      <vt:lpstr>Základné typy sociálnych  sietí</vt:lpstr>
      <vt:lpstr>Vzdelávacie</vt:lpstr>
      <vt:lpstr>      My e-ducation (Moje elektronické vzdelávanie)</vt:lpstr>
      <vt:lpstr>      My e-ducation (Moje elektronické vzdelávanie)</vt:lpstr>
      <vt:lpstr>      My e-ducation (Moje elektronické vzdelávanie)</vt:lpstr>
      <vt:lpstr>      My e-ducation (Moje elektronické vzdelávanie)</vt:lpstr>
      <vt:lpstr>  Edmodo</vt:lpstr>
      <vt:lpstr>  Edmodo</vt:lpstr>
      <vt:lpstr>Edmodo pre učiteľov:</vt:lpstr>
      <vt:lpstr>Edmodo pre študentov:</vt:lpstr>
      <vt:lpstr>Portál  Peerwise - Vzájomné vzdelávanie</vt:lpstr>
      <vt:lpstr>Vzdelávanie v najpoužívanejších sociálnych sieťach...</vt:lpstr>
      <vt:lpstr>    Facebook</vt:lpstr>
      <vt:lpstr>    Facebook</vt:lpstr>
      <vt:lpstr>    Facebook</vt:lpstr>
      <vt:lpstr>    Facebook</vt:lpstr>
      <vt:lpstr>Príklady „facebookovských“ vzdelávacích aplikácií rozdelené do troch typoch interakcií</vt:lpstr>
      <vt:lpstr>študent-obsah</vt:lpstr>
      <vt:lpstr>študent – vyučujúci</vt:lpstr>
      <vt:lpstr> študent – študenti 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Využitie sociálnych sietí vo vzdelávaní</dc:title>
  <dc:creator>Martin Ondrejka</dc:creator>
  <cp:lastModifiedBy>Horvathova Dana</cp:lastModifiedBy>
  <cp:revision>134</cp:revision>
  <dcterms:created xsi:type="dcterms:W3CDTF">2014-11-15T15:15:11Z</dcterms:created>
  <dcterms:modified xsi:type="dcterms:W3CDTF">2015-03-18T17:54:16Z</dcterms:modified>
</cp:coreProperties>
</file>