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  <p:sldMasterId id="2147483707" r:id="rId2"/>
    <p:sldMasterId id="2147483719" r:id="rId3"/>
  </p:sldMasterIdLst>
  <p:notesMasterIdLst>
    <p:notesMasterId r:id="rId28"/>
  </p:notesMasterIdLst>
  <p:sldIdLst>
    <p:sldId id="276" r:id="rId4"/>
    <p:sldId id="282" r:id="rId5"/>
    <p:sldId id="287" r:id="rId6"/>
    <p:sldId id="288" r:id="rId7"/>
    <p:sldId id="294" r:id="rId8"/>
    <p:sldId id="289" r:id="rId9"/>
    <p:sldId id="290" r:id="rId10"/>
    <p:sldId id="286" r:id="rId11"/>
    <p:sldId id="284" r:id="rId12"/>
    <p:sldId id="285" r:id="rId13"/>
    <p:sldId id="295" r:id="rId14"/>
    <p:sldId id="283" r:id="rId15"/>
    <p:sldId id="291" r:id="rId16"/>
    <p:sldId id="292" r:id="rId17"/>
    <p:sldId id="293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BC4166-B207-4B98-93EE-D7D6FE88667E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B67CCE-F6D6-402D-9B49-886BD49E98F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8684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21EB1-061B-4CFA-89F1-48FD7F632EB2}" type="slidenum">
              <a:rPr lang="sk-SK" altLang="sk-SK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sk-SK" altLang="sk-SK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8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3200"/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sz="3200"/>
            </a:p>
          </p:txBody>
        </p:sp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 sz="3200"/>
              </a:p>
            </p:txBody>
          </p:sp>
        </p:grpSp>
      </p:grpSp>
      <p:sp>
        <p:nvSpPr>
          <p:cNvPr id="3176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64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0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0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0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177E7-423F-4891-8A49-F87115DA10CD}" type="slidenum">
              <a:rPr lang="en-US" altLang="sk-SK"/>
              <a:pPr/>
              <a:t>‹#›</a:t>
            </a:fld>
            <a:endParaRPr lang="en-US" altLang="sk-SK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DE180-3457-4276-AA82-B32D2A1C184D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82242-38C3-4DB9-A55E-3CE3D40728A1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2789CB-27AB-4FF4-9AA9-50F01C59E3BC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F0001AE8-265A-4063-8762-F4141992548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7A4F50F-D362-48C0-AD23-FA549CDD5F1C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8AAC77A-24B3-4E09-B4CB-9F3EBADC004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276B4E-B268-48A2-AD7F-B0B263EDFA6A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954814DF-6132-4307-8E19-D66B7E91BD0A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99F5DE2-6111-4CD3-9F7C-B3946250F59D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10F5A811-2061-4EFF-B111-870F5E6EC72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2D8228A-F35B-45CE-AA00-8FAB7250D5D3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464CE5C-DBCE-4F6A-ACFD-18940AC7008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A78122A-4486-4A66-86CF-3E2A338557E1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1B4B6C14-6CA3-4911-B370-ADA238F5907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3F6E2DE-A53C-4BA4-A57F-84E5653EC3A5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BF573951-1E28-4326-9839-A1B318DF9ED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090B10-8CEB-4727-B837-E674B47B7C4F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A6F4720-BE81-4E31-92A8-E98A24AED9B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C5E2-ABFE-45DE-812B-7FC2EDDD1937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53" indent="0">
              <a:buNone/>
              <a:defRPr sz="2799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0AC2BA5-7654-4898-AB52-92D9A81EE37F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621A584-5B76-446C-8F16-920639BB0FD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8474C54-AE4A-4A8F-A69E-FFB933E561C5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073938F-A002-4F00-92A0-B0B17832649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1D16CA1-959C-4982-84EA-803100682AA5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1F581E1-47B5-45CA-A76E-C4289D89199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dirty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90C4192-698C-40F7-BA0D-35D47796145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dirty="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7F5D83A-DD48-4C93-BB6E-9EB0675B16E6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048590F-E6BA-40CF-B6CB-B02E9C182DA5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F5628CFD-F6B3-4A33-9EFC-EFC776FCE7F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9343DF7-E038-48D2-B21A-685B89E55C29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DD8C7BF-6C30-461F-A7DB-990EA435C4E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2080EFF-BDC6-4387-8894-8DE7F87C3C3F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31962802-6B2C-4F87-9E17-428B878B3AD8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D3BB8CC-8C66-4ADD-83A0-EF533C1B10B2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C34B401-C0D5-4725-8DDF-943D8509941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AEE6A50-5A36-4748-B5C2-6694FBA633ED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EB0E841-08C6-4387-83ED-EE871D0A8BB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6E359-DEBE-4299-A7D9-7678DAF06554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7A04CBE-A279-41F0-9BA0-8555F20195C8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E99B3BC-0D66-4864-85B5-27DD400EBB16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53" indent="0">
              <a:buNone/>
              <a:defRPr sz="2799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E7A0BFE-5BEF-468A-99E5-BFF2CDED6DF2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58F9D813-251C-44C3-8EC6-62DEEBB6868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503B5F1C-6C15-41EA-92EB-307D98F01B58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F0F42169-3D52-4E05-8620-2EDA48A8279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ACB390B-1FD4-4B1F-88A6-6C60F556D07C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F206EDF5-E9AD-44F9-9A3D-1F772A68816F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4C01F-F65F-4FAC-980D-CE93F3F2C47D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810A8-2F74-40DE-A53D-1E80A14E940E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7F85B-F1D1-4CD4-9DE1-19669EE305B7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8EDD0-0768-44CC-88A5-A17BF8748231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48628-7FA2-426F-96C7-86ADFC1AFB90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709C6-80EE-40A2-9AC4-D1A5CA192138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 Black" pitchFamily="34" charset="0"/>
              </a:defRPr>
            </a:lvl1pPr>
          </a:lstStyle>
          <a:p>
            <a:fld id="{6A547114-FA9B-4DD9-B6F3-75B527C0E42C}" type="slidenum">
              <a:rPr lang="en-US" altLang="sk-SK"/>
              <a:pPr/>
              <a:t>‹#›</a:t>
            </a:fld>
            <a:endParaRPr lang="en-US" altLang="sk-SK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32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sz="320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 sz="320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med"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05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289A6DE-DD74-40E5-9EC0-06EAAB3C12A4}" type="datetimeFigureOut">
              <a:rPr lang="sk-SK"/>
              <a:pPr>
                <a:defRPr/>
              </a:pPr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0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14F1063-BB06-416E-B85F-4C6F637CD10A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05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0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0368D0B-E3B1-4803-AE9C-37C098DF41C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anose="020F0502020204030204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uk-england-leicestershire-23584769" TargetMode="External"/><Relationship Id="rId2" Type="http://schemas.openxmlformats.org/officeDocument/2006/relationships/hyperlink" Target="http://www.bloomberg.com/bw/articles/2013-08-21/ask-dot-fms-teen-suicide-case-and-the-anonymity-proble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mirror.co.uk/news/uk-news/hannah-smith-suicide-teenager-used-218438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>
              <a:spcBef>
                <a:spcPct val="50000"/>
              </a:spcBef>
              <a:buFont typeface="Arial" charset="0"/>
              <a:buNone/>
            </a:pPr>
            <a:r>
              <a:rPr lang="sk-SK" altLang="sk-SK" sz="1400" b="1">
                <a:solidFill>
                  <a:srgbClr val="000000"/>
                </a:solidFill>
                <a:latin typeface="Calibri" pitchFamily="34" charset="0"/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51050" y="2522538"/>
            <a:ext cx="4806950" cy="20589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Bezpečnosť detí pri práci s počítačom</a:t>
            </a:r>
            <a:endParaRPr lang="sk-SK" altLang="sk-SK" sz="3900" b="1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altLang="sk-SK" sz="3901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</a:t>
            </a: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Ing. Dana Horváthová, PhD.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5" cstate="print"/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Formy kyberšikany (2)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Provokovanie a napádanie užívateľov v on-line komunikácií (predovšetkým v rámci verejných diskusií).</a:t>
            </a:r>
          </a:p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Zverejňovanie cudzích tajomstiev s cieľom uškodiť obeti(napr. v rámci sociálnych sietí, blogovalebo iných webových stránok, pomocou SMS správ a pod.).</a:t>
            </a:r>
          </a:p>
          <a:p>
            <a:r>
              <a:rPr lang="pl-PL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Vylúčenie z virtuálnej komunity (ignorovanie obete).</a:t>
            </a:r>
          </a:p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Obťažovanie (napr. opakovaným prezváňaním, volaním alebo písaním správ).</a:t>
            </a:r>
          </a:p>
          <a:p>
            <a:endParaRPr lang="sk-SK"/>
          </a:p>
        </p:txBody>
      </p:sp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Dieťa môže elektronicky šikanovať ak: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Rýchlo vypína obrazovku alebo zatvára programy v PC, keď sa priblíži iná osoba</a:t>
            </a:r>
          </a:p>
          <a:p>
            <a:r>
              <a:rPr lang="sk-SK" sz="2000" dirty="0" smtClean="0"/>
              <a:t>Trávi pri PC dlhé hodiny v noci</a:t>
            </a:r>
          </a:p>
          <a:p>
            <a:r>
              <a:rPr lang="sk-SK" sz="2000" dirty="0" smtClean="0"/>
              <a:t>Je rozčúlené, ak nemôže nečakane použiť PC</a:t>
            </a:r>
          </a:p>
          <a:p>
            <a:r>
              <a:rPr lang="sk-SK" sz="2000" dirty="0" smtClean="0"/>
              <a:t>Prehnane sa smeje pri používaní PC</a:t>
            </a:r>
          </a:p>
          <a:p>
            <a:r>
              <a:rPr lang="sk-SK" sz="2000" dirty="0" smtClean="0"/>
              <a:t>Vyhýba sa rozhovoru o </a:t>
            </a:r>
            <a:r>
              <a:rPr lang="sk-SK" sz="2000" dirty="0" err="1" smtClean="0"/>
              <a:t>toém</a:t>
            </a:r>
            <a:r>
              <a:rPr lang="sk-SK" sz="2000" dirty="0" smtClean="0"/>
              <a:t>, čo robí na PC</a:t>
            </a:r>
          </a:p>
          <a:p>
            <a:r>
              <a:rPr lang="sk-SK" sz="2000" dirty="0" smtClean="0"/>
              <a:t>Používa viacero online účtov, alebo adries</a:t>
            </a:r>
          </a:p>
          <a:p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873495423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smtClean="0"/>
              <a:t>Odporúčania pri kyberšikanovaní</a:t>
            </a:r>
            <a:endParaRPr lang="sk-SK" sz="40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Oznámiť správcovi stránky alebo komunikačnej služby nevhodné správanie</a:t>
            </a:r>
          </a:p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Presvedčiť dieťa, aby danú službu na dlhší čas opustilo, resp. nepoužívalo</a:t>
            </a:r>
          </a:p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 kybešikaneod spolužiakov</a:t>
            </a:r>
          </a:p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Kontaktovať triedneho učiteľa alebo vedenie školy</a:t>
            </a:r>
          </a:p>
          <a:p>
            <a:r>
              <a:rPr lang="sk-SK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Venovať dieťaťu zvýšenú pozornosť a plánovať dostatok aktivity, aby dieťa mimo problémové prostredie nemyslelo na (nevnímalo) kyberšikanu</a:t>
            </a:r>
          </a:p>
          <a:p>
            <a:endParaRPr lang="sk-SK"/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Prejavy závislosti (príznaky)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Zanedbávanie osobných a rodinných vzťahov, školských a pracovných povinností</a:t>
            </a:r>
          </a:p>
          <a:p>
            <a:r>
              <a:rPr lang="sk-SK" sz="2000" dirty="0" smtClean="0"/>
              <a:t>Poruchy správania a koncentrácie</a:t>
            </a:r>
          </a:p>
          <a:p>
            <a:r>
              <a:rPr lang="sk-SK" sz="2000" dirty="0" smtClean="0"/>
              <a:t>Zdravotné problémy (bolesti chrbtice, ramien, rúk, prstov, hlavy, zhoršenie zraku, nadváha,...)</a:t>
            </a:r>
          </a:p>
          <a:p>
            <a:r>
              <a:rPr lang="sk-SK" sz="2000" dirty="0" smtClean="0"/>
              <a:t>Strata kontroly nad časom</a:t>
            </a:r>
          </a:p>
          <a:p>
            <a:r>
              <a:rPr lang="sk-SK" sz="2000" dirty="0" smtClean="0"/>
              <a:t>Klamanie</a:t>
            </a:r>
          </a:p>
          <a:p>
            <a:r>
              <a:rPr lang="sk-SK" sz="2000" dirty="0" smtClean="0"/>
              <a:t>Emocionálna nestabilita (nepokoj, zvýšená nervozita, podráždenosť,...)</a:t>
            </a:r>
          </a:p>
          <a:p>
            <a:r>
              <a:rPr lang="sk-SK" sz="2000" dirty="0" smtClean="0"/>
              <a:t>Nespavosť</a:t>
            </a:r>
          </a:p>
          <a:p>
            <a:r>
              <a:rPr lang="sk-SK" sz="2000" dirty="0" smtClean="0"/>
              <a:t>Dvojitý život schizofrenického typu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239667172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Hrozby počítačových hier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2136"/>
          </a:xfrm>
        </p:spPr>
        <p:txBody>
          <a:bodyPr/>
          <a:lstStyle/>
          <a:p>
            <a:r>
              <a:rPr lang="sk-SK" sz="2000" dirty="0" smtClean="0"/>
              <a:t>Propagácia násilia</a:t>
            </a:r>
          </a:p>
          <a:p>
            <a:r>
              <a:rPr lang="sk-SK" sz="2000" dirty="0" smtClean="0"/>
              <a:t>Fiktívny svet</a:t>
            </a:r>
          </a:p>
          <a:p>
            <a:r>
              <a:rPr lang="sk-SK" sz="2000" dirty="0" smtClean="0"/>
              <a:t>Strata potrieb a schopností o vyjadrenie vlastných pocitov</a:t>
            </a:r>
          </a:p>
          <a:p>
            <a:r>
              <a:rPr lang="sk-SK" sz="2000" dirty="0" smtClean="0"/>
              <a:t>Strata záujmu o okolitý svet</a:t>
            </a:r>
          </a:p>
          <a:p>
            <a:r>
              <a:rPr lang="sk-SK" sz="2000" dirty="0" smtClean="0"/>
              <a:t>Strata schopnosti objektívne posudzovať realitu</a:t>
            </a:r>
          </a:p>
          <a:p>
            <a:r>
              <a:rPr lang="sk-SK" sz="2000" dirty="0" smtClean="0"/>
              <a:t>Dezorientácia v oblasti etických noriem a hodnôt</a:t>
            </a:r>
          </a:p>
          <a:p>
            <a:r>
              <a:rPr lang="sk-SK" sz="2000" dirty="0" smtClean="0"/>
              <a:t>Strata fyzickej obratnosti</a:t>
            </a:r>
          </a:p>
          <a:p>
            <a:r>
              <a:rPr lang="sk-SK" sz="2000" dirty="0" smtClean="0"/>
              <a:t>Úsečné vyjadrovanie v krátkych poveloch</a:t>
            </a:r>
          </a:p>
          <a:p>
            <a:r>
              <a:rPr lang="sk-SK" sz="2000" dirty="0" smtClean="0"/>
              <a:t>Vytváranie komplexu moci</a:t>
            </a:r>
          </a:p>
          <a:p>
            <a:r>
              <a:rPr lang="sk-SK" sz="2000" dirty="0" smtClean="0"/>
              <a:t>Oslabenie vôľových schopností</a:t>
            </a:r>
          </a:p>
          <a:p>
            <a:r>
              <a:rPr lang="sk-SK" sz="2000" dirty="0" smtClean="0"/>
              <a:t>Vytváranie predsudkov</a:t>
            </a:r>
          </a:p>
          <a:p>
            <a:r>
              <a:rPr lang="sk-SK" sz="2000" dirty="0" err="1" smtClean="0"/>
              <a:t>Neurotizmus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3150818217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Riziká na chatoch a sociálnych sieťach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Anonymita</a:t>
            </a:r>
          </a:p>
          <a:p>
            <a:r>
              <a:rPr lang="sk-SK" sz="2000" dirty="0" smtClean="0"/>
              <a:t>Experiment s identitou</a:t>
            </a:r>
          </a:p>
          <a:p>
            <a:r>
              <a:rPr lang="sk-SK" sz="2000" dirty="0" smtClean="0"/>
              <a:t>Zneužitie osobných údajov</a:t>
            </a:r>
          </a:p>
          <a:p>
            <a:r>
              <a:rPr lang="sk-SK" sz="2000" dirty="0" smtClean="0"/>
              <a:t>Neobmedzená prístupnosť informácií</a:t>
            </a:r>
          </a:p>
          <a:p>
            <a:r>
              <a:rPr lang="sk-SK" sz="2000" dirty="0" smtClean="0"/>
              <a:t>Zneužitie fotografií a videí</a:t>
            </a:r>
          </a:p>
          <a:p>
            <a:r>
              <a:rPr lang="sk-SK" sz="2000" dirty="0" smtClean="0"/>
              <a:t>Sexuálne návrhy – </a:t>
            </a:r>
            <a:r>
              <a:rPr lang="sk-SK" sz="2000" dirty="0" err="1" smtClean="0"/>
              <a:t>grooming</a:t>
            </a:r>
            <a:endParaRPr lang="sk-SK" sz="2000" dirty="0" smtClean="0"/>
          </a:p>
          <a:p>
            <a:r>
              <a:rPr lang="sk-SK" sz="2000" dirty="0" smtClean="0"/>
              <a:t>Vznik závislosti</a:t>
            </a:r>
          </a:p>
          <a:p>
            <a:r>
              <a:rPr lang="sk-SK" sz="2000" dirty="0" smtClean="0"/>
              <a:t>Zdravotné riziká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66493558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Údaje, ktoré deti zverejnili na internete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488832" cy="46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1812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Problémy, s ktorými sa deti stretli na Internete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88" y="1988840"/>
            <a:ext cx="68564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519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Čo deti na Internete vyhľadávajú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64" y="1828800"/>
            <a:ext cx="6901071" cy="46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50648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Riešenie problému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Prevencia </a:t>
            </a:r>
          </a:p>
          <a:p>
            <a:r>
              <a:rPr lang="sk-SK" sz="2000" dirty="0" smtClean="0"/>
              <a:t>Osveta</a:t>
            </a:r>
          </a:p>
          <a:p>
            <a:r>
              <a:rPr lang="sk-SK" sz="2000" dirty="0" smtClean="0"/>
              <a:t>Zatiaľ chýbajú pravidlá a normy</a:t>
            </a:r>
          </a:p>
          <a:p>
            <a:r>
              <a:rPr lang="sk-SK" sz="2000" dirty="0" smtClean="0"/>
              <a:t>Deti objavujú nové možnosti bez obmedzenia</a:t>
            </a:r>
          </a:p>
          <a:p>
            <a:r>
              <a:rPr lang="sk-SK" sz="2000" dirty="0" smtClean="0"/>
              <a:t>Potencionálne obete, ale aj páchatelia</a:t>
            </a:r>
          </a:p>
          <a:p>
            <a:r>
              <a:rPr lang="sk-SK" sz="2000" dirty="0" smtClean="0"/>
              <a:t>Osveta na internetových stránkach a školách</a:t>
            </a:r>
          </a:p>
          <a:p>
            <a:r>
              <a:rPr lang="sk-SK" sz="2000" dirty="0" smtClean="0"/>
              <a:t>Záživná forma podania informácií, napr. vo forme hrania rolí</a:t>
            </a:r>
          </a:p>
          <a:p>
            <a:r>
              <a:rPr lang="sk-SK" sz="2000" dirty="0" smtClean="0"/>
              <a:t>Osveta zameraná aj na rodičov</a:t>
            </a:r>
          </a:p>
        </p:txBody>
      </p:sp>
    </p:spTree>
    <p:extLst>
      <p:ext uri="{BB962C8B-B14F-4D97-AF65-F5344CB8AC3E}">
        <p14:creationId xmlns:p14="http://schemas.microsoft.com/office/powerpoint/2010/main" val="1192934562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Obsah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24536"/>
          </a:xfrm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Projekty zaoberajúce sa bezpečnosťou detí na Internete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74325"/>
            <a:ext cx="3076575" cy="14859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603964"/>
            <a:ext cx="3914775" cy="11620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5156322"/>
            <a:ext cx="2716535" cy="82230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313" y="2622889"/>
            <a:ext cx="2143125" cy="21431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676" y="5107018"/>
            <a:ext cx="3914775" cy="11620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113" y="2420888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7569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Projekt Ovce.sk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4357655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Projekt Zodpovedne.sk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704927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Projekt Pomoc.sk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6638689"/>
      </p:ext>
    </p:extLst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eaLnBrk="1" hangingPunct="1">
              <a:defRPr/>
            </a:pPr>
            <a:endParaRPr lang="sk-SK" altLang="sk-SK" sz="1633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5" eaLnBrk="1" hangingPunct="1">
              <a:defRPr/>
            </a:pPr>
            <a:endParaRPr lang="sk-SK" altLang="sk-SK" sz="1633">
              <a:solidFill>
                <a:prstClr val="black"/>
              </a:solidFill>
            </a:endParaRPr>
          </a:p>
        </p:txBody>
      </p:sp>
      <p:pic>
        <p:nvPicPr>
          <p:cNvPr id="46084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6488" y="2497138"/>
            <a:ext cx="4391025" cy="2733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Aktuálne hrozby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3970784" cy="3886200"/>
          </a:xfrm>
        </p:spPr>
        <p:txBody>
          <a:bodyPr/>
          <a:lstStyle/>
          <a:p>
            <a:r>
              <a:rPr lang="sk-SK" dirty="0" err="1"/>
              <a:t>Kyberšikanovanie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err="1" smtClean="0"/>
              <a:t>Kybergrooming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Kyberstalking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Sexting</a:t>
            </a:r>
            <a:r>
              <a:rPr lang="sk-SK" dirty="0" smtClean="0"/>
              <a:t> </a:t>
            </a:r>
          </a:p>
          <a:p>
            <a:r>
              <a:rPr lang="sk-SK" dirty="0" smtClean="0"/>
              <a:t>Iné </a:t>
            </a:r>
            <a:r>
              <a:rPr lang="sk-SK" dirty="0"/>
              <a:t>hrozby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237" y="1979339"/>
            <a:ext cx="2748132" cy="144966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792" y="3924300"/>
            <a:ext cx="2675577" cy="19431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949" y="4540221"/>
            <a:ext cx="2392101" cy="13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9461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Kyberšikanovanie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2136"/>
          </a:xfrm>
        </p:spPr>
        <p:txBody>
          <a:bodyPr/>
          <a:lstStyle/>
          <a:p>
            <a:r>
              <a:rPr lang="sk-SK" sz="2000" dirty="0" smtClean="0"/>
              <a:t>je </a:t>
            </a:r>
            <a:r>
              <a:rPr lang="sk-SK" sz="2000" dirty="0"/>
              <a:t>forma ubližovania inej osobe za použitia informačných a komunikačných </a:t>
            </a:r>
            <a:r>
              <a:rPr lang="sk-SK" sz="2000" dirty="0" smtClean="0"/>
              <a:t>technológii (internet a mobilné telefóny), </a:t>
            </a:r>
            <a:r>
              <a:rPr lang="sk-SK" sz="2000" dirty="0"/>
              <a:t>pri ktorej sú rozpoznateľné rôzne </a:t>
            </a:r>
            <a:r>
              <a:rPr lang="sk-SK" sz="2000" dirty="0" smtClean="0"/>
              <a:t>formy:</a:t>
            </a:r>
          </a:p>
          <a:p>
            <a:pPr lvl="1"/>
            <a:r>
              <a:rPr lang="sk-SK" sz="1600" dirty="0" smtClean="0"/>
              <a:t>ponižovania</a:t>
            </a:r>
            <a:r>
              <a:rPr lang="sk-SK" sz="1600" dirty="0"/>
              <a:t>, nadávania, urážania, </a:t>
            </a:r>
            <a:endParaRPr lang="sk-SK" sz="1600" dirty="0" smtClean="0"/>
          </a:p>
          <a:p>
            <a:pPr lvl="1"/>
            <a:r>
              <a:rPr lang="sk-SK" sz="1600" dirty="0" smtClean="0"/>
              <a:t>vyhrážania </a:t>
            </a:r>
            <a:r>
              <a:rPr lang="sk-SK" sz="1600" dirty="0"/>
              <a:t>a zastrašovania, </a:t>
            </a:r>
            <a:endParaRPr lang="sk-SK" sz="1600" dirty="0" smtClean="0"/>
          </a:p>
          <a:p>
            <a:pPr lvl="1"/>
            <a:r>
              <a:rPr lang="sk-SK" sz="1600" dirty="0" smtClean="0"/>
              <a:t>vydierania</a:t>
            </a:r>
            <a:r>
              <a:rPr lang="sk-SK" sz="1600" dirty="0"/>
              <a:t>, </a:t>
            </a:r>
            <a:endParaRPr lang="sk-SK" sz="1600" dirty="0" smtClean="0"/>
          </a:p>
          <a:p>
            <a:pPr lvl="1"/>
            <a:r>
              <a:rPr lang="sk-SK" sz="1600" dirty="0" smtClean="0"/>
              <a:t>očierňovania </a:t>
            </a:r>
            <a:r>
              <a:rPr lang="sk-SK" sz="1600" dirty="0"/>
              <a:t>(ohovárania či osočovania) </a:t>
            </a:r>
            <a:endParaRPr lang="sk-SK" sz="1600" dirty="0" smtClean="0"/>
          </a:p>
          <a:p>
            <a:pPr lvl="1"/>
            <a:r>
              <a:rPr lang="sk-SK" sz="1600" dirty="0" smtClean="0"/>
              <a:t>izolácie </a:t>
            </a:r>
          </a:p>
          <a:p>
            <a:r>
              <a:rPr lang="sk-SK" sz="2000" dirty="0" smtClean="0"/>
              <a:t>Ku </a:t>
            </a:r>
            <a:r>
              <a:rPr lang="sk-SK" sz="2000" dirty="0" err="1"/>
              <a:t>kyberšikanovaniu</a:t>
            </a:r>
            <a:r>
              <a:rPr lang="sk-SK" sz="2000" dirty="0"/>
              <a:t> môže prichádzať zámerne alebo aj neuvážene (napr. ako dôsledok nevhodného vtipu, ako výsledok nedorozumenia medzi obeťou a útočníkom). </a:t>
            </a:r>
            <a:endParaRPr lang="sk-SK" sz="2000" dirty="0" smtClean="0"/>
          </a:p>
          <a:p>
            <a:r>
              <a:rPr lang="sk-SK" sz="2000" dirty="0" smtClean="0"/>
              <a:t>Dôležitý </a:t>
            </a:r>
            <a:r>
              <a:rPr lang="sk-SK" sz="2000" dirty="0"/>
              <a:t>ukazovateľ vzniku </a:t>
            </a:r>
            <a:r>
              <a:rPr lang="sk-SK" sz="2000" dirty="0" err="1"/>
              <a:t>kyberšikanovania</a:t>
            </a:r>
            <a:r>
              <a:rPr lang="sk-SK" sz="2000" dirty="0"/>
              <a:t> je opakovanie útokov voči obeti.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64840"/>
            <a:ext cx="188837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19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Kyberšikanovanie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2136"/>
          </a:xfrm>
        </p:spPr>
        <p:txBody>
          <a:bodyPr/>
          <a:lstStyle/>
          <a:p>
            <a:r>
              <a:rPr lang="sk-SK" sz="2000" dirty="0" smtClean="0"/>
              <a:t>Posielanie agresívnych a nenávistných správ</a:t>
            </a:r>
          </a:p>
          <a:p>
            <a:r>
              <a:rPr lang="sk-SK" sz="2000" dirty="0" smtClean="0"/>
              <a:t>Nie je viazané na priame stretnutie obete a agresora</a:t>
            </a:r>
          </a:p>
          <a:p>
            <a:r>
              <a:rPr lang="sk-SK" sz="2000" dirty="0" smtClean="0"/>
              <a:t>Vytváranie webových stránok, ktoré majú vystrašiť, ponížiť alebo znevážiť</a:t>
            </a:r>
          </a:p>
          <a:p>
            <a:r>
              <a:rPr lang="sk-SK" sz="2000" dirty="0" smtClean="0"/>
              <a:t>Šírenie ponižujúcich a urážajúcich obrázkov, videí a fotografií</a:t>
            </a:r>
          </a:p>
          <a:p>
            <a:r>
              <a:rPr lang="sk-SK" sz="2000" dirty="0" smtClean="0"/>
              <a:t>Zasielanie výhražných, obscénnych a nenávistných mailov</a:t>
            </a:r>
          </a:p>
          <a:p>
            <a:r>
              <a:rPr lang="sk-SK" sz="2000" dirty="0" smtClean="0"/>
              <a:t>Šírenie nepravdivých a skreslených informácií</a:t>
            </a:r>
          </a:p>
          <a:p>
            <a:r>
              <a:rPr lang="sk-SK" sz="2000" dirty="0" smtClean="0"/>
              <a:t>Vyhrážanie sa a zastrašovanie prostredníctvom chatu a na sociálnych sieťach</a:t>
            </a:r>
          </a:p>
          <a:p>
            <a:r>
              <a:rPr lang="sk-SK" sz="2000" dirty="0" smtClean="0"/>
              <a:t>Zneužívanie identity a online rozhovorov na urážanie a ponižovanie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64840"/>
            <a:ext cx="188837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35316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Kazuistika - </a:t>
            </a:r>
            <a:r>
              <a:rPr lang="sk-SK" dirty="0" err="1" smtClean="0"/>
              <a:t>kyberšikanovanie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r>
              <a:rPr lang="sk-SK" sz="2000" dirty="0"/>
              <a:t>posúdenie jednotlivého prípadu podľa všeobecného pravidla alebo </a:t>
            </a:r>
            <a:r>
              <a:rPr lang="sk-SK" sz="2000" dirty="0" smtClean="0"/>
              <a:t>normy</a:t>
            </a:r>
            <a:endParaRPr lang="sk-SK" sz="2000" dirty="0"/>
          </a:p>
          <a:p>
            <a:r>
              <a:rPr lang="sk-SK" sz="2000" dirty="0" smtClean="0"/>
              <a:t>V </a:t>
            </a:r>
            <a:r>
              <a:rPr lang="sk-SK" sz="2000" dirty="0"/>
              <a:t>septembri 2013 mediálne prezentovaný prípad samovraždy 14 ročného dievčaťa ako dôsledok šikanovania na Ask.fm (60 miliónov používateľov, polovica vo veku pod 18 rokov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 smtClean="0"/>
          </a:p>
          <a:p>
            <a:r>
              <a:rPr lang="sk-SK" sz="1400" dirty="0" smtClean="0">
                <a:hlinkClick r:id="rId2"/>
              </a:rPr>
              <a:t>http</a:t>
            </a:r>
            <a:r>
              <a:rPr lang="sk-SK" sz="1400" dirty="0">
                <a:hlinkClick r:id="rId2"/>
              </a:rPr>
              <a:t>://</a:t>
            </a:r>
            <a:r>
              <a:rPr lang="sk-SK" sz="1400" dirty="0" smtClean="0">
                <a:hlinkClick r:id="rId2"/>
              </a:rPr>
              <a:t>www.bloomberg.com/bw/articles/2013-08-21/ask-dot-fms-teen-suicide-case-and-the-anonymity-problem</a:t>
            </a:r>
            <a:endParaRPr lang="sk-SK" sz="1400" dirty="0" smtClean="0"/>
          </a:p>
          <a:p>
            <a:r>
              <a:rPr lang="sk-SK" sz="1400" dirty="0">
                <a:hlinkClick r:id="rId3"/>
              </a:rPr>
              <a:t>http://</a:t>
            </a:r>
            <a:r>
              <a:rPr lang="sk-SK" sz="1400" dirty="0" smtClean="0">
                <a:hlinkClick r:id="rId3"/>
              </a:rPr>
              <a:t>www.bbc.com/news/uk-england-leicestershire-23584769</a:t>
            </a:r>
            <a:endParaRPr lang="sk-SK" sz="1400" dirty="0" smtClean="0"/>
          </a:p>
          <a:p>
            <a:r>
              <a:rPr lang="sk-SK" sz="1400" dirty="0">
                <a:hlinkClick r:id="rId4"/>
              </a:rPr>
              <a:t>http://</a:t>
            </a:r>
            <a:r>
              <a:rPr lang="sk-SK" sz="1400" dirty="0" smtClean="0">
                <a:hlinkClick r:id="rId4"/>
              </a:rPr>
              <a:t>www.mirror.co.uk/news/uk-news/hannah-smith-suicide-teenager-used-2184385</a:t>
            </a:r>
            <a:endParaRPr lang="sk-SK" sz="1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56" y="3407343"/>
            <a:ext cx="2928937" cy="19478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17" y="4869160"/>
            <a:ext cx="37528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99754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Kazuistika – </a:t>
            </a:r>
            <a:r>
              <a:rPr lang="sk-SK" dirty="0" err="1" smtClean="0"/>
              <a:t>Hannah</a:t>
            </a:r>
            <a:r>
              <a:rPr lang="sk-SK" dirty="0" smtClean="0"/>
              <a:t> </a:t>
            </a:r>
            <a:r>
              <a:rPr lang="sk-SK" dirty="0" err="1" smtClean="0"/>
              <a:t>Smith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Mesiace používania Ask.fm v tajnosti (aj napriek zákazu otca) </a:t>
            </a:r>
          </a:p>
          <a:p>
            <a:r>
              <a:rPr lang="sk-SK" sz="2000" dirty="0" smtClean="0"/>
              <a:t>Skrývanie </a:t>
            </a:r>
            <a:r>
              <a:rPr lang="sk-SK" sz="2000" dirty="0"/>
              <a:t>aj pred staršou sestrou, vrátane vytvorenia ďalšieho účtu na Facebooku, o ktorom nikto z rodiny nevedel </a:t>
            </a:r>
          </a:p>
          <a:p>
            <a:r>
              <a:rPr lang="sk-SK" sz="2000" dirty="0" smtClean="0"/>
              <a:t>Mesiace </a:t>
            </a:r>
            <a:r>
              <a:rPr lang="sk-SK" sz="2000" dirty="0"/>
              <a:t>šikanovania </a:t>
            </a:r>
          </a:p>
          <a:p>
            <a:r>
              <a:rPr lang="sk-SK" sz="2000" dirty="0" smtClean="0"/>
              <a:t>Mylne </a:t>
            </a:r>
            <a:r>
              <a:rPr lang="sk-SK" sz="2000" dirty="0"/>
              <a:t>spájaná možnosť anonymných komentárov so šikanovaním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2950279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>
                <a:solidFill>
                  <a:schemeClr val="tx1"/>
                </a:solidFill>
              </a:rPr>
              <a:t>Znaky možného </a:t>
            </a:r>
            <a:r>
              <a:rPr lang="sk-SK" sz="3600" b="1" dirty="0" err="1" smtClean="0">
                <a:solidFill>
                  <a:schemeClr val="tx1"/>
                </a:solidFill>
              </a:rPr>
              <a:t>kyberšikanovania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91655"/>
            <a:ext cx="7931224" cy="4514850"/>
          </a:xfrm>
        </p:spPr>
        <p:txBody>
          <a:bodyPr/>
          <a:lstStyle/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Dieťa odrazu prestane používať počítač, zneistie pri čítaní e-mailov, alebo správ v mobile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Dieťa má problémy so sústredením, náhle zhoršenie výsledkov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Vyhýba sa škole a rozhovoru o tom, čo robí na PC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Dieťa sa vracia zo školy špinavé alebo s poškodenými pomôckami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Psychosomatické ťažkosti (ranná bolesť brucha, problémy so spaním, nočné mory a iné)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Dieťa sa odrazu hanbí, bojí, je smutné, zakríknuté, nahnevané, depresívne, frustrované a má úzkosť najmä po odchode od PC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Začne byť </a:t>
            </a:r>
            <a:r>
              <a:rPr lang="sk-SK" sz="2000" dirty="0" smtClean="0"/>
              <a:t>n</a:t>
            </a:r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ásilné voči iným</a:t>
            </a:r>
          </a:p>
          <a:p>
            <a:r>
              <a:rPr lang="sk-SK" sz="2000" dirty="0" smtClean="0"/>
              <a:t>Stane sa abnormálne uzavreté voči priateľom a rodine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Sebapoškodzovanie</a:t>
            </a:r>
            <a:endParaRPr lang="sk-SK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2000" dirty="0"/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Formy kyberšikany (1)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6275040" cy="3886200"/>
          </a:xfrm>
        </p:spPr>
        <p:txBody>
          <a:bodyPr/>
          <a:lstStyle/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Zverejňovanie ponižujúcich fotografií alebo videí (využitím webových stránok alebo MMS správ).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Textové ponižovanie a ohováranie na sociálnych sieťach, </a:t>
            </a:r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blogochnebo</a:t>
            </a:r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iných webových stránkach.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Krádež identity obete alebo zneužitie cudzej identity pre </a:t>
            </a:r>
            <a:r>
              <a:rPr lang="sk-SK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kyberšikanu</a:t>
            </a:r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Strápňovanie pomocou falošných profilov napr. v rámci sociálnych sietí alebo pomocou iných webových stránok.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5" y="3440932"/>
            <a:ext cx="2068940" cy="298330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prezentací\Široké pruhy.pot</Template>
  <TotalTime>2042</TotalTime>
  <Words>819</Words>
  <Application>Microsoft Office PowerPoint</Application>
  <PresentationFormat>Prezentácia na obrazovke (4:3)</PresentationFormat>
  <Paragraphs>128</Paragraphs>
  <Slides>24</Slides>
  <Notes>1</Notes>
  <HiddenSlides>1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24</vt:i4>
      </vt:variant>
    </vt:vector>
  </HeadingPairs>
  <TitlesOfParts>
    <vt:vector size="27" baseType="lpstr">
      <vt:lpstr>Pixel</vt:lpstr>
      <vt:lpstr>1_Motív Office</vt:lpstr>
      <vt:lpstr>2_Motív Office</vt:lpstr>
      <vt:lpstr>Rozvoj inovatívnych foriem vzdelávania na Univerzite Mateja Bela v Banskej Bystrici ITMS 26110230077</vt:lpstr>
      <vt:lpstr>Obsah</vt:lpstr>
      <vt:lpstr>Aktuálne hrozby</vt:lpstr>
      <vt:lpstr>Kyberšikanovanie</vt:lpstr>
      <vt:lpstr>Kyberšikanovanie</vt:lpstr>
      <vt:lpstr>Kazuistika - kyberšikanovanie</vt:lpstr>
      <vt:lpstr>Kazuistika – Hannah Smith</vt:lpstr>
      <vt:lpstr>Znaky možného kyberšikanovania</vt:lpstr>
      <vt:lpstr>Formy kyberšikany (1)</vt:lpstr>
      <vt:lpstr>Formy kyberšikany (2)</vt:lpstr>
      <vt:lpstr>Dieťa môže elektronicky šikanovať ak:</vt:lpstr>
      <vt:lpstr>Odporúčania pri kyberšikanovaní</vt:lpstr>
      <vt:lpstr>Prejavy závislosti (príznaky)</vt:lpstr>
      <vt:lpstr>Hrozby počítačových hier</vt:lpstr>
      <vt:lpstr>Riziká na chatoch a sociálnych sieťach</vt:lpstr>
      <vt:lpstr>Údaje, ktoré deti zverejnili na internete</vt:lpstr>
      <vt:lpstr>Problémy, s ktorými sa deti stretli na Internete</vt:lpstr>
      <vt:lpstr>Čo deti na Internete vyhľadávajú</vt:lpstr>
      <vt:lpstr>Riešenie problému</vt:lpstr>
      <vt:lpstr>Projekty zaoberajúce sa bezpečnosťou detí na Internete</vt:lpstr>
      <vt:lpstr>Projekt Ovce.sk</vt:lpstr>
      <vt:lpstr>Projekt Zodpovedne.sk</vt:lpstr>
      <vt:lpstr>Projekt Pomoc.sk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zdravia pri práci s počítačom</dc:title>
  <dc:creator>Hegerová Beata</dc:creator>
  <cp:lastModifiedBy>Horvathova Dana</cp:lastModifiedBy>
  <cp:revision>75</cp:revision>
  <dcterms:created xsi:type="dcterms:W3CDTF">2009-08-30T18:04:19Z</dcterms:created>
  <dcterms:modified xsi:type="dcterms:W3CDTF">2015-10-27T10:24:35Z</dcterms:modified>
</cp:coreProperties>
</file>