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3684" r:id="rId3"/>
  </p:sldMasterIdLst>
  <p:notesMasterIdLst>
    <p:notesMasterId r:id="rId21"/>
  </p:notesMasterIdLst>
  <p:sldIdLst>
    <p:sldId id="273" r:id="rId4"/>
    <p:sldId id="257" r:id="rId5"/>
    <p:sldId id="259" r:id="rId6"/>
    <p:sldId id="260" r:id="rId7"/>
    <p:sldId id="275" r:id="rId8"/>
    <p:sldId id="261" r:id="rId9"/>
    <p:sldId id="262" r:id="rId10"/>
    <p:sldId id="263" r:id="rId11"/>
    <p:sldId id="274" r:id="rId12"/>
    <p:sldId id="264" r:id="rId13"/>
    <p:sldId id="265" r:id="rId14"/>
    <p:sldId id="266" r:id="rId15"/>
    <p:sldId id="268" r:id="rId16"/>
    <p:sldId id="276" r:id="rId17"/>
    <p:sldId id="269" r:id="rId18"/>
    <p:sldId id="270" r:id="rId19"/>
    <p:sldId id="272" r:id="rId2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1B45B-8BD2-4F76-BFB0-2010C1A973C2}" type="datetimeFigureOut">
              <a:rPr lang="sk-SK" smtClean="0"/>
              <a:t>24.4.2015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1D109-4096-4ED6-90E3-62CAE0631EB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0186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698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DE62-8CD6-4C89-BF8B-02BD015B04C1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Obdĺžni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00884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4628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0886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80245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96696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39484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2147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08448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12462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59558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787141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83227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28574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81367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95797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518587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10751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4753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860791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60857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14682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42674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  <p:sp>
        <p:nvSpPr>
          <p:cNvPr id="12" name="Obdĺžni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E17366E-09A9-4A58-88D0-08178237F0F7}" type="datetime1">
              <a:rPr lang="sk-SK" smtClean="0"/>
              <a:t>24.4.2015</a:t>
            </a:fld>
            <a:endParaRPr lang="sk-SK"/>
          </a:p>
        </p:txBody>
      </p:sp>
      <p:sp>
        <p:nvSpPr>
          <p:cNvPr id="11" name="Obdĺžni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ĺžni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ĺžni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34C5263-6314-49F5-AF95-B4B96D4268A7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BCC8892-1FD9-4D5B-B523-1E2027BEB748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1530815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4E65EF4-FC22-4400-B3AE-1C4F039CC18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82394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187450" y="2133600"/>
            <a:ext cx="6336878" cy="25908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39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Využitie interaktívnych tabúľ  vo vzdelávaní</a:t>
            </a:r>
            <a:r>
              <a:rPr lang="sk-SK" sz="4000" dirty="0"/>
              <a:t/>
            </a:r>
            <a:br>
              <a:rPr lang="sk-SK" sz="4000" dirty="0"/>
            </a:b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44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3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01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Dátový </a:t>
            </a:r>
            <a:r>
              <a:rPr lang="sk-SK" dirty="0" smtClean="0"/>
              <a:t>projektor DLP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335418"/>
            <a:ext cx="8229600" cy="4065382"/>
          </a:xfrm>
        </p:spPr>
        <p:txBody>
          <a:bodyPr>
            <a:normAutofit/>
          </a:bodyPr>
          <a:lstStyle/>
          <a:p>
            <a:pPr lvl="0"/>
            <a:r>
              <a:rPr lang="sk-SK" sz="2400" dirty="0" smtClean="0"/>
              <a:t>DMD </a:t>
            </a:r>
            <a:r>
              <a:rPr lang="sk-SK" sz="2400" dirty="0" smtClean="0"/>
              <a:t>čip</a:t>
            </a:r>
            <a:r>
              <a:rPr lang="sk-SK" sz="2400" dirty="0" smtClean="0"/>
              <a:t>, na ktorom sú malé zrkadlá </a:t>
            </a:r>
          </a:p>
          <a:p>
            <a:pPr lvl="0"/>
            <a:r>
              <a:rPr lang="sk-SK" sz="2400" dirty="0" smtClean="0"/>
              <a:t>Potom</a:t>
            </a:r>
            <a:r>
              <a:rPr lang="sk-SK" sz="2400" dirty="0" smtClean="0"/>
              <a:t>, čo lampa vyrobí svetlo, dopadne na rotujúci farebný kotúč, ktorý zmení vlnovú dĺžku svetla </a:t>
            </a:r>
          </a:p>
          <a:p>
            <a:pPr lvl="0"/>
            <a:r>
              <a:rPr lang="sk-SK" sz="2400" dirty="0" smtClean="0"/>
              <a:t>Na </a:t>
            </a:r>
            <a:r>
              <a:rPr lang="sk-SK" sz="2400" dirty="0" smtClean="0"/>
              <a:t>kotúči bývajú tri základné farby (RGB) a jedna priehľadná časť pre zvýšenie jasu </a:t>
            </a:r>
          </a:p>
          <a:p>
            <a:pPr lvl="0"/>
            <a:r>
              <a:rPr lang="sk-SK" sz="2400" dirty="0" smtClean="0"/>
              <a:t>Zafarbené </a:t>
            </a:r>
            <a:r>
              <a:rPr lang="sk-SK" sz="2400" dirty="0" smtClean="0"/>
              <a:t>svetlo z kotúča putuje do ďalšej šošovky, ktorá ich nasmeruje na DLP čip</a:t>
            </a:r>
          </a:p>
          <a:p>
            <a:pPr lvl="0"/>
            <a:r>
              <a:rPr lang="sk-SK" sz="2400" dirty="0" smtClean="0"/>
              <a:t>DLP </a:t>
            </a:r>
            <a:r>
              <a:rPr lang="sk-SK" sz="2400" dirty="0" smtClean="0"/>
              <a:t>čip vytvorí obraz pootočením zrkadiel</a:t>
            </a:r>
          </a:p>
          <a:p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10</a:t>
            </a:fld>
            <a:endParaRPr lang="sk-SK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845" y="213994"/>
            <a:ext cx="2832087" cy="2062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Dátový </a:t>
            </a:r>
            <a:r>
              <a:rPr lang="sk-SK" dirty="0" smtClean="0"/>
              <a:t>projektor </a:t>
            </a:r>
            <a:r>
              <a:rPr lang="sk-SK" dirty="0" smtClean="0"/>
              <a:t>LED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95936"/>
          </a:xfrm>
        </p:spPr>
        <p:txBody>
          <a:bodyPr>
            <a:normAutofit/>
          </a:bodyPr>
          <a:lstStyle/>
          <a:p>
            <a:r>
              <a:rPr lang="sk-SK" dirty="0" smtClean="0"/>
              <a:t>sú </a:t>
            </a:r>
            <a:r>
              <a:rPr lang="sk-SK" dirty="0" smtClean="0"/>
              <a:t>vlastne DLP projektory, v ktorých je lampa nahradená LED diódami. </a:t>
            </a:r>
          </a:p>
          <a:p>
            <a:endParaRPr lang="sk-SK" dirty="0" smtClean="0"/>
          </a:p>
          <a:p>
            <a:r>
              <a:rPr lang="sk-SK" dirty="0" smtClean="0"/>
              <a:t>Najväčšími výhodami tejto technológie je nízka spotreba, absencia lampy a malé rozmery.</a:t>
            </a:r>
          </a:p>
          <a:p>
            <a:pPr lvl="0"/>
            <a:endParaRPr lang="sk-SK" dirty="0" smtClean="0"/>
          </a:p>
          <a:p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11</a:t>
            </a:fld>
            <a:endParaRPr lang="sk-SK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836" y="0"/>
            <a:ext cx="3025878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Dátový </a:t>
            </a:r>
            <a:r>
              <a:rPr lang="sk-SK" dirty="0" smtClean="0"/>
              <a:t>projektor </a:t>
            </a:r>
            <a:r>
              <a:rPr lang="sk-SK" dirty="0" smtClean="0"/>
              <a:t>LCD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k-SK" sz="2600" dirty="0" err="1" smtClean="0"/>
              <a:t>Dichroické</a:t>
            </a:r>
            <a:r>
              <a:rPr lang="sk-SK" sz="2600" dirty="0" smtClean="0"/>
              <a:t> zrkadlá </a:t>
            </a:r>
            <a:r>
              <a:rPr lang="sk-SK" sz="2600" dirty="0" smtClean="0"/>
              <a:t>a LCD panely </a:t>
            </a:r>
          </a:p>
          <a:p>
            <a:pPr lvl="0"/>
            <a:r>
              <a:rPr lang="sk-SK" sz="2600" dirty="0" smtClean="0"/>
              <a:t>Výhodou </a:t>
            </a:r>
            <a:r>
              <a:rPr lang="sk-SK" sz="2600" dirty="0" err="1" smtClean="0"/>
              <a:t>dichroického</a:t>
            </a:r>
            <a:r>
              <a:rPr lang="sk-SK" sz="2600" dirty="0" smtClean="0"/>
              <a:t> zrkadla je schopnosť odrážať a prepúšťať svetlo v závislosti na vlnovej dĺžke</a:t>
            </a:r>
          </a:p>
          <a:p>
            <a:pPr lvl="0"/>
            <a:r>
              <a:rPr lang="sk-SK" sz="2600" dirty="0" smtClean="0"/>
              <a:t>Svetlo </a:t>
            </a:r>
            <a:r>
              <a:rPr lang="sk-SK" sz="2600" dirty="0" smtClean="0"/>
              <a:t>z lampy dopadne na prvé zrkadlo, to prepustí červenú zložku a odrazí zvyšné svetlo</a:t>
            </a:r>
          </a:p>
          <a:p>
            <a:pPr lvl="0"/>
            <a:r>
              <a:rPr lang="sk-SK" sz="2600" dirty="0" smtClean="0"/>
              <a:t>Nasleduje </a:t>
            </a:r>
            <a:r>
              <a:rPr lang="sk-SK" sz="2600" dirty="0" smtClean="0"/>
              <a:t>zrkadlo pre zelenú zložku a nakoniec pre modrú</a:t>
            </a:r>
          </a:p>
          <a:p>
            <a:pPr lvl="0"/>
            <a:r>
              <a:rPr lang="sk-SK" sz="2600" dirty="0" smtClean="0"/>
              <a:t>Odrazené </a:t>
            </a:r>
            <a:r>
              <a:rPr lang="sk-SK" sz="2600" dirty="0" smtClean="0"/>
              <a:t>lúče svetla pokračujú samostatne do prideleného </a:t>
            </a:r>
            <a:r>
              <a:rPr lang="sk-SK" sz="2600" dirty="0" smtClean="0"/>
              <a:t>LCD</a:t>
            </a:r>
            <a:endParaRPr lang="sk-SK" sz="2600" dirty="0" smtClean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12</a:t>
            </a:fld>
            <a:endParaRPr lang="sk-SK"/>
          </a:p>
        </p:txBody>
      </p:sp>
      <p:pic>
        <p:nvPicPr>
          <p:cNvPr id="6" name="Obrázok 5" descr="lcd_projektor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7696" y="-29736"/>
            <a:ext cx="2736304" cy="2244249"/>
          </a:xfrm>
          <a:prstGeom prst="rect">
            <a:avLst/>
          </a:prstGeom>
        </p:spPr>
      </p:pic>
      <p:pic>
        <p:nvPicPr>
          <p:cNvPr id="1026" name="Picture 2" descr="http://beamerrent.nl/img/lcd-beamer-techniek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205" y="0"/>
            <a:ext cx="2747796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Doplnkové zariadenia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k-SK" sz="4000" b="1" dirty="0" smtClean="0"/>
              <a:t>Doplnkové zariadenia zvyšujú efektivitu práce a používateľský komfort</a:t>
            </a:r>
          </a:p>
          <a:p>
            <a:pPr>
              <a:buNone/>
            </a:pPr>
            <a:endParaRPr lang="sk-SK" b="1" dirty="0" smtClean="0"/>
          </a:p>
          <a:p>
            <a:pPr lvl="0"/>
            <a:r>
              <a:rPr lang="sk-SK" sz="3300" b="1" dirty="0" smtClean="0"/>
              <a:t>prídavné perá </a:t>
            </a:r>
            <a:r>
              <a:rPr lang="sk-SK" sz="3300" dirty="0" smtClean="0"/>
              <a:t>- niektoré ovládače umožňujú použitie viacerých pier súčasne</a:t>
            </a:r>
          </a:p>
          <a:p>
            <a:pPr lvl="0"/>
            <a:r>
              <a:rPr lang="sk-SK" sz="3300" b="1" dirty="0" smtClean="0"/>
              <a:t>predĺženie pera </a:t>
            </a:r>
            <a:r>
              <a:rPr lang="sk-SK" sz="3300" dirty="0" smtClean="0"/>
              <a:t>- nástavce pre menších používateľov</a:t>
            </a:r>
          </a:p>
          <a:p>
            <a:pPr lvl="0"/>
            <a:r>
              <a:rPr lang="sk-SK" sz="3300" b="1" dirty="0" smtClean="0"/>
              <a:t>webová kamera </a:t>
            </a:r>
          </a:p>
          <a:p>
            <a:pPr lvl="0"/>
            <a:r>
              <a:rPr lang="sk-SK" sz="3300" b="1" dirty="0" smtClean="0"/>
              <a:t>internetová a sieťová konektivita </a:t>
            </a:r>
          </a:p>
          <a:p>
            <a:pPr lvl="0"/>
            <a:r>
              <a:rPr lang="sk-SK" sz="3300" dirty="0" smtClean="0"/>
              <a:t>jednotka umožňujúca </a:t>
            </a:r>
            <a:r>
              <a:rPr lang="sk-SK" sz="3300" b="1" dirty="0" smtClean="0"/>
              <a:t>bezdrôtové pripojenie tabule </a:t>
            </a:r>
            <a:r>
              <a:rPr lang="sk-SK" sz="3300" dirty="0" smtClean="0"/>
              <a:t>ku počítaču </a:t>
            </a:r>
          </a:p>
          <a:p>
            <a:pPr lvl="0"/>
            <a:r>
              <a:rPr lang="sk-SK" sz="3300" dirty="0" smtClean="0"/>
              <a:t>diaľkové ovládanie </a:t>
            </a:r>
          </a:p>
          <a:p>
            <a:pPr lvl="0"/>
            <a:r>
              <a:rPr lang="sk-SK" sz="3300" b="1" dirty="0" smtClean="0"/>
              <a:t>softvérová klávesnica </a:t>
            </a:r>
            <a:r>
              <a:rPr lang="sk-SK" sz="3300" dirty="0" smtClean="0"/>
              <a:t>- ovládaná kliknutím na tabuli </a:t>
            </a:r>
          </a:p>
          <a:p>
            <a:pPr lvl="0"/>
            <a:r>
              <a:rPr lang="sk-SK" sz="3300" b="1" dirty="0" smtClean="0"/>
              <a:t>laserové ukazovadlo </a:t>
            </a:r>
          </a:p>
          <a:p>
            <a:pPr lvl="0"/>
            <a:r>
              <a:rPr lang="sk-SK" sz="3300" b="1" dirty="0" smtClean="0"/>
              <a:t>hlasovacie zariadenie </a:t>
            </a:r>
            <a:r>
              <a:rPr lang="sk-SK" sz="3300" dirty="0" smtClean="0"/>
              <a:t>- drôtové alebo bezdrôtové</a:t>
            </a:r>
          </a:p>
          <a:p>
            <a:pPr lvl="0"/>
            <a:r>
              <a:rPr lang="sk-SK" sz="3300" b="1" dirty="0" smtClean="0"/>
              <a:t>stojany</a:t>
            </a:r>
            <a:r>
              <a:rPr lang="sk-SK" sz="3300" dirty="0" smtClean="0"/>
              <a:t> umožňujúce mobility - stojan na kolieskach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13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Softvér k interaktívnym tabuliam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/>
              <a:t>Softvér ovláda interaktívnu plochu a dajú sa v ňom vytvárať výukové materiály. </a:t>
            </a:r>
            <a:endParaRPr lang="sk-SK" sz="2400" dirty="0" smtClean="0"/>
          </a:p>
          <a:p>
            <a:r>
              <a:rPr lang="sk-SK" sz="2400" dirty="0" smtClean="0"/>
              <a:t>Každý </a:t>
            </a:r>
            <a:r>
              <a:rPr lang="sk-SK" sz="2400" dirty="0"/>
              <a:t>typ interaktívnej tabule má žiaľ svoj vlastný špecifický softvér, ktorý sa líši rozsiahlosťou prepracovania, množstvom funkcií a zložitosťou </a:t>
            </a:r>
            <a:r>
              <a:rPr lang="sk-SK" sz="2400" dirty="0" smtClean="0"/>
              <a:t>ovládania</a:t>
            </a:r>
            <a:r>
              <a:rPr lang="sk-SK" sz="2400" dirty="0"/>
              <a:t>:</a:t>
            </a:r>
            <a:r>
              <a:rPr lang="sk-SK" sz="2400" dirty="0" smtClean="0"/>
              <a:t> </a:t>
            </a:r>
          </a:p>
          <a:p>
            <a:pPr marL="1051560" lvl="6" indent="-320040">
              <a:spcBef>
                <a:spcPts val="0"/>
              </a:spcBef>
              <a:buSzPct val="80000"/>
              <a:buFont typeface="Wingdings 2"/>
              <a:buChar char=""/>
            </a:pPr>
            <a:r>
              <a:rPr lang="sk-SK" sz="2200" dirty="0" err="1" smtClean="0"/>
              <a:t>Smart</a:t>
            </a:r>
            <a:r>
              <a:rPr lang="sk-SK" sz="2200" dirty="0" smtClean="0"/>
              <a:t> </a:t>
            </a:r>
            <a:r>
              <a:rPr lang="sk-SK" sz="2200" dirty="0"/>
              <a:t>notebook software – k tabuliam </a:t>
            </a:r>
            <a:r>
              <a:rPr lang="sk-SK" sz="2200" dirty="0" err="1"/>
              <a:t>SmartBoard</a:t>
            </a:r>
            <a:endParaRPr lang="sk-SK" sz="2200" dirty="0"/>
          </a:p>
          <a:p>
            <a:pPr marL="1051560" lvl="6" indent="-320040">
              <a:spcBef>
                <a:spcPts val="0"/>
              </a:spcBef>
              <a:buSzPct val="80000"/>
              <a:buFont typeface="Wingdings 2"/>
              <a:buChar char=""/>
            </a:pPr>
            <a:r>
              <a:rPr lang="sk-SK" sz="2200" dirty="0" err="1" smtClean="0"/>
              <a:t>ActivStudio</a:t>
            </a:r>
            <a:r>
              <a:rPr lang="sk-SK" sz="2200" dirty="0"/>
              <a:t>, </a:t>
            </a:r>
            <a:r>
              <a:rPr lang="sk-SK" sz="2200" dirty="0" err="1"/>
              <a:t>ActivPrimary</a:t>
            </a:r>
            <a:r>
              <a:rPr lang="sk-SK" sz="2200" dirty="0"/>
              <a:t>, </a:t>
            </a:r>
            <a:r>
              <a:rPr lang="sk-SK" sz="2200" dirty="0" err="1" smtClean="0"/>
              <a:t>ActivInspire</a:t>
            </a:r>
            <a:r>
              <a:rPr lang="sk-SK" sz="2200" dirty="0" smtClean="0"/>
              <a:t> - </a:t>
            </a:r>
            <a:r>
              <a:rPr lang="sk-SK" sz="2200" dirty="0"/>
              <a:t>k </a:t>
            </a:r>
            <a:r>
              <a:rPr lang="sk-SK" sz="2200" dirty="0" smtClean="0"/>
              <a:t>tabuliam </a:t>
            </a:r>
            <a:r>
              <a:rPr lang="sk-SK" sz="2200" dirty="0" err="1" smtClean="0"/>
              <a:t>ActivBoard</a:t>
            </a:r>
            <a:endParaRPr lang="sk-SK" sz="2200" dirty="0" smtClean="0"/>
          </a:p>
          <a:p>
            <a:pPr marL="1051560" lvl="6" indent="-320040">
              <a:spcBef>
                <a:spcPts val="0"/>
              </a:spcBef>
              <a:buSzPct val="80000"/>
              <a:buFont typeface="Wingdings 2"/>
              <a:buChar char=""/>
            </a:pPr>
            <a:r>
              <a:rPr lang="sk-SK" sz="2200" dirty="0" err="1"/>
              <a:t>Interwrite</a:t>
            </a:r>
            <a:r>
              <a:rPr lang="sk-SK" sz="2200" dirty="0"/>
              <a:t> </a:t>
            </a:r>
            <a:r>
              <a:rPr lang="sk-SK" sz="2200" dirty="0" err="1"/>
              <a:t>workspace</a:t>
            </a:r>
            <a:r>
              <a:rPr lang="sk-SK" sz="2200" dirty="0"/>
              <a:t> - </a:t>
            </a:r>
            <a:r>
              <a:rPr lang="sk-SK" sz="2200" dirty="0"/>
              <a:t>k tabuliam </a:t>
            </a:r>
            <a:r>
              <a:rPr lang="sk-SK" sz="2200" dirty="0" err="1" smtClean="0"/>
              <a:t>Interwrite</a:t>
            </a:r>
            <a:endParaRPr lang="sk-SK" sz="2200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631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Výhody používania interaktívnej tabule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k-SK" sz="2400" dirty="0" smtClean="0"/>
              <a:t>motivácia </a:t>
            </a:r>
            <a:r>
              <a:rPr lang="sk-SK" sz="2400" dirty="0" smtClean="0"/>
              <a:t>k učeniu sa </a:t>
            </a:r>
          </a:p>
          <a:p>
            <a:pPr lvl="0"/>
            <a:r>
              <a:rPr lang="sk-SK" sz="2400" dirty="0" smtClean="0"/>
              <a:t>využitie </a:t>
            </a:r>
            <a:r>
              <a:rPr lang="sk-SK" sz="2400" dirty="0" smtClean="0"/>
              <a:t>zásad názornosti – vizualizácia, </a:t>
            </a:r>
            <a:endParaRPr lang="sk-SK" sz="2400" dirty="0" smtClean="0"/>
          </a:p>
          <a:p>
            <a:pPr lvl="0"/>
            <a:r>
              <a:rPr lang="sk-SK" sz="2400" dirty="0" smtClean="0"/>
              <a:t>interaktívne </a:t>
            </a:r>
            <a:r>
              <a:rPr lang="sk-SK" sz="2400" dirty="0" smtClean="0"/>
              <a:t>presúvanie </a:t>
            </a:r>
          </a:p>
          <a:p>
            <a:pPr lvl="0"/>
            <a:r>
              <a:rPr lang="sk-SK" sz="2400" dirty="0" smtClean="0"/>
              <a:t>lepšie </a:t>
            </a:r>
            <a:r>
              <a:rPr lang="sk-SK" sz="2400" dirty="0" smtClean="0"/>
              <a:t>udržanie pozornosti </a:t>
            </a:r>
          </a:p>
          <a:p>
            <a:pPr lvl="0"/>
            <a:r>
              <a:rPr lang="sk-SK" sz="2400" dirty="0" smtClean="0"/>
              <a:t>opakované </a:t>
            </a:r>
            <a:r>
              <a:rPr lang="sk-SK" sz="2400" dirty="0" smtClean="0"/>
              <a:t>využitie už raz pripraveného učiva </a:t>
            </a:r>
          </a:p>
          <a:p>
            <a:pPr lvl="0"/>
            <a:r>
              <a:rPr lang="sk-SK" sz="2400" dirty="0" smtClean="0"/>
              <a:t>aktívne </a:t>
            </a:r>
            <a:r>
              <a:rPr lang="sk-SK" sz="2400" dirty="0" smtClean="0"/>
              <a:t>zapojenie žiakov do výučby </a:t>
            </a:r>
          </a:p>
          <a:p>
            <a:pPr lvl="0"/>
            <a:r>
              <a:rPr lang="sk-SK" sz="2400" dirty="0" smtClean="0"/>
              <a:t>zdieľanie </a:t>
            </a:r>
            <a:r>
              <a:rPr lang="sk-SK" sz="2400" dirty="0" smtClean="0"/>
              <a:t>učiva pomocou siete a internetu </a:t>
            </a:r>
          </a:p>
          <a:p>
            <a:pPr lvl="0"/>
            <a:r>
              <a:rPr lang="sk-SK" sz="2400" dirty="0" smtClean="0"/>
              <a:t>rozvoj </a:t>
            </a:r>
            <a:r>
              <a:rPr lang="sk-SK" sz="2400" dirty="0" smtClean="0"/>
              <a:t>počítačovej a informačnej gramotnosti </a:t>
            </a:r>
          </a:p>
          <a:p>
            <a:pPr lvl="0"/>
            <a:r>
              <a:rPr lang="sk-SK" sz="2400" dirty="0" smtClean="0"/>
              <a:t>priame </a:t>
            </a:r>
            <a:r>
              <a:rPr lang="sk-SK" sz="2400" dirty="0" smtClean="0"/>
              <a:t>použitie zdrojov z internetu </a:t>
            </a:r>
          </a:p>
          <a:p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15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Nevýhody používania interaktívnej tabule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k-SK" sz="2600" dirty="0" smtClean="0"/>
              <a:t>potláčanie abstraktného myslenia </a:t>
            </a:r>
          </a:p>
          <a:p>
            <a:pPr lvl="0"/>
            <a:r>
              <a:rPr lang="sk-SK" sz="2600" dirty="0" smtClean="0"/>
              <a:t>tabuľa </a:t>
            </a:r>
            <a:r>
              <a:rPr lang="sk-SK" sz="2600" dirty="0" smtClean="0"/>
              <a:t>je len technický doplnok, pri častom používaní záujem upadá </a:t>
            </a:r>
          </a:p>
          <a:p>
            <a:pPr lvl="0"/>
            <a:r>
              <a:rPr lang="sk-SK" sz="2600" dirty="0" smtClean="0"/>
              <a:t>tabuľa </a:t>
            </a:r>
            <a:r>
              <a:rPr lang="sk-SK" sz="2600" dirty="0" smtClean="0"/>
              <a:t>sa nevyužíva interaktívne, ale len ako premietačka </a:t>
            </a:r>
          </a:p>
          <a:p>
            <a:pPr lvl="0"/>
            <a:r>
              <a:rPr lang="sk-SK" sz="2600" dirty="0" smtClean="0"/>
              <a:t>veľké </a:t>
            </a:r>
            <a:r>
              <a:rPr lang="sk-SK" sz="2600" dirty="0" smtClean="0"/>
              <a:t>nároky na čas pri príprave výučby </a:t>
            </a:r>
          </a:p>
          <a:p>
            <a:pPr lvl="0"/>
            <a:r>
              <a:rPr lang="sk-SK" sz="2600" dirty="0" smtClean="0"/>
              <a:t>absencia </a:t>
            </a:r>
            <a:r>
              <a:rPr lang="sk-SK" sz="2600" dirty="0" smtClean="0"/>
              <a:t>hotových multimediálnych programov </a:t>
            </a:r>
          </a:p>
          <a:p>
            <a:pPr lvl="0"/>
            <a:r>
              <a:rPr lang="sk-SK" sz="2600" dirty="0" smtClean="0"/>
              <a:t>náchylnosť </a:t>
            </a:r>
            <a:r>
              <a:rPr lang="sk-SK" sz="2600" dirty="0" smtClean="0"/>
              <a:t>na poškodenie </a:t>
            </a:r>
          </a:p>
          <a:p>
            <a:pPr lvl="0"/>
            <a:r>
              <a:rPr lang="sk-SK" sz="2600" dirty="0" smtClean="0"/>
              <a:t>potlačenie </a:t>
            </a:r>
            <a:r>
              <a:rPr lang="sk-SK" sz="2600" dirty="0" smtClean="0"/>
              <a:t>významu klasickej učebnice a výučby </a:t>
            </a:r>
          </a:p>
          <a:p>
            <a:pPr lvl="0"/>
            <a:r>
              <a:rPr lang="sk-SK" sz="2600" dirty="0" smtClean="0"/>
              <a:t>potlačený </a:t>
            </a:r>
            <a:r>
              <a:rPr lang="sk-SK" sz="2600" dirty="0" smtClean="0"/>
              <a:t>písomný a ústny prejav </a:t>
            </a:r>
          </a:p>
          <a:p>
            <a:pPr lvl="0"/>
            <a:r>
              <a:rPr lang="sk-SK" sz="2600" dirty="0" smtClean="0"/>
              <a:t>zlá </a:t>
            </a:r>
            <a:r>
              <a:rPr lang="sk-SK" sz="2600" dirty="0" smtClean="0"/>
              <a:t>čitateľnosť z väčšej vzdialenosti </a:t>
            </a:r>
          </a:p>
          <a:p>
            <a:pPr lvl="0"/>
            <a:r>
              <a:rPr lang="sk-SK" sz="2600" dirty="0" smtClean="0"/>
              <a:t>problém </a:t>
            </a:r>
            <a:r>
              <a:rPr lang="sk-SK" sz="2600" dirty="0" smtClean="0"/>
              <a:t>nízkeho osvetlenia plochy (potreba šera)</a:t>
            </a:r>
          </a:p>
          <a:p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16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18786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36104"/>
          </a:xfrm>
        </p:spPr>
        <p:txBody>
          <a:bodyPr>
            <a:normAutofit/>
          </a:bodyPr>
          <a:lstStyle/>
          <a:p>
            <a:pPr lvl="0" algn="ctr"/>
            <a:r>
              <a:rPr lang="en-US" sz="3100" dirty="0" smtClean="0"/>
              <a:t>S</a:t>
            </a:r>
            <a:r>
              <a:rPr lang="sk-SK" sz="3100" dirty="0" err="1" smtClean="0"/>
              <a:t>ystém</a:t>
            </a:r>
            <a:r>
              <a:rPr lang="sk-SK" sz="3100" dirty="0" smtClean="0"/>
              <a:t> </a:t>
            </a:r>
            <a:r>
              <a:rPr lang="sk-SK" sz="3100" dirty="0" smtClean="0"/>
              <a:t>interaktívnej </a:t>
            </a:r>
            <a:r>
              <a:rPr lang="sk-SK" sz="3100" dirty="0" err="1" smtClean="0"/>
              <a:t>tabul</a:t>
            </a:r>
            <a:r>
              <a:rPr lang="en-US" sz="3100" dirty="0" smtClean="0"/>
              <a:t>e </a:t>
            </a:r>
            <a:r>
              <a:rPr lang="en-US" sz="3100" dirty="0" err="1" smtClean="0"/>
              <a:t>tvor</a:t>
            </a:r>
            <a:r>
              <a:rPr lang="sk-SK" sz="3100" dirty="0"/>
              <a:t>í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64DFE367-8DC6-4185-B42E-9C80206B13AD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2</a:t>
            </a:fld>
            <a:endParaRPr lang="sk-SK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530" y="2492896"/>
            <a:ext cx="4422295" cy="3040328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775191"/>
            <a:ext cx="4474840" cy="4625609"/>
          </a:xfrm>
        </p:spPr>
        <p:txBody>
          <a:bodyPr/>
          <a:lstStyle/>
          <a:p>
            <a:pPr>
              <a:buNone/>
            </a:pPr>
            <a:endParaRPr lang="sk-SK" b="1" dirty="0" smtClean="0"/>
          </a:p>
          <a:p>
            <a:pPr>
              <a:buNone/>
            </a:pPr>
            <a:endParaRPr lang="sk-SK" b="1" dirty="0" smtClean="0"/>
          </a:p>
          <a:p>
            <a:pPr lvl="0"/>
            <a:r>
              <a:rPr lang="sk-SK" dirty="0" smtClean="0"/>
              <a:t>Interaktívna tabuľa</a:t>
            </a:r>
          </a:p>
          <a:p>
            <a:pPr lvl="0"/>
            <a:r>
              <a:rPr lang="sk-SK" dirty="0" smtClean="0"/>
              <a:t>Dátový projektor</a:t>
            </a:r>
          </a:p>
          <a:p>
            <a:pPr lvl="0"/>
            <a:r>
              <a:rPr lang="sk-SK" dirty="0" smtClean="0"/>
              <a:t>Počítač</a:t>
            </a:r>
          </a:p>
          <a:p>
            <a:pPr lvl="0"/>
            <a:r>
              <a:rPr lang="sk-SK" dirty="0" smtClean="0"/>
              <a:t>Doplnkové </a:t>
            </a:r>
            <a:r>
              <a:rPr lang="sk-SK" dirty="0" smtClean="0"/>
              <a:t>zariadenia</a:t>
            </a:r>
          </a:p>
          <a:p>
            <a:pPr lvl="0"/>
            <a:r>
              <a:rPr lang="sk-SK" dirty="0" smtClean="0"/>
              <a:t>Softvér</a:t>
            </a:r>
            <a:endParaRPr lang="sk-SK" dirty="0" smtClean="0"/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 smtClean="0"/>
              <a:t>Obraz z počítača je premietnutý na vertikálne zavesenú tabuľu s dátovým projektorom</a:t>
            </a:r>
          </a:p>
          <a:p>
            <a:endParaRPr lang="sk-SK" dirty="0" smtClean="0"/>
          </a:p>
          <a:p>
            <a:r>
              <a:rPr lang="sk-SK" dirty="0" smtClean="0"/>
              <a:t>V tabuli je zabudované ovládanie priamo, alebo elektronickým perom</a:t>
            </a:r>
          </a:p>
          <a:p>
            <a:endParaRPr lang="sk-SK" dirty="0" smtClean="0"/>
          </a:p>
          <a:p>
            <a:r>
              <a:rPr lang="sk-SK" dirty="0" smtClean="0"/>
              <a:t>Počítač posiela obraz kurzora do projektora, ktorý ho zobrazí na tabuli</a:t>
            </a:r>
          </a:p>
          <a:p>
            <a:endParaRPr lang="sk-SK" dirty="0" smtClean="0"/>
          </a:p>
          <a:p>
            <a:r>
              <a:rPr lang="sk-SK" dirty="0" smtClean="0"/>
              <a:t>Poloha pera ovládajúceho kurzor je zosnímaná snímačom tabule, ktorý ju odošle do počítača</a:t>
            </a:r>
          </a:p>
          <a:p>
            <a:endParaRPr lang="sk-SK" dirty="0" smtClean="0"/>
          </a:p>
          <a:p>
            <a:r>
              <a:rPr lang="sk-SK" dirty="0" smtClean="0"/>
              <a:t>Tento ju pomocou softvérového ovládača spracuje a následne cez projektor zobrazí na tabuli</a:t>
            </a:r>
            <a:endParaRPr lang="sk-SK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r>
              <a:rPr lang="sk-SK" sz="3100" dirty="0" smtClean="0"/>
              <a:t>Princíp fungovania systému interaktívnej tabuli</a:t>
            </a:r>
            <a:endParaRPr lang="sk-SK" sz="3100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7BA08FCA-22D5-4D7D-A4E7-46EA2415B630}" type="datetime1">
              <a:rPr lang="sk-SK" smtClean="0"/>
              <a:t>24.4.2015</a:t>
            </a:fld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3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Interaktívna tabuľa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 smtClean="0"/>
              <a:t>Plocha tabule funguje na podobnom princípe ako tablet s absolútnym súradnicovým systémom </a:t>
            </a:r>
          </a:p>
          <a:p>
            <a:endParaRPr lang="sk-SK" dirty="0" smtClean="0"/>
          </a:p>
          <a:p>
            <a:endParaRPr lang="sk-SK" dirty="0" smtClean="0"/>
          </a:p>
          <a:p>
            <a:r>
              <a:rPr lang="sk-SK" dirty="0" smtClean="0"/>
              <a:t>Kurzor sa ovláda špeciálnym indukčným perom, dotykom vhodným predmetom (napríklad aj prstom), alebo perom s optickými prvkami</a:t>
            </a:r>
          </a:p>
          <a:p>
            <a:endParaRPr lang="sk-SK" dirty="0" smtClean="0"/>
          </a:p>
          <a:p>
            <a:endParaRPr lang="sk-SK" dirty="0" smtClean="0"/>
          </a:p>
          <a:p>
            <a:r>
              <a:rPr lang="sk-SK" dirty="0" smtClean="0"/>
              <a:t>V závislosti na použitom softvéri môže používateľ ovládať objekty zobrazené na interaktívnej tabuli rovnakým spôsobom ako </a:t>
            </a:r>
            <a:r>
              <a:rPr lang="sk-SK" dirty="0" smtClean="0"/>
              <a:t>počítačovou </a:t>
            </a:r>
            <a:r>
              <a:rPr lang="sk-SK" dirty="0" smtClean="0"/>
              <a:t>myšou.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4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História interaktívnych tabúľ (IT)</a:t>
            </a:r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5</a:t>
            </a:fld>
            <a:endParaRPr lang="sk-SK"/>
          </a:p>
        </p:txBody>
      </p:sp>
      <p:pic>
        <p:nvPicPr>
          <p:cNvPr id="5" name="Zástupný symbol obsahu 4" descr="http://www.markstefik.com/wp-content/uploads/2011/03/skunkb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952711"/>
            <a:ext cx="4407408" cy="291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ĺžnik 5"/>
          <p:cNvSpPr/>
          <p:nvPr/>
        </p:nvSpPr>
        <p:spPr>
          <a:xfrm>
            <a:off x="5536367" y="5988657"/>
            <a:ext cx="3401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/>
              <a:t>Prvý prototyp interaktívnej tabule</a:t>
            </a:r>
          </a:p>
        </p:txBody>
      </p:sp>
      <p:sp>
        <p:nvSpPr>
          <p:cNvPr id="7" name="Obdĺžnik 6"/>
          <p:cNvSpPr/>
          <p:nvPr/>
        </p:nvSpPr>
        <p:spPr>
          <a:xfrm>
            <a:off x="179512" y="1837467"/>
            <a:ext cx="41148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912" indent="-320040">
              <a:lnSpc>
                <a:spcPct val="80000"/>
              </a:lnSpc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sk-SK" sz="2000" dirty="0"/>
              <a:t>Vznik </a:t>
            </a:r>
            <a:r>
              <a:rPr lang="sk-SK" sz="2000" dirty="0" smtClean="0"/>
              <a:t>IT sa </a:t>
            </a:r>
            <a:r>
              <a:rPr lang="sk-SK" sz="2000" dirty="0"/>
              <a:t>pripisuje roku 1987, kedy bola použitá aplikácia </a:t>
            </a:r>
            <a:r>
              <a:rPr lang="sk-SK" sz="2000" dirty="0" err="1"/>
              <a:t>Tivoli</a:t>
            </a:r>
            <a:r>
              <a:rPr lang="sk-SK" sz="2000" dirty="0"/>
              <a:t> ako prvý ucelený systém elektronickej tabule. </a:t>
            </a:r>
            <a:r>
              <a:rPr lang="sk-SK" sz="2000" dirty="0"/>
              <a:t>Užívateľ ju mohol ovládať priamo, ale aj na diaľku cez počítačovú sieť</a:t>
            </a:r>
            <a:r>
              <a:rPr lang="sk-SK" sz="2000" dirty="0" smtClean="0"/>
              <a:t>.</a:t>
            </a:r>
          </a:p>
          <a:p>
            <a:pPr marL="438912" indent="-320040">
              <a:lnSpc>
                <a:spcPct val="80000"/>
              </a:lnSpc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sk-SK" sz="2000" dirty="0"/>
              <a:t>Prvú skutočne interaktívnu tabuľu predstavila americká spoločnosť SMART Technologies verejnosti v roku 1991. Tabuľa bola pripojená k LCD monitoru a počítaču. Táto technológia dokázala ovládať rôzne počítačové aplikácie dotykom. Dodnes je táto spoločnosť najväčším svetovým poskytovateľom </a:t>
            </a:r>
            <a:r>
              <a:rPr lang="sk-SK" sz="2000" dirty="0" smtClean="0"/>
              <a:t>IT.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229520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Interaktívna tabuľa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sk-SK" b="1" dirty="0" smtClean="0"/>
              <a:t>Tabule s elektromagnetickou technológiou</a:t>
            </a:r>
            <a:endParaRPr lang="sk-SK" dirty="0" smtClean="0"/>
          </a:p>
          <a:p>
            <a:r>
              <a:rPr lang="sk-SK" dirty="0" smtClean="0"/>
              <a:t>reagujú len na elektronické zariadenie a jeho polohu a pohyby</a:t>
            </a:r>
          </a:p>
          <a:p>
            <a:r>
              <a:rPr lang="sk-SK" dirty="0" smtClean="0"/>
              <a:t>sú presnejšie.</a:t>
            </a:r>
          </a:p>
          <a:p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6</a:t>
            </a:fld>
            <a:endParaRPr lang="sk-SK"/>
          </a:p>
        </p:txBody>
      </p:sp>
      <p:pic>
        <p:nvPicPr>
          <p:cNvPr id="6" name="Obrázok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212976"/>
            <a:ext cx="427117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Interaktívna tabuľa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sk-SK" b="1" dirty="0" smtClean="0"/>
              <a:t>Tabule s infračervenou technológiou</a:t>
            </a:r>
          </a:p>
          <a:p>
            <a:pPr lvl="0"/>
            <a:r>
              <a:rPr lang="sk-SK" dirty="0" smtClean="0"/>
              <a:t> reagujú na polohu a pohyby akéhokoľvek predmetu, teda aj ľudského prsta</a:t>
            </a:r>
          </a:p>
          <a:p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7</a:t>
            </a:fld>
            <a:endParaRPr lang="sk-SK"/>
          </a:p>
        </p:txBody>
      </p:sp>
      <p:pic>
        <p:nvPicPr>
          <p:cNvPr id="6" name="Obrázok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789040"/>
            <a:ext cx="3719314" cy="197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Dátový projektor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Dátový projektor je zariadenie umožňujúce sprostredkovať </a:t>
            </a:r>
            <a:r>
              <a:rPr lang="sk-SK" dirty="0" smtClean="0"/>
              <a:t>obraz z počítača na väčšiu plochu akou je monitor</a:t>
            </a:r>
            <a:endParaRPr lang="sk-SK" dirty="0" smtClean="0"/>
          </a:p>
          <a:p>
            <a:endParaRPr lang="sk-SK" dirty="0" smtClean="0"/>
          </a:p>
          <a:p>
            <a:r>
              <a:rPr lang="sk-SK" dirty="0" smtClean="0"/>
              <a:t>obraz projektuje (premieta) na plátno, stenu alebo v tomto prípade na interaktívnu tabuľu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8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Druhy dátových projektorov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sk-SK" dirty="0" smtClean="0"/>
          </a:p>
          <a:p>
            <a:r>
              <a:rPr lang="sk-SK" b="1" dirty="0" smtClean="0"/>
              <a:t>DLP </a:t>
            </a:r>
            <a:r>
              <a:rPr lang="sk-SK" dirty="0"/>
              <a:t>(</a:t>
            </a:r>
            <a:r>
              <a:rPr lang="sk-SK" i="1" dirty="0" err="1"/>
              <a:t>Digital</a:t>
            </a:r>
            <a:r>
              <a:rPr lang="sk-SK" i="1" dirty="0"/>
              <a:t> </a:t>
            </a:r>
            <a:r>
              <a:rPr lang="sk-SK" i="1" dirty="0" err="1"/>
              <a:t>Light</a:t>
            </a:r>
            <a:r>
              <a:rPr lang="sk-SK" i="1" dirty="0"/>
              <a:t> </a:t>
            </a:r>
            <a:r>
              <a:rPr lang="sk-SK" i="1" dirty="0" err="1"/>
              <a:t>Processing</a:t>
            </a:r>
            <a:r>
              <a:rPr lang="sk-SK" dirty="0"/>
              <a:t>)</a:t>
            </a:r>
            <a:r>
              <a:rPr lang="sk-SK" b="1" dirty="0" smtClean="0"/>
              <a:t> </a:t>
            </a:r>
            <a:r>
              <a:rPr lang="sk-SK" dirty="0" smtClean="0"/>
              <a:t>technológie (</a:t>
            </a:r>
            <a:r>
              <a:rPr lang="sk-SK" dirty="0" err="1" smtClean="0"/>
              <a:t>jednočipové</a:t>
            </a:r>
            <a:r>
              <a:rPr lang="sk-SK" dirty="0" smtClean="0"/>
              <a:t> </a:t>
            </a:r>
            <a:r>
              <a:rPr lang="sk-SK" dirty="0"/>
              <a:t>a </a:t>
            </a:r>
            <a:r>
              <a:rPr lang="sk-SK" dirty="0" err="1" smtClean="0"/>
              <a:t>trojčipové</a:t>
            </a:r>
            <a:r>
              <a:rPr lang="sk-SK" dirty="0"/>
              <a:t>)</a:t>
            </a:r>
            <a:r>
              <a:rPr lang="sk-SK" dirty="0" smtClean="0"/>
              <a:t> - veľmi kvalitné zobrazenie farieb </a:t>
            </a:r>
            <a:r>
              <a:rPr lang="sk-SK" dirty="0"/>
              <a:t>a kontrastu </a:t>
            </a:r>
            <a:r>
              <a:rPr lang="sk-SK" dirty="0" smtClean="0"/>
              <a:t>pri </a:t>
            </a:r>
            <a:r>
              <a:rPr lang="sk-SK" dirty="0"/>
              <a:t>vyšších </a:t>
            </a:r>
            <a:r>
              <a:rPr lang="sk-SK" dirty="0" smtClean="0"/>
              <a:t>finančných nákladoch,</a:t>
            </a:r>
          </a:p>
          <a:p>
            <a:r>
              <a:rPr lang="sk-SK" b="1" dirty="0" smtClean="0"/>
              <a:t>LCD </a:t>
            </a:r>
            <a:r>
              <a:rPr lang="sk-SK" dirty="0" smtClean="0"/>
              <a:t>(</a:t>
            </a:r>
            <a:r>
              <a:rPr lang="sk-SK" i="1" dirty="0" err="1" smtClean="0"/>
              <a:t>Liquid</a:t>
            </a:r>
            <a:r>
              <a:rPr lang="sk-SK" i="1" dirty="0" smtClean="0"/>
              <a:t> </a:t>
            </a:r>
            <a:r>
              <a:rPr lang="sk-SK" i="1" dirty="0" err="1"/>
              <a:t>Crystal</a:t>
            </a:r>
            <a:r>
              <a:rPr lang="sk-SK" i="1" dirty="0"/>
              <a:t> Display</a:t>
            </a:r>
            <a:r>
              <a:rPr lang="sk-SK" dirty="0" smtClean="0"/>
              <a:t>)</a:t>
            </a:r>
            <a:r>
              <a:rPr lang="sk-SK" dirty="0"/>
              <a:t> </a:t>
            </a:r>
            <a:r>
              <a:rPr lang="sk-SK" dirty="0" smtClean="0"/>
              <a:t>technológie -  priaznivejšie </a:t>
            </a:r>
            <a:r>
              <a:rPr lang="sk-SK" dirty="0"/>
              <a:t>ceny, </a:t>
            </a:r>
            <a:r>
              <a:rPr lang="sk-SK" dirty="0" smtClean="0"/>
              <a:t>väčšie množstvo funkcií, </a:t>
            </a:r>
            <a:r>
              <a:rPr lang="sk-SK" dirty="0"/>
              <a:t>ale nižší kvalitu obrazu a nižší </a:t>
            </a:r>
            <a:r>
              <a:rPr lang="sk-SK" dirty="0" smtClean="0"/>
              <a:t>kontrast,</a:t>
            </a:r>
          </a:p>
          <a:p>
            <a:r>
              <a:rPr lang="sk-SK" b="1" dirty="0" smtClean="0"/>
              <a:t>LED </a:t>
            </a:r>
            <a:r>
              <a:rPr lang="sk-SK" dirty="0" smtClean="0"/>
              <a:t>(</a:t>
            </a:r>
            <a:r>
              <a:rPr lang="sk-SK" i="1" dirty="0" err="1"/>
              <a:t>Light-Emitting</a:t>
            </a:r>
            <a:r>
              <a:rPr lang="sk-SK" i="1" dirty="0"/>
              <a:t> </a:t>
            </a:r>
            <a:r>
              <a:rPr lang="sk-SK" i="1" dirty="0" err="1"/>
              <a:t>Diode</a:t>
            </a:r>
            <a:r>
              <a:rPr lang="sk-SK" dirty="0"/>
              <a:t>) </a:t>
            </a:r>
            <a:r>
              <a:rPr lang="sk-SK" dirty="0" smtClean="0"/>
              <a:t>technológie - najmodernejšie špičkové technológie </a:t>
            </a:r>
            <a:r>
              <a:rPr lang="sk-SK" dirty="0"/>
              <a:t>s </a:t>
            </a:r>
            <a:r>
              <a:rPr lang="sk-SK" dirty="0" smtClean="0"/>
              <a:t>veľmi dlhou životnosťou pri </a:t>
            </a:r>
            <a:r>
              <a:rPr lang="sk-SK" dirty="0"/>
              <a:t>vysokých </a:t>
            </a:r>
            <a:r>
              <a:rPr lang="sk-SK" dirty="0" smtClean="0"/>
              <a:t>vstupných nákladoch (zatiaľ najmenej rozšírená).</a:t>
            </a:r>
            <a:endParaRPr lang="sk-SK" dirty="0"/>
          </a:p>
          <a:p>
            <a:pPr marL="118872" indent="0">
              <a:buNone/>
            </a:pPr>
            <a:endParaRPr lang="sk-SK" dirty="0" smtClean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4294967295"/>
          </p:nvPr>
        </p:nvSpPr>
        <p:spPr>
          <a:xfrm>
            <a:off x="457200" y="6476999"/>
            <a:ext cx="2133600" cy="274320"/>
          </a:xfrm>
        </p:spPr>
        <p:txBody>
          <a:bodyPr/>
          <a:lstStyle/>
          <a:p>
            <a:fld id="{F95C8A19-8128-4535-AEC9-2FD1C7FB41E6}" type="datetime1">
              <a:rPr lang="sk-SK" smtClean="0"/>
              <a:t>24.4.2015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892-1FD9-4D5B-B523-1E2027BEB748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933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118</TotalTime>
  <Words>710</Words>
  <Application>Microsoft Office PowerPoint</Application>
  <PresentationFormat>Prezentácia na obrazovke (4:3)</PresentationFormat>
  <Paragraphs>136</Paragraphs>
  <Slides>17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17</vt:i4>
      </vt:variant>
    </vt:vector>
  </HeadingPairs>
  <TitlesOfParts>
    <vt:vector size="27" baseType="lpstr">
      <vt:lpstr>Arial</vt:lpstr>
      <vt:lpstr>Calibri</vt:lpstr>
      <vt:lpstr>Corbel</vt:lpstr>
      <vt:lpstr>Times New Roman</vt:lpstr>
      <vt:lpstr>Wingdings</vt:lpstr>
      <vt:lpstr>Wingdings 2</vt:lpstr>
      <vt:lpstr>Wingdings 3</vt:lpstr>
      <vt:lpstr>Modul</vt:lpstr>
      <vt:lpstr>1_Motív Office</vt:lpstr>
      <vt:lpstr>Motív Office</vt:lpstr>
      <vt:lpstr>Rozvoj inovatívnych foriem vzdelávania na Univerzite Mateja Bela v Banskej Bystrici ITMS 26110230077</vt:lpstr>
      <vt:lpstr>Systém interaktívnej tabule tvorí</vt:lpstr>
      <vt:lpstr>Princíp fungovania systému interaktívnej tabuli</vt:lpstr>
      <vt:lpstr>Interaktívna tabuľa</vt:lpstr>
      <vt:lpstr>História interaktívnych tabúľ (IT)</vt:lpstr>
      <vt:lpstr>Interaktívna tabuľa</vt:lpstr>
      <vt:lpstr>Interaktívna tabuľa</vt:lpstr>
      <vt:lpstr>Dátový projektor</vt:lpstr>
      <vt:lpstr>Druhy dátových projektorov</vt:lpstr>
      <vt:lpstr>Dátový projektor DLP</vt:lpstr>
      <vt:lpstr>Dátový projektor LED</vt:lpstr>
      <vt:lpstr>Dátový projektor LCD </vt:lpstr>
      <vt:lpstr>Doplnkové zariadenia</vt:lpstr>
      <vt:lpstr>Softvér k interaktívnym tabuliam</vt:lpstr>
      <vt:lpstr>Výhody používania interaktívnej tabule</vt:lpstr>
      <vt:lpstr>Nevýhody používania interaktívnej tabule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Využitie interaktívnych tabúľ  vo vzdelávaní</dc:title>
  <dc:creator>home</dc:creator>
  <cp:lastModifiedBy>Horvathova Dana</cp:lastModifiedBy>
  <cp:revision>12</cp:revision>
  <dcterms:created xsi:type="dcterms:W3CDTF">2014-12-21T10:41:04Z</dcterms:created>
  <dcterms:modified xsi:type="dcterms:W3CDTF">2015-04-24T16:28:26Z</dcterms:modified>
</cp:coreProperties>
</file>