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68" r:id="rId5"/>
    <p:sldId id="269" r:id="rId6"/>
    <p:sldId id="267" r:id="rId7"/>
    <p:sldId id="270" r:id="rId8"/>
    <p:sldId id="261" r:id="rId9"/>
    <p:sldId id="258" r:id="rId10"/>
    <p:sldId id="259" r:id="rId11"/>
    <p:sldId id="260" r:id="rId12"/>
    <p:sldId id="262" r:id="rId13"/>
    <p:sldId id="263" r:id="rId14"/>
    <p:sldId id="264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100" d="100"/>
          <a:sy n="100" d="100"/>
        </p:scale>
        <p:origin x="-174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73393" y="2101158"/>
            <a:ext cx="8791575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 smtClean="0"/>
              <a:t>HOSPODÁRSKA POLITIKA</a:t>
            </a:r>
            <a:br>
              <a:rPr lang="sk-SK" b="1" dirty="0" smtClean="0"/>
            </a:b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sz="2800" b="1" dirty="0" smtClean="0"/>
              <a:t>doktorandské štúdium 2016/2017</a:t>
            </a:r>
            <a:endParaRPr lang="sk-SK" sz="2800" b="1" dirty="0"/>
          </a:p>
        </p:txBody>
      </p:sp>
    </p:spTree>
    <p:extLst>
      <p:ext uri="{BB962C8B-B14F-4D97-AF65-F5344CB8AC3E}">
        <p14:creationId xmlns:p14="http://schemas.microsoft.com/office/powerpoint/2010/main" val="166652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Modelové koncepty praktickej HP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Intervencionistický</a:t>
            </a:r>
            <a:r>
              <a:rPr lang="sk-SK" dirty="0" smtClean="0"/>
              <a:t> prístup (semaforová politika stop-go </a:t>
            </a:r>
            <a:r>
              <a:rPr lang="sk-SK" dirty="0" err="1" smtClean="0"/>
              <a:t>policy</a:t>
            </a:r>
            <a:r>
              <a:rPr lang="sk-SK" dirty="0" smtClean="0"/>
              <a:t>)</a:t>
            </a:r>
          </a:p>
          <a:p>
            <a:r>
              <a:rPr lang="sk-SK" dirty="0" smtClean="0"/>
              <a:t>Liberálny prístup (</a:t>
            </a:r>
            <a:r>
              <a:rPr lang="sk-SK" dirty="0" err="1" smtClean="0"/>
              <a:t>thatcherizmus</a:t>
            </a:r>
            <a:r>
              <a:rPr lang="sk-SK" dirty="0" smtClean="0"/>
              <a:t>, </a:t>
            </a:r>
            <a:r>
              <a:rPr lang="sk-SK" dirty="0" err="1" smtClean="0"/>
              <a:t>reagonomika</a:t>
            </a:r>
            <a:r>
              <a:rPr lang="sk-SK" dirty="0" smtClean="0"/>
              <a:t>)</a:t>
            </a:r>
          </a:p>
          <a:p>
            <a:r>
              <a:rPr lang="sk-SK" dirty="0" smtClean="0"/>
              <a:t>Indikatívne plánovanie (</a:t>
            </a:r>
            <a:r>
              <a:rPr lang="sk-SK" dirty="0" err="1" smtClean="0"/>
              <a:t>intervencionistický</a:t>
            </a:r>
            <a:r>
              <a:rPr lang="sk-SK" dirty="0" smtClean="0"/>
              <a:t> koncept)</a:t>
            </a:r>
          </a:p>
          <a:p>
            <a:r>
              <a:rPr lang="sk-SK" dirty="0" smtClean="0"/>
              <a:t>Japonský hospodársky zázrak</a:t>
            </a:r>
          </a:p>
          <a:p>
            <a:r>
              <a:rPr lang="sk-SK" dirty="0" smtClean="0"/>
              <a:t>Nemecké sociálno-trhové hospodárstvo a ordoliberalizmus</a:t>
            </a:r>
          </a:p>
          <a:p>
            <a:r>
              <a:rPr lang="sk-SK" dirty="0" smtClean="0"/>
              <a:t>Švédsky štát blahobytu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65851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Hospodárska politika a globalizácia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Medzinárodné organizácie (OSN, NATO)</a:t>
            </a:r>
          </a:p>
          <a:p>
            <a:r>
              <a:rPr lang="sk-SK" dirty="0" smtClean="0"/>
              <a:t>Medzinárodné ekonomické organizácie (IMF, GATT, WTO, OPEC, OECD)</a:t>
            </a:r>
          </a:p>
          <a:p>
            <a:r>
              <a:rPr lang="sk-SK" dirty="0" smtClean="0"/>
              <a:t>Nadnárodné ekonomické organizácie (ESVO, NAFTA, MERCOSUR)</a:t>
            </a:r>
          </a:p>
          <a:p>
            <a:r>
              <a:rPr lang="sk-SK" dirty="0" smtClean="0"/>
              <a:t>Najvýznamnejšie európske integračné zoskupenie - EÚ </a:t>
            </a:r>
          </a:p>
          <a:p>
            <a:endParaRPr lang="sk-SK" dirty="0"/>
          </a:p>
          <a:p>
            <a:r>
              <a:rPr lang="sk-SK" dirty="0" smtClean="0"/>
              <a:t>Ako globálne prostredie ovplyvňuje hospodársku politiku a jej realizáciu?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2884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Hospodárska politika v 21. storočí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Aká je/mala by byť úloha vlády/štátu?</a:t>
            </a:r>
          </a:p>
          <a:p>
            <a:r>
              <a:rPr lang="sk-SK" dirty="0" smtClean="0"/>
              <a:t>Aký je vplyv TNK na rozhodovanie jednotlivého štátu resp. skupín štátov?</a:t>
            </a:r>
          </a:p>
          <a:p>
            <a:r>
              <a:rPr lang="sk-SK" dirty="0" smtClean="0"/>
              <a:t>Aké ciele sa dostávajú do popredia a prečo?</a:t>
            </a:r>
          </a:p>
          <a:p>
            <a:r>
              <a:rPr lang="sk-SK" dirty="0" smtClean="0"/>
              <a:t>Existuje jednotná (vonkajšia) politika EÚ?</a:t>
            </a:r>
          </a:p>
          <a:p>
            <a:r>
              <a:rPr lang="sk-SK" dirty="0" smtClean="0"/>
              <a:t>Je korupcia problém súčasnej hospodárskej politiky?</a:t>
            </a:r>
          </a:p>
          <a:p>
            <a:r>
              <a:rPr lang="sk-SK" dirty="0" smtClean="0"/>
              <a:t>Existujú modelové koncepty praktickej hospodárskej politiky aj v súčasnosti?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86919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literatúra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err="1"/>
              <a:t>Acocella</a:t>
            </a:r>
            <a:r>
              <a:rPr lang="sk-SK" dirty="0"/>
              <a:t> N. 2009. </a:t>
            </a:r>
            <a:r>
              <a:rPr lang="sk-SK" dirty="0" err="1"/>
              <a:t>Economic</a:t>
            </a:r>
            <a:r>
              <a:rPr lang="sk-SK" dirty="0"/>
              <a:t> </a:t>
            </a:r>
            <a:r>
              <a:rPr lang="sk-SK" dirty="0" err="1"/>
              <a:t>Policy</a:t>
            </a:r>
            <a:r>
              <a:rPr lang="sk-SK" dirty="0"/>
              <a:t> in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Age</a:t>
            </a:r>
            <a:r>
              <a:rPr lang="sk-SK" dirty="0"/>
              <a:t> of </a:t>
            </a:r>
            <a:r>
              <a:rPr lang="sk-SK" dirty="0" err="1"/>
              <a:t>Globalisation</a:t>
            </a:r>
            <a:r>
              <a:rPr lang="sk-SK" dirty="0"/>
              <a:t>. </a:t>
            </a:r>
            <a:r>
              <a:rPr lang="sk-SK" dirty="0" err="1"/>
              <a:t>Camridge</a:t>
            </a:r>
            <a:r>
              <a:rPr lang="sk-SK" dirty="0"/>
              <a:t>: </a:t>
            </a:r>
            <a:r>
              <a:rPr lang="sk-SK" dirty="0" err="1"/>
              <a:t>University</a:t>
            </a:r>
            <a:r>
              <a:rPr lang="sk-SK" dirty="0"/>
              <a:t> Press </a:t>
            </a:r>
            <a:endParaRPr lang="sk-SK" dirty="0" smtClean="0"/>
          </a:p>
          <a:p>
            <a:r>
              <a:rPr lang="sk-SK" dirty="0" err="1"/>
              <a:t>Cihelková</a:t>
            </a:r>
            <a:r>
              <a:rPr lang="sk-SK" dirty="0"/>
              <a:t> E. a kol. 2001. </a:t>
            </a:r>
            <a:r>
              <a:rPr lang="sk-SK" dirty="0" err="1"/>
              <a:t>Světová</a:t>
            </a:r>
            <a:r>
              <a:rPr lang="sk-SK" dirty="0"/>
              <a:t> ekonomika. Nové </a:t>
            </a:r>
            <a:r>
              <a:rPr lang="sk-SK" dirty="0" err="1"/>
              <a:t>jevy</a:t>
            </a:r>
            <a:r>
              <a:rPr lang="sk-SK" dirty="0"/>
              <a:t> a </a:t>
            </a:r>
            <a:r>
              <a:rPr lang="sk-SK" dirty="0" err="1"/>
              <a:t>perspektivy</a:t>
            </a:r>
            <a:r>
              <a:rPr lang="sk-SK" dirty="0"/>
              <a:t>. Praha: C. H. </a:t>
            </a:r>
            <a:r>
              <a:rPr lang="sk-SK" dirty="0" err="1"/>
              <a:t>Beck</a:t>
            </a:r>
            <a:endParaRPr lang="sk-SK" dirty="0"/>
          </a:p>
          <a:p>
            <a:r>
              <a:rPr lang="sk-SK" dirty="0" err="1" smtClean="0"/>
              <a:t>Fojtíková</a:t>
            </a:r>
            <a:r>
              <a:rPr lang="sk-SK" dirty="0" smtClean="0"/>
              <a:t> </a:t>
            </a:r>
            <a:r>
              <a:rPr lang="sk-SK" dirty="0"/>
              <a:t>L. 2006. </a:t>
            </a:r>
            <a:r>
              <a:rPr lang="sk-SK" dirty="0" err="1"/>
              <a:t>Hospodářská</a:t>
            </a:r>
            <a:r>
              <a:rPr lang="sk-SK" dirty="0"/>
              <a:t> politika vybraných zemí. VŠB-TU Ostrava </a:t>
            </a:r>
          </a:p>
          <a:p>
            <a:r>
              <a:rPr lang="sk-SK" dirty="0" err="1" smtClean="0"/>
              <a:t>Kliková</a:t>
            </a:r>
            <a:r>
              <a:rPr lang="sk-SK" dirty="0" smtClean="0"/>
              <a:t> Ch., </a:t>
            </a:r>
            <a:r>
              <a:rPr lang="sk-SK" dirty="0" err="1" smtClean="0"/>
              <a:t>Kotlán</a:t>
            </a:r>
            <a:r>
              <a:rPr lang="sk-SK" dirty="0" smtClean="0"/>
              <a:t> I. a kol. 2012. </a:t>
            </a:r>
            <a:r>
              <a:rPr lang="sk-SK" dirty="0" err="1" smtClean="0"/>
              <a:t>Hospodářská</a:t>
            </a:r>
            <a:r>
              <a:rPr lang="sk-SK" dirty="0" smtClean="0"/>
              <a:t> politika. Ostrava: Sokrates</a:t>
            </a:r>
          </a:p>
          <a:p>
            <a:r>
              <a:rPr lang="sk-SK" dirty="0" err="1" smtClean="0"/>
              <a:t>Kotlán</a:t>
            </a:r>
            <a:r>
              <a:rPr lang="sk-SK" dirty="0" smtClean="0"/>
              <a:t> I. a kol. 2001. Aplikovaná </a:t>
            </a:r>
            <a:r>
              <a:rPr lang="sk-SK" dirty="0" err="1" smtClean="0"/>
              <a:t>hospodářská</a:t>
            </a:r>
            <a:r>
              <a:rPr lang="sk-SK" dirty="0" smtClean="0"/>
              <a:t> politika. Ostrava: Sokrates</a:t>
            </a:r>
          </a:p>
          <a:p>
            <a:r>
              <a:rPr lang="sk-SK" dirty="0" err="1"/>
              <a:t>Lukáčik</a:t>
            </a:r>
            <a:r>
              <a:rPr lang="sk-SK" dirty="0"/>
              <a:t> J. a kol. 2013. Hospodárska politika a prax. </a:t>
            </a:r>
            <a:r>
              <a:rPr lang="sk-SK" dirty="0" err="1"/>
              <a:t>Sprint</a:t>
            </a:r>
            <a:r>
              <a:rPr lang="sk-SK" dirty="0"/>
              <a:t> 2 </a:t>
            </a:r>
            <a:r>
              <a:rPr lang="sk-SK" dirty="0" err="1"/>
              <a:t>s.r.o</a:t>
            </a:r>
            <a:r>
              <a:rPr lang="sk-SK" dirty="0"/>
              <a:t>., </a:t>
            </a:r>
            <a:r>
              <a:rPr lang="sk-SK" dirty="0" smtClean="0"/>
              <a:t>Bratislava</a:t>
            </a:r>
          </a:p>
        </p:txBody>
      </p:sp>
    </p:spTree>
    <p:extLst>
      <p:ext uri="{BB962C8B-B14F-4D97-AF65-F5344CB8AC3E}">
        <p14:creationId xmlns:p14="http://schemas.microsoft.com/office/powerpoint/2010/main" val="2353385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/>
              <a:t>literatúra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err="1"/>
              <a:t>Menbere</a:t>
            </a:r>
            <a:r>
              <a:rPr lang="sk-SK" dirty="0"/>
              <a:t> T. </a:t>
            </a:r>
            <a:r>
              <a:rPr lang="sk-SK" dirty="0" err="1"/>
              <a:t>Workie</a:t>
            </a:r>
            <a:r>
              <a:rPr lang="sk-SK" dirty="0"/>
              <a:t> a kol. 2009. Vývoj a perspektívy svetovej ekonomiky. Bratislava: EÚ SAV</a:t>
            </a:r>
          </a:p>
          <a:p>
            <a:r>
              <a:rPr lang="sk-SK" dirty="0" err="1"/>
              <a:t>Naím</a:t>
            </a:r>
            <a:r>
              <a:rPr lang="sk-SK" dirty="0"/>
              <a:t> M. 2008. Černá kniha </a:t>
            </a:r>
            <a:r>
              <a:rPr lang="sk-SK" dirty="0" err="1"/>
              <a:t>globalizace</a:t>
            </a:r>
            <a:r>
              <a:rPr lang="sk-SK" dirty="0"/>
              <a:t>. Bratislava: Vyšehrad</a:t>
            </a:r>
          </a:p>
          <a:p>
            <a:r>
              <a:rPr lang="sk-SK" dirty="0" err="1"/>
              <a:t>Němcová</a:t>
            </a:r>
            <a:r>
              <a:rPr lang="sk-SK" dirty="0"/>
              <a:t> I., Žák M. 1997. </a:t>
            </a:r>
            <a:r>
              <a:rPr lang="sk-SK" dirty="0" err="1"/>
              <a:t>Hospodářská</a:t>
            </a:r>
            <a:r>
              <a:rPr lang="sk-SK" dirty="0"/>
              <a:t> politika. Praha : </a:t>
            </a:r>
            <a:r>
              <a:rPr lang="sk-SK" dirty="0" err="1"/>
              <a:t>Grada</a:t>
            </a:r>
            <a:r>
              <a:rPr lang="sk-SK" dirty="0"/>
              <a:t> </a:t>
            </a:r>
            <a:r>
              <a:rPr lang="sk-SK" dirty="0" err="1"/>
              <a:t>Publishing</a:t>
            </a:r>
            <a:r>
              <a:rPr lang="sk-SK" dirty="0"/>
              <a:t> </a:t>
            </a:r>
          </a:p>
          <a:p>
            <a:r>
              <a:rPr lang="sk-SK" dirty="0"/>
              <a:t>Okáli I. a kol. 2004. Hospodárska politika Európskej únie a Slovenska v EÚ. </a:t>
            </a:r>
            <a:r>
              <a:rPr lang="sk-SK" dirty="0" err="1"/>
              <a:t>ÚSaSE</a:t>
            </a:r>
            <a:r>
              <a:rPr lang="sk-SK" dirty="0"/>
              <a:t> SAV</a:t>
            </a:r>
          </a:p>
          <a:p>
            <a:r>
              <a:rPr lang="sk-SK" dirty="0"/>
              <a:t>Paulík T. 2001. </a:t>
            </a:r>
            <a:r>
              <a:rPr lang="sk-SK" dirty="0" err="1"/>
              <a:t>Hospodářská</a:t>
            </a:r>
            <a:r>
              <a:rPr lang="sk-SK" dirty="0"/>
              <a:t> politika. Frýdek-</a:t>
            </a:r>
            <a:r>
              <a:rPr lang="sk-SK" dirty="0" err="1"/>
              <a:t>Místek</a:t>
            </a:r>
            <a:r>
              <a:rPr lang="sk-SK" dirty="0"/>
              <a:t>: </a:t>
            </a:r>
            <a:r>
              <a:rPr lang="sk-SK" dirty="0" err="1"/>
              <a:t>Tiskárna</a:t>
            </a:r>
            <a:r>
              <a:rPr lang="sk-SK" dirty="0"/>
              <a:t> </a:t>
            </a:r>
            <a:r>
              <a:rPr lang="sk-SK" dirty="0" err="1"/>
              <a:t>Kleinwachter</a:t>
            </a:r>
            <a:endParaRPr lang="sk-SK" dirty="0"/>
          </a:p>
          <a:p>
            <a:r>
              <a:rPr lang="sk-SK" dirty="0"/>
              <a:t>Slaný A. a kol. 2003. Makroekonomická analýza a </a:t>
            </a:r>
            <a:r>
              <a:rPr lang="sk-SK" dirty="0" err="1"/>
              <a:t>hospodářská</a:t>
            </a:r>
            <a:r>
              <a:rPr lang="sk-SK" dirty="0"/>
              <a:t> politika. Praha : C. H. </a:t>
            </a:r>
            <a:r>
              <a:rPr lang="sk-SK" dirty="0" err="1"/>
              <a:t>Beck</a:t>
            </a:r>
            <a:r>
              <a:rPr lang="sk-S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4764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/>
              <a:t>literatúra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err="1"/>
              <a:t>Šaroch</a:t>
            </a:r>
            <a:r>
              <a:rPr lang="sk-SK" dirty="0"/>
              <a:t> S. a kol. 2002. Vybrané kapitoly z </a:t>
            </a:r>
            <a:r>
              <a:rPr lang="sk-SK" dirty="0" err="1"/>
              <a:t>hospodářské</a:t>
            </a:r>
            <a:r>
              <a:rPr lang="sk-SK" dirty="0"/>
              <a:t> politiky. Praha: VŠE</a:t>
            </a:r>
          </a:p>
          <a:p>
            <a:r>
              <a:rPr lang="sk-SK" dirty="0" err="1"/>
              <a:t>Tinbergen</a:t>
            </a:r>
            <a:r>
              <a:rPr lang="sk-SK" dirty="0"/>
              <a:t> J. 1972. Hospodárska politika – zásady a tvorba. Praha: Svoboda</a:t>
            </a:r>
          </a:p>
          <a:p>
            <a:r>
              <a:rPr lang="sk-SK" dirty="0"/>
              <a:t>Vincúr P. a kol. 1998. Hospodárska politika. Bratislava: Ekonóm</a:t>
            </a:r>
          </a:p>
          <a:p>
            <a:r>
              <a:rPr lang="sk-SK" dirty="0"/>
              <a:t>Vincúr P. a kol. 2007. Teória a prax hospodárskej politiky. Bratislava: </a:t>
            </a:r>
            <a:r>
              <a:rPr lang="sk-SK" dirty="0" err="1"/>
              <a:t>Sprint</a:t>
            </a:r>
            <a:endParaRPr lang="sk-SK" dirty="0"/>
          </a:p>
          <a:p>
            <a:r>
              <a:rPr lang="sk-SK" dirty="0"/>
              <a:t>Vincúr P. 2000. Makroekonomická analýza a prognóza. Bratislava: </a:t>
            </a:r>
            <a:r>
              <a:rPr lang="sk-SK" dirty="0" err="1"/>
              <a:t>Sprint</a:t>
            </a:r>
            <a:endParaRPr lang="sk-SK" dirty="0"/>
          </a:p>
          <a:p>
            <a:r>
              <a:rPr lang="sk-SK" dirty="0"/>
              <a:t>Žák M. a kol. 2000. Učebnice </a:t>
            </a:r>
            <a:r>
              <a:rPr lang="sk-SK" dirty="0" err="1"/>
              <a:t>hospodářské</a:t>
            </a:r>
            <a:r>
              <a:rPr lang="sk-SK" dirty="0"/>
              <a:t> politiky II (HP 202). Praha: VŠE</a:t>
            </a:r>
          </a:p>
          <a:p>
            <a:r>
              <a:rPr lang="sk-SK" dirty="0"/>
              <a:t>Žák M. a kol. 2010. Vybrané problémy  </a:t>
            </a:r>
            <a:r>
              <a:rPr lang="sk-SK" dirty="0" err="1"/>
              <a:t>fungování</a:t>
            </a:r>
            <a:r>
              <a:rPr lang="sk-SK" dirty="0"/>
              <a:t> České republiky v </a:t>
            </a:r>
            <a:r>
              <a:rPr lang="sk-SK" dirty="0" err="1"/>
              <a:t>Evropské</a:t>
            </a:r>
            <a:r>
              <a:rPr lang="sk-SK" dirty="0"/>
              <a:t> </a:t>
            </a:r>
            <a:r>
              <a:rPr lang="sk-SK" dirty="0" err="1"/>
              <a:t>unii</a:t>
            </a:r>
            <a:r>
              <a:rPr lang="sk-SK" dirty="0"/>
              <a:t>. Praha: VŠEM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1772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Obsah a štruktúra predmetu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Spoločné konzultácie: 8 hodín (vyučujúci: Uramová, </a:t>
            </a:r>
            <a:r>
              <a:rPr lang="sk-SK" dirty="0" err="1" smtClean="0"/>
              <a:t>Korimová</a:t>
            </a:r>
            <a:r>
              <a:rPr lang="sk-SK" dirty="0" smtClean="0"/>
              <a:t>, </a:t>
            </a:r>
            <a:r>
              <a:rPr lang="sk-SK" dirty="0" err="1" smtClean="0"/>
              <a:t>Orviská</a:t>
            </a:r>
            <a:r>
              <a:rPr lang="sk-SK" dirty="0" smtClean="0"/>
              <a:t>, </a:t>
            </a:r>
            <a:r>
              <a:rPr lang="sk-SK" dirty="0" err="1" smtClean="0"/>
              <a:t>Zimková</a:t>
            </a:r>
            <a:r>
              <a:rPr lang="sk-SK" dirty="0" smtClean="0"/>
              <a:t>)</a:t>
            </a:r>
            <a:endParaRPr lang="sk-SK" dirty="0" smtClean="0"/>
          </a:p>
          <a:p>
            <a:endParaRPr lang="sk-SK" dirty="0"/>
          </a:p>
          <a:p>
            <a:r>
              <a:rPr lang="sk-SK" dirty="0" smtClean="0"/>
              <a:t>2 hodiny – vstup do problematiky a základy hospodárskej politiky, zadanie samostatnej práce, diskusia o súčasnom smerovaní hospodárskej politiky</a:t>
            </a:r>
          </a:p>
          <a:p>
            <a:r>
              <a:rPr lang="sk-SK" dirty="0" smtClean="0"/>
              <a:t>2 hodiny – sociálna politika </a:t>
            </a:r>
          </a:p>
          <a:p>
            <a:r>
              <a:rPr lang="sk-SK" dirty="0" smtClean="0"/>
              <a:t>2 hodiny – fiškálna politika</a:t>
            </a:r>
          </a:p>
          <a:p>
            <a:r>
              <a:rPr lang="sk-SK" dirty="0" smtClean="0"/>
              <a:t>2 hodiny – monetárna/menová politika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9824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/>
              <a:t>Základné východiská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Historicko-teoretické východiská hospodárskej politiky (obdobie </a:t>
            </a:r>
            <a:r>
              <a:rPr lang="sk-SK" dirty="0" err="1" smtClean="0"/>
              <a:t>predkeynesovskej</a:t>
            </a:r>
            <a:r>
              <a:rPr lang="sk-SK" dirty="0" smtClean="0"/>
              <a:t> a </a:t>
            </a:r>
            <a:r>
              <a:rPr lang="sk-SK" dirty="0" err="1" smtClean="0"/>
              <a:t>keynesovskej</a:t>
            </a:r>
            <a:r>
              <a:rPr lang="sk-SK" dirty="0" smtClean="0"/>
              <a:t> HP, obdobie po zlyhaní </a:t>
            </a:r>
            <a:r>
              <a:rPr lang="sk-SK" dirty="0" err="1" smtClean="0"/>
              <a:t>keynesovskej</a:t>
            </a:r>
            <a:r>
              <a:rPr lang="sk-SK" dirty="0" smtClean="0"/>
              <a:t> HP)</a:t>
            </a:r>
          </a:p>
          <a:p>
            <a:r>
              <a:rPr lang="sk-SK" dirty="0" smtClean="0"/>
              <a:t>Teoretická a praktická hospodárska politika</a:t>
            </a:r>
          </a:p>
          <a:p>
            <a:endParaRPr lang="sk-SK" dirty="0" smtClean="0"/>
          </a:p>
          <a:p>
            <a:r>
              <a:rPr lang="sk-SK" b="1" dirty="0" err="1" smtClean="0">
                <a:solidFill>
                  <a:schemeClr val="bg2">
                    <a:lumMod val="75000"/>
                  </a:schemeClr>
                </a:solidFill>
              </a:rPr>
              <a:t>Predkeynesovské</a:t>
            </a:r>
            <a:r>
              <a:rPr lang="sk-SK" b="1" dirty="0" smtClean="0">
                <a:solidFill>
                  <a:schemeClr val="bg2">
                    <a:lumMod val="75000"/>
                  </a:schemeClr>
                </a:solidFill>
              </a:rPr>
              <a:t> obdobie </a:t>
            </a:r>
            <a:r>
              <a:rPr lang="sk-SK" dirty="0" smtClean="0"/>
              <a:t>(koniec 15 st. – polovica 30. rokov 20. st.): merkantilizmus, </a:t>
            </a:r>
            <a:r>
              <a:rPr lang="sk-SK" dirty="0" err="1" smtClean="0"/>
              <a:t>fyziokratizmus</a:t>
            </a:r>
            <a:r>
              <a:rPr lang="sk-SK" dirty="0" smtClean="0"/>
              <a:t>, klasická ekonómia, </a:t>
            </a:r>
            <a:r>
              <a:rPr lang="sk-SK" dirty="0" err="1" smtClean="0"/>
              <a:t>neoklasická</a:t>
            </a:r>
            <a:r>
              <a:rPr lang="sk-SK" dirty="0" smtClean="0"/>
              <a:t> ekonómia, </a:t>
            </a:r>
            <a:r>
              <a:rPr lang="sk-SK" dirty="0" err="1" smtClean="0"/>
              <a:t>institucionalizmus</a:t>
            </a:r>
            <a:r>
              <a:rPr lang="sk-SK" dirty="0" smtClean="0"/>
              <a:t>, teória plánovania)</a:t>
            </a:r>
          </a:p>
        </p:txBody>
      </p:sp>
    </p:spTree>
    <p:extLst>
      <p:ext uri="{BB962C8B-B14F-4D97-AF65-F5344CB8AC3E}">
        <p14:creationId xmlns:p14="http://schemas.microsoft.com/office/powerpoint/2010/main" val="78302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Základné východiská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chemeClr val="bg2">
                    <a:lumMod val="75000"/>
                  </a:schemeClr>
                </a:solidFill>
              </a:rPr>
              <a:t>Keynesovská</a:t>
            </a:r>
            <a:r>
              <a:rPr lang="sk-SK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sk-SK" dirty="0" smtClean="0"/>
              <a:t>hospodárska politika (koniec 30. rokov – koniec 70. rokov 20. st.)</a:t>
            </a:r>
          </a:p>
          <a:p>
            <a:r>
              <a:rPr lang="sk-SK" dirty="0" smtClean="0"/>
              <a:t>J. M. </a:t>
            </a:r>
            <a:r>
              <a:rPr lang="sk-SK" dirty="0" err="1" smtClean="0"/>
              <a:t>Keynes</a:t>
            </a:r>
            <a:r>
              <a:rPr lang="sk-SK" dirty="0" smtClean="0"/>
              <a:t> – „otec“ hospodárskej politiky (priorita fiškálnej politiky, spochybnenie vyrovnaného ŠR, deficit ŠR ako nástroj k plnej zamestnanosti, emisia peňazí – zdroj lacných úverov a podpory investovania ...)</a:t>
            </a:r>
          </a:p>
          <a:p>
            <a:r>
              <a:rPr lang="sk-SK" dirty="0" smtClean="0"/>
              <a:t>Od 70. rokov 20. st. - </a:t>
            </a:r>
            <a:r>
              <a:rPr lang="sk-SK" dirty="0" err="1" smtClean="0"/>
              <a:t>neoklasická</a:t>
            </a:r>
            <a:r>
              <a:rPr lang="sk-SK" dirty="0" smtClean="0"/>
              <a:t> syntéza (HP „založená“ na </a:t>
            </a:r>
            <a:r>
              <a:rPr lang="sk-SK" dirty="0" err="1" smtClean="0"/>
              <a:t>Phillipsovej</a:t>
            </a:r>
            <a:r>
              <a:rPr lang="sk-SK" dirty="0" smtClean="0"/>
              <a:t> krivke)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27033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Základné východiská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obdobie </a:t>
            </a:r>
            <a:r>
              <a:rPr lang="sk-SK" b="1" dirty="0">
                <a:solidFill>
                  <a:schemeClr val="bg2">
                    <a:lumMod val="75000"/>
                  </a:schemeClr>
                </a:solidFill>
              </a:rPr>
              <a:t>po zlyhaní </a:t>
            </a:r>
            <a:r>
              <a:rPr lang="sk-SK" b="1" dirty="0" err="1">
                <a:solidFill>
                  <a:schemeClr val="bg2">
                    <a:lumMod val="75000"/>
                  </a:schemeClr>
                </a:solidFill>
              </a:rPr>
              <a:t>keynesovskej</a:t>
            </a:r>
            <a:r>
              <a:rPr lang="sk-SK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sk-SK" dirty="0" smtClean="0"/>
              <a:t>HP (70. roky 20. st.) – </a:t>
            </a:r>
            <a:r>
              <a:rPr lang="sk-SK" dirty="0" err="1" smtClean="0"/>
              <a:t>monetarizmus</a:t>
            </a:r>
            <a:r>
              <a:rPr lang="sk-SK" dirty="0" smtClean="0"/>
              <a:t>, nová klasická makroekonómia, nová </a:t>
            </a:r>
            <a:r>
              <a:rPr lang="sk-SK" dirty="0" err="1" smtClean="0"/>
              <a:t>keynesovská</a:t>
            </a:r>
            <a:r>
              <a:rPr lang="sk-SK" dirty="0" smtClean="0"/>
              <a:t> ekonómia, ekonómia strany ponuky, teória verejnej voľby, nová inštitucionálna ekonómia a teória transformácie</a:t>
            </a:r>
          </a:p>
          <a:p>
            <a:r>
              <a:rPr lang="sk-SK" dirty="0" smtClean="0"/>
              <a:t>Kritika </a:t>
            </a:r>
            <a:r>
              <a:rPr lang="sk-SK" dirty="0" err="1" smtClean="0"/>
              <a:t>keynesovskej</a:t>
            </a:r>
            <a:r>
              <a:rPr lang="sk-SK" dirty="0" smtClean="0"/>
              <a:t> HP, obhajoba automatického trhového mechanizmu</a:t>
            </a:r>
          </a:p>
          <a:p>
            <a:endParaRPr lang="sk-SK" dirty="0" smtClean="0"/>
          </a:p>
          <a:p>
            <a:pPr marL="0" indent="0">
              <a:buNone/>
            </a:pPr>
            <a:r>
              <a:rPr lang="sk-SK" dirty="0" smtClean="0">
                <a:solidFill>
                  <a:srgbClr val="FFC000"/>
                </a:solidFill>
              </a:rPr>
              <a:t>Posilňuje sa alebo oslabuje úloha štátu a hospodárskej politiky od 90. rokov?</a:t>
            </a:r>
            <a:endParaRPr lang="sk-SK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17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Nositelia, nástroje a ciele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k-SK" b="1" dirty="0" smtClean="0">
                <a:solidFill>
                  <a:schemeClr val="bg2">
                    <a:lumMod val="75000"/>
                  </a:schemeClr>
                </a:solidFill>
              </a:rPr>
              <a:t>Nositelia: </a:t>
            </a:r>
          </a:p>
          <a:p>
            <a:r>
              <a:rPr lang="sk-SK" dirty="0" smtClean="0"/>
              <a:t>hospodársko-politického </a:t>
            </a:r>
            <a:r>
              <a:rPr lang="sk-SK" b="1" dirty="0" smtClean="0"/>
              <a:t>rozhodovania</a:t>
            </a:r>
            <a:r>
              <a:rPr lang="sk-SK" dirty="0" smtClean="0"/>
              <a:t> (</a:t>
            </a:r>
            <a:r>
              <a:rPr lang="sk-SK" dirty="0" err="1" smtClean="0"/>
              <a:t>decízna</a:t>
            </a:r>
            <a:r>
              <a:rPr lang="sk-SK" dirty="0" smtClean="0"/>
              <a:t> sféra) – vláda, parlament, centrálna banka</a:t>
            </a:r>
          </a:p>
          <a:p>
            <a:r>
              <a:rPr lang="sk-SK" dirty="0" smtClean="0"/>
              <a:t>hospodársko-politického </a:t>
            </a:r>
            <a:r>
              <a:rPr lang="sk-SK" b="1" dirty="0" smtClean="0"/>
              <a:t>vplyvu</a:t>
            </a:r>
            <a:r>
              <a:rPr lang="sk-SK" dirty="0" smtClean="0"/>
              <a:t> (veľké podniky, politické strany, odbory, médiá...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chemeClr val="bg2">
                    <a:lumMod val="75000"/>
                  </a:schemeClr>
                </a:solidFill>
              </a:rPr>
              <a:t>Nástroje: </a:t>
            </a:r>
          </a:p>
          <a:p>
            <a:r>
              <a:rPr lang="sk-SK" b="1" dirty="0" smtClean="0"/>
              <a:t>makro a </a:t>
            </a:r>
            <a:r>
              <a:rPr lang="sk-SK" b="1" dirty="0" err="1" smtClean="0"/>
              <a:t>mikro</a:t>
            </a:r>
            <a:r>
              <a:rPr lang="sk-SK" b="1" dirty="0" smtClean="0"/>
              <a:t>, priame a nepriame, menové, fiškálne </a:t>
            </a:r>
            <a:r>
              <a:rPr lang="sk-SK" b="1" dirty="0" err="1" smtClean="0"/>
              <a:t>etc</a:t>
            </a:r>
            <a:r>
              <a:rPr lang="sk-SK" b="1" dirty="0" smtClean="0"/>
              <a:t>., selektívne a plošné, systémové a bežné</a:t>
            </a:r>
            <a:endParaRPr lang="sk-SK" b="1" dirty="0"/>
          </a:p>
          <a:p>
            <a:pPr marL="0" indent="0">
              <a:buNone/>
            </a:pPr>
            <a:r>
              <a:rPr lang="sk-SK" b="1" dirty="0" smtClean="0">
                <a:solidFill>
                  <a:schemeClr val="bg2">
                    <a:lumMod val="75000"/>
                  </a:schemeClr>
                </a:solidFill>
              </a:rPr>
              <a:t>Ciele: </a:t>
            </a:r>
            <a:r>
              <a:rPr lang="sk-SK" b="1" dirty="0" smtClean="0"/>
              <a:t>hierarchia, význam tradičných cieľov, hodnotenie účinnosti HP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FFC000"/>
                </a:solidFill>
              </a:rPr>
              <a:t>Aký je vzťah nástrojov a cieľov, aký je</a:t>
            </a:r>
            <a:r>
              <a:rPr lang="sk-SK" dirty="0" smtClean="0">
                <a:solidFill>
                  <a:srgbClr val="FFC000"/>
                </a:solidFill>
              </a:rPr>
              <a:t> </a:t>
            </a:r>
            <a:r>
              <a:rPr lang="sk-SK" b="1" dirty="0">
                <a:solidFill>
                  <a:srgbClr val="FFC000"/>
                </a:solidFill>
              </a:rPr>
              <a:t>význam očakávaní a časového oneskorenia </a:t>
            </a:r>
          </a:p>
          <a:p>
            <a:endParaRPr lang="sk-SK" b="1" dirty="0">
              <a:solidFill>
                <a:srgbClr val="FFC000"/>
              </a:solidFill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30259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 smtClean="0"/>
              <a:t>Hospodársko-politické koncepcie</a:t>
            </a:r>
            <a:r>
              <a:rPr lang="sk-SK" b="1" dirty="0"/>
              <a:t/>
            </a:r>
            <a:br>
              <a:rPr lang="sk-SK" b="1" dirty="0"/>
            </a:b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k-SK" b="1" dirty="0" smtClean="0"/>
              <a:t>liberálna</a:t>
            </a:r>
            <a:r>
              <a:rPr lang="sk-SK" b="1" dirty="0"/>
              <a:t>, </a:t>
            </a:r>
            <a:r>
              <a:rPr lang="sk-SK" b="1" dirty="0" err="1"/>
              <a:t>intervencionistická</a:t>
            </a:r>
            <a:r>
              <a:rPr lang="sk-SK" b="1" dirty="0"/>
              <a:t>, </a:t>
            </a:r>
            <a:r>
              <a:rPr lang="sk-SK" b="1" dirty="0" smtClean="0"/>
              <a:t>marxistická</a:t>
            </a:r>
          </a:p>
          <a:p>
            <a:r>
              <a:rPr lang="sk-SK" dirty="0" smtClean="0"/>
              <a:t>V čom zásadnom sa líšia?</a:t>
            </a:r>
          </a:p>
          <a:p>
            <a:r>
              <a:rPr lang="sk-SK" dirty="0" smtClean="0"/>
              <a:t>Aké sú ich obmedzenia?</a:t>
            </a:r>
          </a:p>
          <a:p>
            <a:endParaRPr lang="sk-SK" dirty="0"/>
          </a:p>
          <a:p>
            <a:r>
              <a:rPr lang="sk-SK" b="1" dirty="0" smtClean="0"/>
              <a:t>Pomôcka</a:t>
            </a:r>
            <a:r>
              <a:rPr lang="sk-SK" dirty="0" smtClean="0"/>
              <a:t>: dôvody ich vzniku, teoretické predpoklady a závery, úloha štátu, čas, preferencia cieľov, odporúčanie nástrojov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61043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Základné východiská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b="1" dirty="0"/>
              <a:t>Politický a ekonomický cyklus </a:t>
            </a:r>
            <a:r>
              <a:rPr lang="sk-SK" dirty="0"/>
              <a:t>– vzájomné súvislosti a modely: </a:t>
            </a:r>
            <a:r>
              <a:rPr lang="sk-SK" dirty="0" err="1" smtClean="0"/>
              <a:t>Nordhausov</a:t>
            </a:r>
            <a:r>
              <a:rPr lang="sk-SK" dirty="0" smtClean="0"/>
              <a:t> model, racionálny oportunistický model, </a:t>
            </a:r>
            <a:r>
              <a:rPr lang="sk-SK" dirty="0" err="1" smtClean="0"/>
              <a:t>Hibbsov</a:t>
            </a:r>
            <a:r>
              <a:rPr lang="sk-SK" dirty="0" smtClean="0"/>
              <a:t> ideologický model, racionálny ideologický model (oportunistické a ideologické strany </a:t>
            </a:r>
            <a:r>
              <a:rPr lang="sk-SK" dirty="0"/>
              <a:t>a </a:t>
            </a:r>
            <a:r>
              <a:rPr lang="sk-SK" dirty="0" smtClean="0"/>
              <a:t>racionálni </a:t>
            </a:r>
            <a:r>
              <a:rPr lang="sk-SK" smtClean="0"/>
              <a:t>a neracionálni voliči </a:t>
            </a:r>
            <a:r>
              <a:rPr lang="sk-SK" dirty="0" smtClean="0"/>
              <a:t>– kombinácie, </a:t>
            </a:r>
            <a:r>
              <a:rPr lang="sk-SK" dirty="0" err="1" smtClean="0"/>
              <a:t>Phillipsova</a:t>
            </a:r>
            <a:r>
              <a:rPr lang="sk-SK" dirty="0" smtClean="0"/>
              <a:t> krivka)</a:t>
            </a:r>
          </a:p>
          <a:p>
            <a:endParaRPr lang="sk-SK" dirty="0"/>
          </a:p>
          <a:p>
            <a:r>
              <a:rPr lang="sk-SK" b="1" dirty="0" smtClean="0"/>
              <a:t>Význam informácií </a:t>
            </a:r>
            <a:r>
              <a:rPr lang="sk-SK" dirty="0"/>
              <a:t>v hospodárskej </a:t>
            </a:r>
            <a:r>
              <a:rPr lang="sk-SK" dirty="0" smtClean="0"/>
              <a:t>politike (pre rozhodovanie a pre ovplyvňovanie)</a:t>
            </a:r>
          </a:p>
          <a:p>
            <a:endParaRPr lang="sk-SK" dirty="0"/>
          </a:p>
          <a:p>
            <a:r>
              <a:rPr lang="sk-SK" dirty="0"/>
              <a:t>Hospodárska politika a systém </a:t>
            </a:r>
            <a:r>
              <a:rPr lang="sk-SK" b="1" dirty="0"/>
              <a:t>spoločenského rozhodovania </a:t>
            </a:r>
            <a:r>
              <a:rPr lang="sk-SK" dirty="0" smtClean="0"/>
              <a:t>(teória verejnej voľby)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04159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Základné typy hospodárskej politiky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Fiškálna politika</a:t>
            </a:r>
          </a:p>
          <a:p>
            <a:r>
              <a:rPr lang="sk-SK" dirty="0" smtClean="0"/>
              <a:t>Monetárna politika</a:t>
            </a:r>
          </a:p>
          <a:p>
            <a:r>
              <a:rPr lang="sk-SK" dirty="0" smtClean="0"/>
              <a:t>Vonkajšia hospodárska politika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 smtClean="0"/>
              <a:t>Ďalšie typy (segmenty) – štrukturálna, politika ochrany hospodárskej súťaže, sociálna, politika rozdeľovania dôchodkov, politika zamestnanosti, regionálna politika, politika ochrany životného prostredia ... </a:t>
            </a:r>
            <a:r>
              <a:rPr lang="sk-SK" dirty="0" smtClean="0">
                <a:solidFill>
                  <a:srgbClr val="FFC000"/>
                </a:solidFill>
              </a:rPr>
              <a:t>členenie nejednotné</a:t>
            </a:r>
            <a:endParaRPr lang="sk-SK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228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0</TotalTime>
  <Words>942</Words>
  <Application>Microsoft Office PowerPoint</Application>
  <PresentationFormat>Vlastná</PresentationFormat>
  <Paragraphs>91</Paragraphs>
  <Slides>15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6" baseType="lpstr">
      <vt:lpstr>Obvod</vt:lpstr>
      <vt:lpstr>HOSPODÁRSKA POLITIKA   doktorandské štúdium 2016/2017</vt:lpstr>
      <vt:lpstr>Obsah a štruktúra predmetu</vt:lpstr>
      <vt:lpstr>Základné východiská</vt:lpstr>
      <vt:lpstr>Základné východiská</vt:lpstr>
      <vt:lpstr>Základné východiská</vt:lpstr>
      <vt:lpstr>Nositelia, nástroje a ciele</vt:lpstr>
      <vt:lpstr> Hospodársko-politické koncepcie </vt:lpstr>
      <vt:lpstr>Základné východiská</vt:lpstr>
      <vt:lpstr>Základné typy hospodárskej politiky</vt:lpstr>
      <vt:lpstr>Modelové koncepty praktickej HP</vt:lpstr>
      <vt:lpstr>Hospodárska politika a globalizácia</vt:lpstr>
      <vt:lpstr>Hospodárska politika v 21. storočí </vt:lpstr>
      <vt:lpstr>literatúra</vt:lpstr>
      <vt:lpstr>literatúra</vt:lpstr>
      <vt:lpstr>literatúra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HOSPODÁRSKA POLITIKA</dc:title>
  <dc:creator>Mária</dc:creator>
  <cp:lastModifiedBy>Uramova Maria</cp:lastModifiedBy>
  <cp:revision>22</cp:revision>
  <dcterms:created xsi:type="dcterms:W3CDTF">2017-03-21T19:38:52Z</dcterms:created>
  <dcterms:modified xsi:type="dcterms:W3CDTF">2017-03-23T10:17:54Z</dcterms:modified>
</cp:coreProperties>
</file>