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333" r:id="rId4"/>
    <p:sldId id="323" r:id="rId5"/>
    <p:sldId id="297" r:id="rId6"/>
    <p:sldId id="331" r:id="rId7"/>
    <p:sldId id="302" r:id="rId8"/>
    <p:sldId id="322" r:id="rId9"/>
    <p:sldId id="332" r:id="rId10"/>
    <p:sldId id="314" r:id="rId11"/>
    <p:sldId id="334" r:id="rId12"/>
    <p:sldId id="335" r:id="rId13"/>
    <p:sldId id="336" r:id="rId14"/>
    <p:sldId id="289" r:id="rId15"/>
    <p:sldId id="313" r:id="rId16"/>
    <p:sldId id="324" r:id="rId17"/>
    <p:sldId id="325" r:id="rId18"/>
    <p:sldId id="326" r:id="rId19"/>
    <p:sldId id="327" r:id="rId20"/>
    <p:sldId id="328" r:id="rId21"/>
    <p:sldId id="329" r:id="rId22"/>
    <p:sldId id="270" r:id="rId23"/>
  </p:sldIdLst>
  <p:sldSz cx="9144000" cy="6858000" type="screen4x3"/>
  <p:notesSz cx="6858000" cy="9144000"/>
  <p:defaultTextStyle>
    <a:lvl1pPr marL="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2" autoAdjust="0"/>
    <p:restoredTop sz="98768" autoAdjust="0"/>
  </p:normalViewPr>
  <p:slideViewPr>
    <p:cSldViewPr>
      <p:cViewPr varScale="1">
        <p:scale>
          <a:sx n="164" d="100"/>
          <a:sy n="164" d="100"/>
        </p:scale>
        <p:origin x="1596" y="1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sk-SK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sk-SK" smtClean="0"/>
              <a:pPr/>
              <a:t>5. 12. 2022</a:t>
            </a:fld>
            <a:endParaRPr lang="sk-SK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sk-SK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418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sk-SK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sk-SK"/>
              <a:pPr/>
              <a:t>5. 12. 2022</a:t>
            </a:fld>
            <a:endParaRPr lang="sk-SK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sk-SK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sk-SK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2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18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04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sk-SK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sk-SK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sk-SK"/>
              <a:t>Kliknite sem, ak chcete pridať informácie o autorovi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31088"/>
            <a:ext cx="1296144" cy="403331"/>
          </a:xfrm>
          <a:prstGeom prst="rect">
            <a:avLst/>
          </a:prstGeom>
        </p:spPr>
      </p:pic>
      <p:sp>
        <p:nvSpPr>
          <p:cNvPr id="14" name="Rectangle 12"/>
          <p:cNvSpPr>
            <a:spLocks noGrp="1"/>
          </p:cNvSpPr>
          <p:nvPr>
            <p:ph type="ftr" sz="quarter" idx="3"/>
          </p:nvPr>
        </p:nvSpPr>
        <p:spPr>
          <a:xfrm>
            <a:off x="304800" y="6477000"/>
            <a:ext cx="61341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sk-SK" sz="100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lang="en-US" dirty="0"/>
              <a:t>Department of Informatics, Faculty of Natural Sciences, </a:t>
            </a:r>
            <a:r>
              <a:rPr lang="en-US" dirty="0" err="1"/>
              <a:t>Matej</a:t>
            </a:r>
            <a:r>
              <a:rPr lang="en-US" dirty="0"/>
              <a:t> Bel University in </a:t>
            </a:r>
            <a:r>
              <a:rPr lang="en-US" dirty="0" err="1"/>
              <a:t>Banská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kumimoji="0"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ane: 1 hore, 2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CBEC585F-C108-48D6-9331-6628A0FBB73B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ane: 1 vľavo, 3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7293A964-5F5E-47DC-ABD9-08A6A9FFD04F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6" name="Obrázo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ane: 3 vľavo, 1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968C9C2A-D3B8-4543-8A47-F59C20C16D9A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22" name="Obrázo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ane: 2 vľavo, 3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/>
            <a:fld id="{29ED4C97-3C5D-482A-99AD-AD992C3024DE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9" name="Obrázo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ane: 3 vľavo, 2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3EF8FEE9-63ED-4C1B-8C25-9B47C2DA1E72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9" name="Obrázo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hrobné kam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kumimoji="0" lang="sk-SK"/>
              <a:t>Logo</a:t>
            </a:r>
            <a:r>
              <a:rPr kumimoji="0" lang="sk-SK" baseline="0"/>
              <a:t> spoločnosti</a:t>
            </a:r>
            <a:endParaRPr kumimoji="0" lang="sk-SK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kumimoji="0" lang="sk-SK"/>
              <a:t>Logo</a:t>
            </a:r>
            <a:r>
              <a:rPr kumimoji="0" lang="sk-SK" baseline="0"/>
              <a:t> spoločnosti</a:t>
            </a:r>
            <a:endParaRPr kumimoji="0" lang="sk-SK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kumimoji="0" lang="sk-SK"/>
              <a:t>Logo</a:t>
            </a:r>
            <a:r>
              <a:rPr kumimoji="0" lang="sk-SK" baseline="0"/>
              <a:t> spoločnosti</a:t>
            </a:r>
            <a:endParaRPr kumimoji="0" lang="sk-SK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kumimoji="0" lang="sk-SK"/>
              <a:t>Logo</a:t>
            </a:r>
            <a:r>
              <a:rPr kumimoji="0" lang="sk-SK" baseline="0"/>
              <a:t> spoločnosti</a:t>
            </a:r>
            <a:endParaRPr kumimoji="0" lang="sk-SK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kumimoji="0" lang="sk-SK"/>
              <a:t>Logo</a:t>
            </a:r>
            <a:r>
              <a:rPr kumimoji="0" lang="sk-SK" baseline="0"/>
              <a:t> spoločnosti</a:t>
            </a:r>
            <a:endParaRPr kumimoji="0" lang="sk-SK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kumimoji="0" lang="sk-SK"/>
              <a:t>Logo</a:t>
            </a:r>
            <a:r>
              <a:rPr kumimoji="0" lang="sk-SK" baseline="0"/>
              <a:t> spoločnosti</a:t>
            </a:r>
            <a:endParaRPr kumimoji="0" lang="sk-SK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sk-SK" b="1"/>
            </a:lvl1pPr>
            <a:extLst/>
          </a:lstStyle>
          <a:p>
            <a:pPr lvl="0"/>
            <a:r>
              <a:rPr kumimoji="0" lang="sk-SK"/>
              <a:t>Rozsah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sk-SK" b="1"/>
            </a:lvl1pPr>
            <a:extLst/>
          </a:lstStyle>
          <a:p>
            <a:pPr lvl="0"/>
            <a:r>
              <a:rPr kumimoji="0" lang="sk-SK"/>
              <a:t>Rozsah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sk-SK" b="1"/>
            </a:lvl1pPr>
            <a:extLst/>
          </a:lstStyle>
          <a:p>
            <a:pPr lvl="0"/>
            <a:r>
              <a:rPr kumimoji="0" lang="sk-SK"/>
              <a:t>Rozsah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sk-SK" b="1"/>
            </a:lvl1pPr>
            <a:extLst/>
          </a:lstStyle>
          <a:p>
            <a:pPr lvl="0"/>
            <a:r>
              <a:rPr kumimoji="0" lang="sk-SK"/>
              <a:t>Rozsah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sk-SK" b="1"/>
            </a:lvl1pPr>
            <a:extLst/>
          </a:lstStyle>
          <a:p>
            <a:pPr lvl="0"/>
            <a:r>
              <a:rPr kumimoji="0" lang="sk-SK"/>
              <a:t>Rozsah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sk-SK" b="1"/>
            </a:lvl1pPr>
            <a:extLst/>
          </a:lstStyle>
          <a:p>
            <a:pPr lvl="0"/>
            <a:r>
              <a:rPr kumimoji="0" lang="sk-SK"/>
              <a:t>Rozsah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sk-SK" sz="800" i="1"/>
            </a:lvl1pPr>
            <a:extLst/>
          </a:lstStyle>
          <a:p>
            <a:pPr lvl="0"/>
            <a:r>
              <a:rPr kumimoji="0" lang="sk-SK"/>
              <a:t>Dátum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sk-SK" sz="800" i="1"/>
            </a:lvl1pPr>
            <a:extLst/>
          </a:lstStyle>
          <a:p>
            <a:pPr lvl="0"/>
            <a:r>
              <a:rPr kumimoji="0" lang="sk-SK"/>
              <a:t>Dátum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sk-SK" sz="800" i="1"/>
            </a:lvl1pPr>
            <a:extLst/>
          </a:lstStyle>
          <a:p>
            <a:pPr lvl="0"/>
            <a:r>
              <a:rPr kumimoji="0" lang="sk-SK"/>
              <a:t>Dátum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sk-SK" sz="800" i="1"/>
            </a:lvl1pPr>
            <a:extLst/>
          </a:lstStyle>
          <a:p>
            <a:pPr lvl="0"/>
            <a:r>
              <a:rPr kumimoji="0" lang="sk-SK"/>
              <a:t>Dátum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sk-SK" sz="800" i="1"/>
            </a:lvl1pPr>
            <a:extLst/>
          </a:lstStyle>
          <a:p>
            <a:pPr lvl="0"/>
            <a:r>
              <a:rPr kumimoji="0" lang="sk-SK"/>
              <a:t>Dátum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sk-SK" sz="800" i="1"/>
            </a:lvl1pPr>
            <a:extLst/>
          </a:lstStyle>
          <a:p>
            <a:pPr lvl="0"/>
            <a:r>
              <a:rPr kumimoji="0" lang="sk-SK"/>
              <a:t>Dátum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sk-SK" sz="800"/>
            </a:lvl1pPr>
            <a:extLst/>
          </a:lstStyle>
          <a:p>
            <a:pPr lvl="0"/>
            <a:r>
              <a:rPr kumimoji="0" lang="sk-SK"/>
              <a:t>Popis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sk-SK" sz="800"/>
            </a:lvl1pPr>
            <a:extLst/>
          </a:lstStyle>
          <a:p>
            <a:pPr lvl="0"/>
            <a:r>
              <a:rPr kumimoji="0" lang="sk-SK"/>
              <a:t>Popis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sk-SK" sz="800"/>
            </a:lvl1pPr>
            <a:extLst/>
          </a:lstStyle>
          <a:p>
            <a:pPr lvl="0"/>
            <a:r>
              <a:rPr kumimoji="0" lang="sk-SK"/>
              <a:t>Popis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sk-SK" sz="800"/>
            </a:lvl1pPr>
            <a:extLst/>
          </a:lstStyle>
          <a:p>
            <a:pPr lvl="0"/>
            <a:r>
              <a:rPr kumimoji="0" lang="sk-SK"/>
              <a:t>Popis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sk-SK" sz="800"/>
            </a:lvl1pPr>
            <a:extLst/>
          </a:lstStyle>
          <a:p>
            <a:pPr lvl="0"/>
            <a:r>
              <a:rPr kumimoji="0" lang="sk-SK"/>
              <a:t>Popis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sk-SK" sz="800"/>
            </a:lvl1pPr>
            <a:extLst/>
          </a:lstStyle>
          <a:p>
            <a:pPr lvl="0"/>
            <a:r>
              <a:rPr kumimoji="0" lang="sk-SK"/>
              <a:t>Popis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sk-SK" sz="1200"/>
            </a:lvl1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46" name="Obrázok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lavička sekci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sk-SK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sk-SK"/>
              <a:pPr/>
              <a:t>5. 12. 2022</a:t>
            </a:fld>
            <a:endParaRPr kumimoji="0" lang="sk-SK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sk-SK">
                <a:solidFill>
                  <a:schemeClr val="bg1"/>
                </a:solidFill>
              </a:defRPr>
            </a:lvl1pPr>
            <a:extLst/>
          </a:lstStyle>
          <a:p>
            <a:endParaRPr kumimoji="0" lang="sk-SK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15" name="Obdĺžnik 14"/>
          <p:cNvSpPr/>
          <p:nvPr userDrawn="1"/>
        </p:nvSpPr>
        <p:spPr>
          <a:xfrm>
            <a:off x="0" y="6309320"/>
            <a:ext cx="781236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09320"/>
            <a:ext cx="1763237" cy="548680"/>
          </a:xfrm>
          <a:prstGeom prst="rect">
            <a:avLst/>
          </a:prstGeom>
        </p:spPr>
      </p:pic>
      <p:sp>
        <p:nvSpPr>
          <p:cNvPr id="8" name="Rectangle 12"/>
          <p:cNvSpPr txBox="1">
            <a:spLocks/>
          </p:cNvSpPr>
          <p:nvPr userDrawn="1"/>
        </p:nvSpPr>
        <p:spPr>
          <a:xfrm>
            <a:off x="304800" y="6477000"/>
            <a:ext cx="6134100" cy="304800"/>
          </a:xfrm>
          <a:prstGeom prst="rect">
            <a:avLst/>
          </a:prstGeom>
        </p:spPr>
        <p:txBody>
          <a:bodyPr vert="horz" anchor="ctr"/>
          <a:lstStyle>
            <a:lvl1pPr marL="0" algn="ctr" rtl="0" eaLnBrk="1" latinLnBrk="0" hangingPunct="1">
              <a:defRPr kumimoji="0" lang="sk-SK" sz="1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/>
              <a:t>Department of Informatics, Faculty of Natural Sciences, Matej Bel University in Banská Bystrica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sk-SK" sz="1100"/>
            </a:lvl1pPr>
            <a:extLst/>
          </a:lstStyle>
          <a:p>
            <a:pPr algn="r"/>
            <a:fld id="{F17F374F-8F2E-42FC-B8C0-8EDFCA32CD96}" type="datetime1">
              <a:rPr kumimoji="0" lang="sk-SK" sz="1100"/>
              <a:pPr algn="r"/>
              <a:t>5. 12. 2022</a:t>
            </a:fld>
            <a:endParaRPr kumimoji="0" lang="sk-SK" sz="1100"/>
          </a:p>
        </p:txBody>
      </p:sp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  <p:sp>
        <p:nvSpPr>
          <p:cNvPr id="7" name="Rectangle 12"/>
          <p:cNvSpPr>
            <a:spLocks noGrp="1"/>
          </p:cNvSpPr>
          <p:nvPr>
            <p:ph type="ftr" sz="quarter" idx="3"/>
          </p:nvPr>
        </p:nvSpPr>
        <p:spPr>
          <a:xfrm>
            <a:off x="304800" y="6477000"/>
            <a:ext cx="61341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sk-SK" sz="100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lang="en-US" dirty="0"/>
              <a:t>Department of Informatics, Faculty of Natural Sciences, </a:t>
            </a:r>
            <a:r>
              <a:rPr lang="en-US" dirty="0" err="1"/>
              <a:t>Matej</a:t>
            </a:r>
            <a:r>
              <a:rPr lang="en-US" dirty="0"/>
              <a:t> Bel University in </a:t>
            </a:r>
            <a:r>
              <a:rPr lang="en-US" dirty="0" err="1"/>
              <a:t>Banská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kumimoji="0"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sk-SK"/>
              <a:pPr algn="r"/>
              <a:t>5. 12. 2022</a:t>
            </a:fld>
            <a:endParaRPr kumimoji="0" lang="sk-SK"/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  <p:sp>
        <p:nvSpPr>
          <p:cNvPr id="11" name="Rectangle 12"/>
          <p:cNvSpPr>
            <a:spLocks noGrp="1"/>
          </p:cNvSpPr>
          <p:nvPr>
            <p:ph type="ftr" sz="quarter" idx="3"/>
          </p:nvPr>
        </p:nvSpPr>
        <p:spPr>
          <a:xfrm>
            <a:off x="304800" y="6477000"/>
            <a:ext cx="61341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sk-SK" sz="100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lang="en-US" dirty="0"/>
              <a:t>Department of Informatics, Faculty of Natural Sciences, </a:t>
            </a:r>
            <a:r>
              <a:rPr lang="en-US" dirty="0" err="1"/>
              <a:t>Matej</a:t>
            </a:r>
            <a:r>
              <a:rPr lang="en-US" dirty="0"/>
              <a:t> Bel University in </a:t>
            </a:r>
            <a:r>
              <a:rPr lang="en-US" dirty="0" err="1"/>
              <a:t>Banská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kumimoji="0"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sk-SK"/>
              <a:pPr algn="r"/>
              <a:t>5. 12. 2022</a:t>
            </a:fld>
            <a:endParaRPr kumimoji="0"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  <p:sp>
        <p:nvSpPr>
          <p:cNvPr id="11" name="Rectangle 12"/>
          <p:cNvSpPr>
            <a:spLocks noGrp="1"/>
          </p:cNvSpPr>
          <p:nvPr>
            <p:ph type="ftr" sz="quarter" idx="3"/>
          </p:nvPr>
        </p:nvSpPr>
        <p:spPr>
          <a:xfrm>
            <a:off x="304800" y="6477000"/>
            <a:ext cx="61341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sk-SK" sz="100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lang="en-US" dirty="0"/>
              <a:t>Department of Informatics, Faculty of Natural Sciences, </a:t>
            </a:r>
            <a:r>
              <a:rPr lang="en-US" dirty="0" err="1"/>
              <a:t>Matej</a:t>
            </a:r>
            <a:r>
              <a:rPr lang="en-US" dirty="0"/>
              <a:t> Bel University in </a:t>
            </a:r>
            <a:r>
              <a:rPr lang="en-US" dirty="0" err="1"/>
              <a:t>Banská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kumimoji="0"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na st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828FD173-2CB3-4214-8741-970D8D476901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395536" y="6477000"/>
            <a:ext cx="6043364" cy="304800"/>
          </a:xfrm>
        </p:spPr>
        <p:txBody>
          <a:bodyPr/>
          <a:lstStyle/>
          <a:p>
            <a:r>
              <a:rPr lang="en-US" dirty="0"/>
              <a:t>Department of Informatics, Faculty of Natural Sciences, </a:t>
            </a:r>
            <a:r>
              <a:rPr lang="en-US" dirty="0" err="1"/>
              <a:t>Matej</a:t>
            </a:r>
            <a:r>
              <a:rPr lang="en-US" dirty="0"/>
              <a:t> Bel University in </a:t>
            </a:r>
            <a:r>
              <a:rPr lang="en-US" dirty="0" err="1"/>
              <a:t>Banská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kumimoji="0" lang="sk-SK" dirty="0"/>
          </a:p>
        </p:txBody>
      </p:sp>
      <p:pic>
        <p:nvPicPr>
          <p:cNvPr id="3" name="Obrázo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ane: 2 vľavo, 1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DE3B91AD-F2C9-43CB-A84C-1D5C130F2509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ane: 1 vľavo, 2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sk-SK"/>
              <a:t>Kliknite sem a upravte štýl predlohy nadpisov.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sk-SK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27D93220-918A-400D-B3FA-D8B22567DEBB}" type="datetime1">
              <a:rPr lang="sk-SK"/>
              <a:pPr algn="r"/>
              <a:t>5. 12. 2022</a:t>
            </a:fld>
            <a:endParaRPr kumimoji="0" lang="sk-SK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sk-SK" sz="1000"/>
              <a:pPr algn="r"/>
              <a:t>‹#›</a:t>
            </a:fld>
            <a:endParaRPr kumimoji="0" lang="sk-SK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sk-SK"/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28196"/>
            <a:ext cx="1296144" cy="40333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pPr eaLnBrk="1" latinLnBrk="0" hangingPunct="1"/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sk-SK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sk-SK"/>
              <a:pPr algn="r"/>
              <a:t>5. 12. 2022</a:t>
            </a:fld>
            <a:endParaRPr kumimoji="0" lang="sk-SK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sk-SK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304800" y="6477000"/>
            <a:ext cx="61341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sk-SK" sz="100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lang="en-US" dirty="0"/>
              <a:t>Department of Informatics, Faculty of Natural Sciences, </a:t>
            </a:r>
            <a:r>
              <a:rPr lang="en-US" dirty="0" err="1"/>
              <a:t>Matej</a:t>
            </a:r>
            <a:r>
              <a:rPr lang="en-US" dirty="0"/>
              <a:t> Bel University in </a:t>
            </a:r>
            <a:r>
              <a:rPr lang="en-US" dirty="0" err="1"/>
              <a:t>Banská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kumimoji="0" lang="sk-SK" dirty="0"/>
          </a:p>
        </p:txBody>
      </p:sp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56" y="6390331"/>
            <a:ext cx="1296144" cy="403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sk-SK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sk-SK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sk-SK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sk-SK" sz="1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sk-SK"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sk-SK"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sk-SK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sk-SK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sk-SK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sk-SK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sk-SK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motiv.com/emotiv-bci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otiv.com/my-account/cortex-apps/" TargetMode="External"/><Relationship Id="rId2" Type="http://schemas.openxmlformats.org/officeDocument/2006/relationships/hyperlink" Target="https://emotiv.gitbook.io/cortex-api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79741" y="4072133"/>
            <a:ext cx="8928992" cy="533400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Ovládanie hier prostredníctvom zariadení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emotive</a:t>
            </a:r>
            <a:endParaRPr lang="sk-SK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Rectangle 12"/>
          <p:cNvSpPr>
            <a:spLocks noGrp="1"/>
          </p:cNvSpPr>
          <p:nvPr>
            <p:ph type="ftr" sz="quarter" idx="3"/>
          </p:nvPr>
        </p:nvSpPr>
        <p:spPr>
          <a:xfrm>
            <a:off x="228600" y="6381328"/>
            <a:ext cx="5580956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sk-SK" sz="1000">
                <a:solidFill>
                  <a:sysClr val="windowText" lastClr="000000"/>
                </a:solidFill>
              </a:defRPr>
            </a:lvl1pPr>
            <a:extLst/>
          </a:lstStyle>
          <a:p>
            <a:pPr algn="l"/>
            <a:r>
              <a:rPr lang="en-US" dirty="0" err="1"/>
              <a:t>Matej</a:t>
            </a:r>
            <a:r>
              <a:rPr lang="en-US" dirty="0"/>
              <a:t> Bel University in </a:t>
            </a:r>
            <a:r>
              <a:rPr lang="en-US" dirty="0" err="1"/>
              <a:t>Banská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kumimoji="0"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255" y="404664"/>
            <a:ext cx="4411490" cy="259228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Nástroje</a:t>
            </a:r>
            <a:endParaRPr lang="en-US" dirty="0"/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obsahu 7"/>
          <p:cNvSpPr>
            <a:spLocks noGrp="1"/>
          </p:cNvSpPr>
          <p:nvPr>
            <p:ph sz="quarter" idx="19"/>
          </p:nvPr>
        </p:nvSpPr>
        <p:spPr>
          <a:xfrm>
            <a:off x="304801" y="980728"/>
            <a:ext cx="8077199" cy="4752528"/>
          </a:xfrm>
          <a:ln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vert="horz">
            <a:norm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sk-SK" sz="2000" b="1" dirty="0"/>
              <a:t>Hardvér a softvér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 err="1"/>
              <a:t>Unity</a:t>
            </a:r>
            <a:r>
              <a:rPr lang="sk-SK" dirty="0"/>
              <a:t>/ </a:t>
            </a:r>
            <a:r>
              <a:rPr lang="sk-SK" dirty="0" err="1"/>
              <a:t>Unreal</a:t>
            </a:r>
            <a:r>
              <a:rPr lang="sk-SK" dirty="0"/>
              <a:t> </a:t>
            </a:r>
            <a:r>
              <a:rPr lang="sk-SK" dirty="0" err="1"/>
              <a:t>Engine</a:t>
            </a:r>
            <a:r>
              <a:rPr lang="sk-SK" dirty="0"/>
              <a:t>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 err="1"/>
              <a:t>Emotive</a:t>
            </a:r>
            <a:r>
              <a:rPr lang="sk-SK" dirty="0"/>
              <a:t> </a:t>
            </a:r>
            <a:r>
              <a:rPr lang="sk-SK" dirty="0" err="1"/>
              <a:t>Launcher</a:t>
            </a:r>
            <a:r>
              <a:rPr lang="sk-SK" dirty="0"/>
              <a:t> V3.2.3,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/>
              <a:t>SDK </a:t>
            </a:r>
            <a:r>
              <a:rPr lang="sk-SK" dirty="0" err="1"/>
              <a:t>extension</a:t>
            </a:r>
            <a:r>
              <a:rPr lang="sk-SK" dirty="0"/>
              <a:t> pre </a:t>
            </a:r>
            <a:r>
              <a:rPr lang="sk-SK" dirty="0" err="1"/>
              <a:t>Unity</a:t>
            </a:r>
            <a:r>
              <a:rPr lang="sk-SK" dirty="0"/>
              <a:t>/</a:t>
            </a:r>
            <a:r>
              <a:rPr lang="sk-SK" dirty="0" err="1"/>
              <a:t>Unreal</a:t>
            </a:r>
            <a:r>
              <a:rPr lang="sk-SK" dirty="0"/>
              <a:t>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 err="1"/>
              <a:t>Emotive</a:t>
            </a:r>
            <a:r>
              <a:rPr lang="sk-SK" dirty="0"/>
              <a:t> </a:t>
            </a:r>
            <a:r>
              <a:rPr lang="sk-SK" dirty="0" err="1"/>
              <a:t>Insight</a:t>
            </a:r>
            <a:r>
              <a:rPr lang="sk-SK" dirty="0"/>
              <a:t>, </a:t>
            </a:r>
            <a:r>
              <a:rPr lang="sk-SK" dirty="0" err="1"/>
              <a:t>Epoc</a:t>
            </a:r>
            <a:r>
              <a:rPr lang="sk-SK" dirty="0"/>
              <a:t>, </a:t>
            </a:r>
            <a:r>
              <a:rPr lang="sk-SK" dirty="0" err="1"/>
              <a:t>Flex</a:t>
            </a:r>
            <a:r>
              <a:rPr lang="sk-SK" dirty="0"/>
              <a:t>.</a:t>
            </a:r>
          </a:p>
          <a:p>
            <a:pPr marL="176213" indent="-176213">
              <a:buFont typeface="Wingdings" pitchFamily="2" charset="2"/>
              <a:buChar char="§"/>
            </a:pPr>
            <a:endParaRPr lang="sk-SK" b="1" dirty="0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/>
              <a:t>Herné </a:t>
            </a:r>
            <a:r>
              <a:rPr lang="sk-SK" sz="1400" dirty="0" err="1"/>
              <a:t>enginy</a:t>
            </a:r>
            <a:endParaRPr lang="sk-SK" sz="14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D839D72-76F1-2F29-F58E-3B0F638A3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456248" cy="325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3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Nástroje</a:t>
            </a:r>
            <a:endParaRPr lang="en-US" dirty="0"/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obsahu 7"/>
          <p:cNvSpPr>
            <a:spLocks noGrp="1"/>
          </p:cNvSpPr>
          <p:nvPr>
            <p:ph sz="quarter" idx="19"/>
          </p:nvPr>
        </p:nvSpPr>
        <p:spPr>
          <a:xfrm>
            <a:off x="304801" y="965886"/>
            <a:ext cx="4555232" cy="5112568"/>
          </a:xfrm>
          <a:ln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vert="horz">
            <a:normAutofit/>
          </a:bodyPr>
          <a:lstStyle/>
          <a:p>
            <a:r>
              <a:rPr lang="sk-SK" sz="1600" dirty="0"/>
              <a:t>1. Prepojenie </a:t>
            </a:r>
            <a:r>
              <a:rPr lang="sk-SK" sz="1600" dirty="0" err="1"/>
              <a:t>Emotive</a:t>
            </a:r>
            <a:r>
              <a:rPr lang="sk-SK" sz="1600" dirty="0"/>
              <a:t> </a:t>
            </a:r>
            <a:r>
              <a:rPr lang="sk-SK" sz="1600" dirty="0" err="1"/>
              <a:t>App</a:t>
            </a:r>
            <a:r>
              <a:rPr lang="sk-SK" sz="1600" dirty="0"/>
              <a:t> pomocou Bluetooth a prilby.</a:t>
            </a:r>
          </a:p>
          <a:p>
            <a:r>
              <a:rPr lang="sk-SK" sz="1600" dirty="0"/>
              <a:t>2. Kontrola kvality kontaktu senzorov a kvality EEG signálov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pre správne fungovanie zariadenia odporúčaných aspoň 95 %, pretože pri nižšej kvalite funguje zariadenie veľmi nepresne a pri kvalite nižšej ako 40 % je zariadenie už nepoužiteľné.</a:t>
            </a:r>
            <a:endParaRPr lang="sk-SK" sz="1600" dirty="0"/>
          </a:p>
          <a:p>
            <a:r>
              <a:rPr lang="sk-SK" sz="1600" dirty="0"/>
              <a:t>3. Kontrola rozloženia senzorov podľa ich fyzického osadenia v čiapke</a:t>
            </a:r>
          </a:p>
          <a:p>
            <a:pPr marL="176213" indent="-176213">
              <a:buFont typeface="Wingdings" pitchFamily="2" charset="2"/>
              <a:buChar char="§"/>
            </a:pPr>
            <a:endParaRPr lang="sk-SK" b="1" dirty="0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Emotive</a:t>
            </a:r>
            <a:r>
              <a:rPr lang="sk-SK" sz="1400" dirty="0"/>
              <a:t> </a:t>
            </a:r>
            <a:r>
              <a:rPr lang="sk-SK" sz="1400" dirty="0" err="1"/>
              <a:t>Launcher</a:t>
            </a:r>
            <a:endParaRPr lang="sk-SK" sz="1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82576A5-20A1-CB96-DCAD-098DC292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209" y="990484"/>
            <a:ext cx="3131135" cy="229961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ABA6884-1FC9-456C-7A21-A891ED85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17562"/>
            <a:ext cx="3754267" cy="2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9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Nástroje</a:t>
            </a:r>
            <a:endParaRPr lang="en-US" dirty="0"/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obsahu 7"/>
          <p:cNvSpPr>
            <a:spLocks noGrp="1"/>
          </p:cNvSpPr>
          <p:nvPr>
            <p:ph sz="quarter" idx="19"/>
          </p:nvPr>
        </p:nvSpPr>
        <p:spPr>
          <a:xfrm>
            <a:off x="304801" y="965886"/>
            <a:ext cx="4843263" cy="5112568"/>
          </a:xfrm>
          <a:ln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vert="horz">
            <a:normAutofit/>
          </a:bodyPr>
          <a:lstStyle/>
          <a:p>
            <a:r>
              <a:rPr lang="sk-SK" sz="1600" dirty="0" err="1"/>
              <a:t>Emotive</a:t>
            </a:r>
            <a:r>
              <a:rPr lang="sk-SK" sz="1600" dirty="0"/>
              <a:t> Pro – graficky znázornené prenesené signály zo senzorov do PC</a:t>
            </a:r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800" b="1" dirty="0"/>
              <a:t>Učenia 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Program</a:t>
            </a:r>
            <a:r>
              <a:rPr lang="sk-SK" sz="1600" b="1" dirty="0"/>
              <a:t> </a:t>
            </a:r>
            <a:r>
              <a:rPr lang="sk-SK" sz="1600" dirty="0" err="1"/>
              <a:t>Emotiv</a:t>
            </a:r>
            <a:r>
              <a:rPr lang="sk-SK" sz="1600" dirty="0"/>
              <a:t> BCI </a:t>
            </a:r>
            <a:r>
              <a:rPr lang="sk-SK" sz="1600" dirty="0">
                <a:hlinkClick r:id="rId2"/>
              </a:rPr>
              <a:t>https://www.emotiv.com/emotiv-bci/</a:t>
            </a: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Každý človek má mierne odlišné mozgové aktivity, aj pri rovnakej činnosti </a:t>
            </a:r>
            <a:r>
              <a:rPr lang="sk-SK" sz="1600" dirty="0">
                <a:sym typeface="Wingdings" panose="05000000000000000000" pitchFamily="2" charset="2"/>
              </a:rPr>
              <a:t>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mus</a:t>
            </a:r>
            <a:r>
              <a:rPr lang="sk-SK" sz="1600" dirty="0" err="1">
                <a:sym typeface="Wingdings" panose="05000000000000000000" pitchFamily="2" charset="2"/>
              </a:rPr>
              <a:t>íme</a:t>
            </a:r>
            <a:r>
              <a:rPr lang="sk-SK" sz="1600" dirty="0">
                <a:sym typeface="Wingdings" panose="05000000000000000000" pitchFamily="2" charset="2"/>
              </a:rPr>
              <a:t> absolvovať proces učenia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ym typeface="Wingdings" panose="05000000000000000000" pitchFamily="2" charset="2"/>
              </a:rPr>
              <a:t>Príkazy – na ovládanie PC – mierna fyzická aktivita (tvár a mimika), napr. dvojité žmurknutie pravého oka simuluje dvojklik na myške...</a:t>
            </a:r>
            <a:endParaRPr lang="sk-SK" sz="1600" dirty="0"/>
          </a:p>
          <a:p>
            <a:pPr marL="176213" indent="-176213">
              <a:buFont typeface="Wingdings" pitchFamily="2" charset="2"/>
              <a:buChar char="§"/>
            </a:pPr>
            <a:endParaRPr lang="sk-SK" b="1" dirty="0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Emotive</a:t>
            </a:r>
            <a:r>
              <a:rPr lang="sk-SK" sz="1400" dirty="0"/>
              <a:t> Pro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21A9DF3-0246-40A4-26E1-DC9A7954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340768"/>
            <a:ext cx="4536504" cy="157651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C3EACD1-BCD9-BDD1-257F-D15928B87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590706"/>
            <a:ext cx="3526926" cy="26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4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Nástroje</a:t>
            </a:r>
            <a:endParaRPr lang="en-US" dirty="0"/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obsahu 7"/>
          <p:cNvSpPr>
            <a:spLocks noGrp="1"/>
          </p:cNvSpPr>
          <p:nvPr>
            <p:ph sz="quarter" idx="19"/>
          </p:nvPr>
        </p:nvSpPr>
        <p:spPr>
          <a:xfrm>
            <a:off x="304801" y="965886"/>
            <a:ext cx="8077199" cy="5112568"/>
          </a:xfrm>
          <a:ln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vert="horz">
            <a:normAutofit/>
          </a:bodyPr>
          <a:lstStyle/>
          <a:p>
            <a:r>
              <a:rPr lang="sk-SK" sz="1600" dirty="0"/>
              <a:t>Pomocou myšlienok (bez fyzickej aktivity) </a:t>
            </a:r>
            <a:r>
              <a:rPr lang="sk-SK" sz="1600" dirty="0">
                <a:sym typeface="Wingdings" panose="05000000000000000000" pitchFamily="2" charset="2"/>
              </a:rPr>
              <a:t>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komplikovanej</a:t>
            </a:r>
            <a:r>
              <a:rPr lang="sk-SK" sz="1600" dirty="0" err="1">
                <a:sym typeface="Wingdings" panose="05000000000000000000" pitchFamily="2" charset="2"/>
              </a:rPr>
              <a:t>šie</a:t>
            </a:r>
            <a:r>
              <a:rPr lang="sk-SK" sz="1600" dirty="0">
                <a:sym typeface="Wingdings" panose="05000000000000000000" pitchFamily="2" charset="2"/>
              </a:rPr>
              <a:t> a časovo náročnejšie.</a:t>
            </a:r>
            <a:endParaRPr lang="sk-SK" sz="1600" dirty="0"/>
          </a:p>
          <a:p>
            <a:pPr marL="176213" indent="-176213">
              <a:buFont typeface="Wingdings" pitchFamily="2" charset="2"/>
              <a:buChar char="§"/>
            </a:pPr>
            <a:endParaRPr lang="sk-SK" b="1" dirty="0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Emotive</a:t>
            </a:r>
            <a:r>
              <a:rPr lang="sk-SK" sz="1400" dirty="0"/>
              <a:t> Pro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3E111C6-E54B-D4B8-45F3-35D6AFBA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484784"/>
            <a:ext cx="4629786" cy="227399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51F43CA-027E-28D8-7C37-DB0DC717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687539"/>
            <a:ext cx="4452532" cy="2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Creation tools</a:t>
            </a:r>
            <a:endParaRPr lang="sk-SK" dirty="0"/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obsahu 7"/>
          <p:cNvSpPr>
            <a:spLocks noGrp="1"/>
          </p:cNvSpPr>
          <p:nvPr>
            <p:ph sz="quarter" idx="19"/>
          </p:nvPr>
        </p:nvSpPr>
        <p:spPr>
          <a:xfrm>
            <a:off x="304801" y="980728"/>
            <a:ext cx="8077199" cy="4752528"/>
          </a:xfrm>
          <a:ln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vert="horz">
            <a:normAutofit/>
          </a:bodyPr>
          <a:lstStyle/>
          <a:p>
            <a:pPr marL="457200" indent="-457200">
              <a:buAutoNum type="arabicPeriod"/>
            </a:pPr>
            <a:r>
              <a:rPr lang="sk-SK" dirty="0"/>
              <a:t>Vytvorenie účtu a naučenie sa príkazov EMOTIVE BCI.</a:t>
            </a:r>
          </a:p>
          <a:p>
            <a:pPr marL="457200" indent="-457200">
              <a:buAutoNum type="arabicPeriod"/>
            </a:pPr>
            <a:r>
              <a:rPr lang="sk-SK" dirty="0"/>
              <a:t>Implementovanie rozšírenia </a:t>
            </a:r>
            <a:r>
              <a:rPr lang="en-US" dirty="0">
                <a:hlinkClick r:id="rId2"/>
              </a:rPr>
              <a:t>Cortex API </a:t>
            </a:r>
            <a:r>
              <a:rPr lang="sk-SK" dirty="0"/>
              <a:t>do </a:t>
            </a:r>
            <a:r>
              <a:rPr lang="en-US" dirty="0"/>
              <a:t>Unity</a:t>
            </a:r>
            <a:r>
              <a:rPr lang="sk-SK" dirty="0"/>
              <a:t> na komunikáciu s</a:t>
            </a:r>
            <a:r>
              <a:rPr lang="en-US" dirty="0"/>
              <a:t> </a:t>
            </a:r>
            <a:r>
              <a:rPr lang="en-US" dirty="0" err="1"/>
              <a:t>Emotiv</a:t>
            </a:r>
            <a:r>
              <a:rPr lang="en-US" dirty="0"/>
              <a:t> BCI program</a:t>
            </a:r>
            <a:r>
              <a:rPr lang="sk-SK" dirty="0" err="1"/>
              <a:t>om</a:t>
            </a:r>
            <a:endParaRPr lang="sk-SK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k-SK" dirty="0"/>
              <a:t>Vytvorenie nového </a:t>
            </a:r>
            <a:r>
              <a:rPr lang="sk-SK" dirty="0" err="1"/>
              <a:t>Cortex</a:t>
            </a:r>
            <a:r>
              <a:rPr lang="sk-SK" dirty="0"/>
              <a:t> projektu</a:t>
            </a:r>
            <a:r>
              <a:rPr lang="en-US" dirty="0"/>
              <a:t>create a new </a:t>
            </a:r>
            <a:r>
              <a:rPr lang="en-US" dirty="0">
                <a:hlinkClick r:id="rId3"/>
              </a:rPr>
              <a:t>Cortex project </a:t>
            </a:r>
            <a:r>
              <a:rPr lang="sk-SK" dirty="0"/>
              <a:t>(jedinečné </a:t>
            </a:r>
            <a:r>
              <a:rPr lang="sk-SK" dirty="0" err="1"/>
              <a:t>Idčko</a:t>
            </a:r>
            <a:r>
              <a:rPr lang="sk-SK" dirty="0"/>
              <a:t> s heslom)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k-SK" dirty="0"/>
              <a:t>Komunikácia cez lokálnu sieť cez </a:t>
            </a:r>
            <a:r>
              <a:rPr lang="sk-SK" dirty="0" err="1"/>
              <a:t>WebSocket</a:t>
            </a:r>
            <a:r>
              <a:rPr lang="sk-SK" dirty="0"/>
              <a:t>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176213" indent="-176213">
              <a:buFont typeface="Wingdings" pitchFamily="2" charset="2"/>
              <a:buChar char="§"/>
            </a:pPr>
            <a:endParaRPr lang="en-GB" sz="2000" dirty="0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en-US" sz="1400" dirty="0"/>
              <a:t>Connection and communication of Emotive devices with BCI and Unity development</a:t>
            </a:r>
            <a:endParaRPr lang="sk-SK" sz="1400" dirty="0"/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6F254D57-E6FE-2491-872F-CEECF9763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4" y="3112941"/>
            <a:ext cx="3463553" cy="3531969"/>
          </a:xfrm>
          <a:prstGeom prst="rect">
            <a:avLst/>
          </a:prstGeom>
        </p:spPr>
      </p:pic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F5B9E0EA-EE78-4EAC-6DC7-64CD937D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264" y="3314700"/>
            <a:ext cx="4426515" cy="24042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Aplikácia</a:t>
            </a:r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obsahu 7"/>
          <p:cNvSpPr>
            <a:spLocks noGrp="1"/>
          </p:cNvSpPr>
          <p:nvPr>
            <p:ph sz="quarter" idx="19"/>
          </p:nvPr>
        </p:nvSpPr>
        <p:spPr>
          <a:xfrm>
            <a:off x="304801" y="980728"/>
            <a:ext cx="8011616" cy="4968552"/>
          </a:xfrm>
          <a:ln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vert="horz">
            <a:normAutofit fontScale="92500" lnSpcReduction="20000"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sk-SK" sz="2000" b="1" dirty="0"/>
              <a:t>Hardvér a softvér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 err="1"/>
              <a:t>Unity</a:t>
            </a:r>
            <a:r>
              <a:rPr lang="sk-SK" dirty="0"/>
              <a:t> 2021.2.16f1,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 err="1"/>
              <a:t>Emotive</a:t>
            </a:r>
            <a:r>
              <a:rPr lang="sk-SK" dirty="0"/>
              <a:t> </a:t>
            </a:r>
            <a:r>
              <a:rPr lang="sk-SK" dirty="0" err="1"/>
              <a:t>Launcher</a:t>
            </a:r>
            <a:r>
              <a:rPr lang="sk-SK" dirty="0"/>
              <a:t> V3.2.3,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/>
              <a:t>SDK </a:t>
            </a:r>
            <a:r>
              <a:rPr lang="sk-SK" dirty="0" err="1"/>
              <a:t>extension</a:t>
            </a:r>
            <a:r>
              <a:rPr lang="sk-SK" dirty="0"/>
              <a:t> pre </a:t>
            </a:r>
            <a:r>
              <a:rPr lang="sk-SK" dirty="0" err="1"/>
              <a:t>Unity</a:t>
            </a:r>
            <a:r>
              <a:rPr lang="sk-SK" dirty="0"/>
              <a:t>/</a:t>
            </a:r>
            <a:r>
              <a:rPr lang="sk-SK" dirty="0" err="1"/>
              <a:t>Unreal</a:t>
            </a:r>
            <a:r>
              <a:rPr lang="sk-SK" dirty="0"/>
              <a:t>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sk-SK" dirty="0" err="1"/>
              <a:t>Emotive</a:t>
            </a:r>
            <a:r>
              <a:rPr lang="sk-SK" dirty="0"/>
              <a:t> </a:t>
            </a:r>
            <a:r>
              <a:rPr lang="sk-SK" dirty="0" err="1"/>
              <a:t>Insight</a:t>
            </a:r>
            <a:r>
              <a:rPr lang="sk-SK" dirty="0"/>
              <a:t>, </a:t>
            </a:r>
            <a:r>
              <a:rPr lang="sk-SK" dirty="0" err="1"/>
              <a:t>Epoc</a:t>
            </a:r>
            <a:r>
              <a:rPr lang="sk-SK" dirty="0"/>
              <a:t>, </a:t>
            </a:r>
            <a:r>
              <a:rPr lang="sk-SK" dirty="0" err="1"/>
              <a:t>Flex</a:t>
            </a:r>
            <a:r>
              <a:rPr lang="sk-SK" dirty="0"/>
              <a:t>.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sk-SK" sz="2000" b="1" dirty="0" err="1"/>
              <a:t>Ball</a:t>
            </a:r>
            <a:r>
              <a:rPr lang="sk-SK" sz="2000" b="1" dirty="0"/>
              <a:t> of </a:t>
            </a:r>
            <a:r>
              <a:rPr lang="sk-SK" sz="2000" b="1" dirty="0" err="1"/>
              <a:t>Mind</a:t>
            </a:r>
            <a:endParaRPr lang="sk-SK" sz="2000" b="1" dirty="0"/>
          </a:p>
          <a:p>
            <a:pPr marL="919163" lvl="1" indent="-176213">
              <a:buFont typeface="Wingdings" pitchFamily="2" charset="2"/>
              <a:buChar char="§"/>
            </a:pPr>
            <a:r>
              <a:rPr lang="en-US" dirty="0"/>
              <a:t>the player's task is to navigate a ball from start to finish through a maze, with three levels</a:t>
            </a:r>
            <a:r>
              <a:rPr lang="sk-SK" dirty="0"/>
              <a:t>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en-US" dirty="0"/>
              <a:t>the levels gradually remove the safety walls that serve as a barrier against falling out of the maze, which means the end of the game for the player</a:t>
            </a:r>
            <a:r>
              <a:rPr lang="sk-SK" dirty="0"/>
              <a:t>.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sk-SK" sz="2000" b="1" dirty="0" err="1"/>
              <a:t>Objector</a:t>
            </a:r>
            <a:r>
              <a:rPr lang="sk-SK" sz="2000" b="1" dirty="0"/>
              <a:t> of </a:t>
            </a:r>
            <a:r>
              <a:rPr lang="sk-SK" sz="2000" b="1" dirty="0" err="1"/>
              <a:t>Mind</a:t>
            </a:r>
            <a:endParaRPr lang="sk-SK" sz="2000" b="1" dirty="0"/>
          </a:p>
          <a:p>
            <a:pPr marL="919163" lvl="1" indent="-176213">
              <a:buFont typeface="Wingdings" pitchFamily="2" charset="2"/>
              <a:buChar char="§"/>
            </a:pPr>
            <a:r>
              <a:rPr lang="en-US" dirty="0"/>
              <a:t>the player controls a cube </a:t>
            </a:r>
            <a:r>
              <a:rPr lang="sk-SK" dirty="0"/>
              <a:t>(</a:t>
            </a:r>
            <a:r>
              <a:rPr lang="en-US" dirty="0"/>
              <a:t>move sideways</a:t>
            </a:r>
            <a:r>
              <a:rPr lang="sk-SK" dirty="0"/>
              <a:t>),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en-US" dirty="0"/>
              <a:t>obstacles come to him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gap</a:t>
            </a:r>
            <a:r>
              <a:rPr lang="sk-SK" dirty="0"/>
              <a:t>,</a:t>
            </a:r>
          </a:p>
          <a:p>
            <a:pPr marL="919163" lvl="1" indent="-176213">
              <a:buFont typeface="Wingdings" pitchFamily="2" charset="2"/>
              <a:buChar char="§"/>
            </a:pPr>
            <a:r>
              <a:rPr lang="en-US" dirty="0"/>
              <a:t>collect as many points and bonus tokens as possible, for which he can then buy improvements in the store that can be used while playing the game.</a:t>
            </a:r>
            <a:endParaRPr lang="sk-SK" dirty="0"/>
          </a:p>
          <a:p>
            <a:pPr marL="176213" indent="-176213">
              <a:buFont typeface="Wingdings" pitchFamily="2" charset="2"/>
              <a:buChar char="§"/>
            </a:pPr>
            <a:endParaRPr lang="en-GB" sz="2000" dirty="0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Games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22177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</a:t>
            </a:r>
            <a:endParaRPr lang="sk-SK" dirty="0"/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Ball</a:t>
            </a:r>
            <a:r>
              <a:rPr lang="sk-SK" sz="1400" dirty="0"/>
              <a:t> of </a:t>
            </a:r>
            <a:r>
              <a:rPr lang="sk-SK" sz="1400" dirty="0" err="1"/>
              <a:t>Mind</a:t>
            </a:r>
            <a:endParaRPr lang="sk-SK" sz="1400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BFDAA3D-0292-D970-D992-19A29618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443037"/>
            <a:ext cx="70294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Aplikácia</a:t>
            </a:r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Ball</a:t>
            </a:r>
            <a:r>
              <a:rPr lang="sk-SK" sz="1400" dirty="0"/>
              <a:t> of </a:t>
            </a:r>
            <a:r>
              <a:rPr lang="sk-SK" sz="1400" dirty="0" err="1"/>
              <a:t>Mind</a:t>
            </a:r>
            <a:endParaRPr lang="sk-SK" sz="14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DB437D6-B00F-F885-556B-8FA441A37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311495"/>
            <a:ext cx="6192688" cy="3936905"/>
          </a:xfrm>
          <a:prstGeom prst="rect">
            <a:avLst/>
          </a:prstGeom>
        </p:spPr>
      </p:pic>
      <p:sp>
        <p:nvSpPr>
          <p:cNvPr id="4" name="Zástupný symbol obsahu 7">
            <a:extLst>
              <a:ext uri="{FF2B5EF4-FFF2-40B4-BE49-F238E27FC236}">
                <a16:creationId xmlns:a16="http://schemas.microsoft.com/office/drawing/2014/main" id="{643EFC1C-3DAB-6CDC-1700-81D03D92F9DA}"/>
              </a:ext>
            </a:extLst>
          </p:cNvPr>
          <p:cNvSpPr txBox="1">
            <a:spLocks/>
          </p:cNvSpPr>
          <p:nvPr/>
        </p:nvSpPr>
        <p:spPr>
          <a:xfrm>
            <a:off x="304801" y="980728"/>
            <a:ext cx="8011616" cy="122413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vert="horz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sk-S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sk-S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sk-SK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sk-SK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sk-SK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sk-S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sk-S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sk-S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sk-S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76213" indent="-176213">
              <a:buFont typeface="Wingdings" pitchFamily="2" charset="2"/>
              <a:buChar char="§"/>
            </a:pPr>
            <a:r>
              <a:rPr lang="sk-SK" kern="0" dirty="0" err="1"/>
              <a:t>Getting</a:t>
            </a:r>
            <a:r>
              <a:rPr lang="sk-SK" kern="0" dirty="0"/>
              <a:t> </a:t>
            </a:r>
            <a:r>
              <a:rPr lang="sk-SK" kern="0" dirty="0" err="1"/>
              <a:t>from</a:t>
            </a:r>
            <a:r>
              <a:rPr lang="sk-SK" kern="0" dirty="0"/>
              <a:t> </a:t>
            </a:r>
            <a:r>
              <a:rPr lang="sk-SK" kern="0" dirty="0" err="1"/>
              <a:t>the</a:t>
            </a:r>
            <a:r>
              <a:rPr lang="sk-SK" kern="0" dirty="0"/>
              <a:t> </a:t>
            </a:r>
            <a:r>
              <a:rPr lang="sk-SK" kern="0" dirty="0" err="1"/>
              <a:t>start</a:t>
            </a:r>
            <a:r>
              <a:rPr lang="sk-SK" kern="0" dirty="0"/>
              <a:t> to </a:t>
            </a:r>
            <a:r>
              <a:rPr lang="sk-SK" kern="0" dirty="0" err="1"/>
              <a:t>the</a:t>
            </a:r>
            <a:r>
              <a:rPr lang="sk-SK" kern="0" dirty="0"/>
              <a:t> </a:t>
            </a:r>
            <a:r>
              <a:rPr lang="sk-SK" kern="0" dirty="0" err="1"/>
              <a:t>finish</a:t>
            </a:r>
            <a:r>
              <a:rPr lang="sk-SK" kern="0" dirty="0"/>
              <a:t> </a:t>
            </a:r>
            <a:r>
              <a:rPr lang="sk-SK" kern="0" dirty="0" err="1"/>
              <a:t>line</a:t>
            </a:r>
            <a:r>
              <a:rPr lang="sk-SK" kern="0" dirty="0"/>
              <a:t>.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sk-SK" kern="0" dirty="0" err="1"/>
              <a:t>Collecting</a:t>
            </a:r>
            <a:r>
              <a:rPr lang="sk-SK" kern="0" dirty="0"/>
              <a:t> </a:t>
            </a:r>
            <a:r>
              <a:rPr lang="sk-SK" kern="0" dirty="0" err="1"/>
              <a:t>the</a:t>
            </a:r>
            <a:r>
              <a:rPr lang="sk-SK" kern="0" dirty="0"/>
              <a:t> </a:t>
            </a:r>
            <a:r>
              <a:rPr lang="sk-SK" kern="0" dirty="0" err="1"/>
              <a:t>highest</a:t>
            </a:r>
            <a:r>
              <a:rPr lang="sk-SK" kern="0" dirty="0"/>
              <a:t> </a:t>
            </a:r>
            <a:r>
              <a:rPr lang="sk-SK" kern="0" dirty="0" err="1"/>
              <a:t>possible</a:t>
            </a:r>
            <a:r>
              <a:rPr lang="sk-SK" kern="0" dirty="0"/>
              <a:t> </a:t>
            </a:r>
            <a:r>
              <a:rPr lang="sk-SK" kern="0" dirty="0" err="1"/>
              <a:t>score</a:t>
            </a:r>
            <a:r>
              <a:rPr lang="sk-SK" kern="0" dirty="0"/>
              <a:t>.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sk-SK" kern="0" dirty="0" err="1"/>
              <a:t>Only</a:t>
            </a:r>
            <a:r>
              <a:rPr lang="sk-SK" kern="0" dirty="0"/>
              <a:t> 3 </a:t>
            </a:r>
            <a:r>
              <a:rPr lang="sk-SK" kern="0" dirty="0" err="1"/>
              <a:t>lives</a:t>
            </a:r>
            <a:r>
              <a:rPr lang="sk-SK" kern="0" dirty="0"/>
              <a:t>.</a:t>
            </a:r>
          </a:p>
          <a:p>
            <a:pPr marL="176213" indent="-176213">
              <a:buFont typeface="Wingdings" pitchFamily="2" charset="2"/>
              <a:buChar char="§"/>
            </a:pPr>
            <a:endParaRPr lang="en-US" kern="0" dirty="0"/>
          </a:p>
          <a:p>
            <a:pPr marL="176213" indent="-176213">
              <a:buFont typeface="Wingdings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5422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Aplikácia</a:t>
            </a:r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Ball</a:t>
            </a:r>
            <a:r>
              <a:rPr lang="sk-SK" sz="1400" dirty="0"/>
              <a:t> of </a:t>
            </a:r>
            <a:r>
              <a:rPr lang="sk-SK" sz="1400" dirty="0" err="1"/>
              <a:t>Mind</a:t>
            </a:r>
            <a:endParaRPr lang="sk-SK" sz="1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3FDC807-239B-9558-628C-9434F77D8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124744"/>
            <a:ext cx="5368840" cy="301929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3CFAE81-046C-CAD7-BCCC-297B5AC10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72" y="3933056"/>
            <a:ext cx="5728728" cy="276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21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Aplikácia</a:t>
            </a:r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Objector</a:t>
            </a:r>
            <a:r>
              <a:rPr lang="sk-SK" sz="1400" dirty="0"/>
              <a:t> of </a:t>
            </a:r>
            <a:r>
              <a:rPr lang="sk-SK" sz="1400" dirty="0" err="1"/>
              <a:t>Mind</a:t>
            </a:r>
            <a:endParaRPr lang="sk-SK" sz="1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9C2F74B-CCAD-F549-9EEE-EB1CFE7E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452562"/>
            <a:ext cx="67532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úvod</a:t>
            </a:r>
            <a:endParaRPr lang="en-US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/>
              <a:t>EEG a BCI</a:t>
            </a:r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b="1" dirty="0"/>
              <a:t>BRAIN-COMPUTER INTERFACE (BCI)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je </a:t>
            </a:r>
            <a:r>
              <a:rPr lang="en-US" sz="1600" dirty="0" err="1"/>
              <a:t>komunikačná</a:t>
            </a:r>
            <a:r>
              <a:rPr lang="en-US" sz="1600" dirty="0"/>
              <a:t> </a:t>
            </a:r>
            <a:r>
              <a:rPr lang="en-US" sz="1600" dirty="0" err="1"/>
              <a:t>dráha</a:t>
            </a:r>
            <a:r>
              <a:rPr lang="sk-SK" sz="1600" dirty="0"/>
              <a:t> (systém)</a:t>
            </a:r>
            <a:r>
              <a:rPr lang="en-US" sz="1600" dirty="0"/>
              <a:t> </a:t>
            </a:r>
            <a:r>
              <a:rPr lang="en-US" sz="1600" dirty="0" err="1"/>
              <a:t>medzi</a:t>
            </a:r>
            <a:r>
              <a:rPr lang="en-US" sz="1600" dirty="0"/>
              <a:t> </a:t>
            </a:r>
            <a:r>
              <a:rPr lang="en-US" sz="1600" dirty="0" err="1"/>
              <a:t>elektrickou</a:t>
            </a:r>
            <a:r>
              <a:rPr lang="en-US" sz="1600" dirty="0"/>
              <a:t> </a:t>
            </a:r>
            <a:r>
              <a:rPr lang="en-US" sz="1600" dirty="0" err="1"/>
              <a:t>aktivitou</a:t>
            </a:r>
            <a:r>
              <a:rPr lang="en-US" sz="1600" dirty="0"/>
              <a:t> </a:t>
            </a:r>
            <a:r>
              <a:rPr lang="en-US" sz="1600" dirty="0" err="1"/>
              <a:t>mozgu</a:t>
            </a:r>
            <a:r>
              <a:rPr lang="en-US" sz="1600" dirty="0"/>
              <a:t> a </a:t>
            </a:r>
            <a:r>
              <a:rPr lang="en-US" sz="1600" dirty="0" err="1"/>
              <a:t>externým</a:t>
            </a:r>
            <a:r>
              <a:rPr lang="en-US" sz="1600" dirty="0"/>
              <a:t> </a:t>
            </a:r>
            <a:r>
              <a:rPr lang="en-US" sz="1600" dirty="0" err="1"/>
              <a:t>zariadením</a:t>
            </a:r>
            <a:r>
              <a:rPr lang="en-US" sz="1600" dirty="0"/>
              <a:t> (</a:t>
            </a:r>
            <a:r>
              <a:rPr lang="en-US" sz="1600" dirty="0" err="1"/>
              <a:t>napr</a:t>
            </a:r>
            <a:r>
              <a:rPr lang="en-US" sz="1600" dirty="0"/>
              <a:t>. PC, </a:t>
            </a:r>
            <a:r>
              <a:rPr lang="en-US" sz="1600" dirty="0" err="1"/>
              <a:t>robotická</a:t>
            </a:r>
            <a:r>
              <a:rPr lang="en-US" sz="1600" dirty="0"/>
              <a:t> </a:t>
            </a:r>
            <a:r>
              <a:rPr lang="en-US" sz="1600" dirty="0" err="1"/>
              <a:t>končatina</a:t>
            </a:r>
            <a:r>
              <a:rPr lang="en-US" sz="1600" dirty="0"/>
              <a:t>,...) </a:t>
            </a:r>
            <a:endParaRPr lang="sk-SK" sz="1600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Základom BCI sú: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000" dirty="0"/>
              <a:t>elektródy – zaznamenávajú elektrické signály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000" dirty="0"/>
              <a:t>Externé zariadenie, na ktorom je spustené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000" dirty="0"/>
              <a:t>Spracovanie, dekódovanie a interpretácia signálov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Viaceré techniky na meranie mozgovej aktivity: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000" dirty="0"/>
              <a:t>senzory implantované do tela (invazívna BCI), presnejšie určenie nervovej aktivity, drahé, zložité nastavenie (chirurgický zákrok)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000" dirty="0"/>
              <a:t>externé senzory (neinvazívne BCI), v spolupráci s EEG alebo zaznamenávanie magnetickej aktivity s </a:t>
            </a:r>
            <a:r>
              <a:rPr lang="sk-SK" sz="1000" dirty="0" err="1"/>
              <a:t>magnetoencefalografiou</a:t>
            </a:r>
            <a:r>
              <a:rPr lang="sk-SK" sz="1000" dirty="0"/>
              <a:t>.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 err="1"/>
              <a:t>dsa</a:t>
            </a:r>
            <a:endParaRPr lang="sk-SK" sz="1600" dirty="0"/>
          </a:p>
          <a:p>
            <a:pPr lvl="2" indent="0"/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ELECTROENCEPHALOGRAPHY </a:t>
            </a:r>
            <a:r>
              <a:rPr lang="sk-SK" sz="1800" b="1" dirty="0"/>
              <a:t>(EEG)</a:t>
            </a:r>
            <a:r>
              <a:rPr lang="en-US" sz="1800" dirty="0"/>
              <a:t>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elektrický záznam aktivity mozgu získaný z pokožky hlavy,</a:t>
            </a:r>
            <a:r>
              <a:rPr lang="en-US" sz="1600" dirty="0"/>
              <a:t>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môže byť použitý na diagnostiku záchvatov, porúch spánku a na monitorovanie úrovne anestézie počas operácie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366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Aplikácia</a:t>
            </a:r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Objector</a:t>
            </a:r>
            <a:r>
              <a:rPr lang="sk-SK" sz="1400" dirty="0"/>
              <a:t> of </a:t>
            </a:r>
            <a:r>
              <a:rPr lang="sk-SK" sz="1400" dirty="0" err="1"/>
              <a:t>Mind</a:t>
            </a:r>
            <a:endParaRPr lang="sk-SK" sz="14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FD5D216-8051-3149-6DB3-75AA89415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99" y="1124744"/>
            <a:ext cx="4889462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C3D4C3E-338A-F410-BD8E-5171AF60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947" y="3599399"/>
            <a:ext cx="5636053" cy="2807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50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C2A8C84-9B8A-2E50-36FA-8BEEAA0D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199" y="1124744"/>
            <a:ext cx="5090690" cy="2526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Aplikácia</a:t>
            </a:r>
          </a:p>
        </p:txBody>
      </p:sp>
      <p:sp>
        <p:nvSpPr>
          <p:cNvPr id="1034" name="AutoShape 10" descr="data:image/jpeg;base64,/9j/4AAQSkZJRgABAQAAAQABAAD/2wCEAAkGBxQTEhUUEhQVFhQWFxUXFxQUFBQUFRcUFxUWFxgUFxQYHCggGBolHBQUITEhJSkrLi4uFx8zODMsNygtLiwBCgoKDg0NFA8NFCwcFBwsLCwsLCwsKyssLCssLCs3NywsLCwsKywrKzcsLCssNywrNywsLCw3LCwsNywsLCwsN//AABEIALcBFAMBIgACEQEDEQH/xAAcAAABBQEBAQAAAAAAAAAAAAAFAAIDBAYBBwj/xAA5EAABAwIEBAQDBgYCAwAAAAABAAIDBBEFEiExBkFRYRNxgZEiodEHFDJCscEjUmLh8PEVojNygv/EABYBAQEBAAAAAAAAAAAAAAAAAAABAv/EABcRAQEBAQAAAAAAAAAAAAAAAAABESH/2gAMAwEAAhEDEQA/APE5uiYUpDqnxxF2wv8Ap7qKiU7GGwACljp2g/xL+QGnur9fZsYyga/JCKDaEnc28gSpRRtHfzCbA5jvzOY7zu1WpmOty8wiqEsI/wBKPIk9xvqpmtzC/MIK7YidtUxxVpgLXDTcbciE+giuXtIBGUnXcdCERQSTnNI3TVUdunskso0kF6KRW4yhsBRamZdZaPaxSBitRRKyyn7IoeY05sKIGnUzKbRAIMa5NFbREJmAG55IdVVQ1t9EEIYoJLBMfM4aAjXoqcrXk6j5qoT5tVHLJc9k17LJuVE1IyWya56jSVNdukuJIhJJJIEpYpiFEkgJx12i6haSmLoyzDmt/EC4+w9lNfTQAeSfUglVWyvbyuFFT5b6ELscBPwmya2vA/E0pstY07XBGyCOfBna5VA2SSLR7Tb/ADmiEWKHmLqwMSa7RzT7KgNWGN+VwNuTuoPI25hRxDKTz6dCPqiVRQRO1boe30VCow17dRqOo+iAnQU7Zo4m3+IZwD3bqB7KzS4QTIHbWFrdXHQD9fZZ2kq3RvDh+U3t3tb9F6VwpC2rNO+20rnObzJZG8gH/wCkAyp4M8OEyz3L3chcNYDs24591haqLK9zRyK984kkdLmpWWMjsjdtGl9ySezQCSoanhCkZTGExtcbayOAzued335G/siPBLJWU9bBkkc3cAkA2tcA2uokMdYbI1hst0EU9LMQVGo2dOESjiCAYfVIyKjRA97QDfkFTqa0EkMFzbYW0HUk6D5ofidcRzsNr8/TuULmqixttNdbD9+6GrFQS8gC5d/nXQKz/wAYGtuRc+ZQfDonSPAaHanZl7+pGq9HouDJJGBpJiYRrexJ87q4y88nkc45WAAdbD2ukKd9tX5uwFz7r2TDOAYIhqC89XHT2BsrFXwlCRowX8rH+6DwqQXJFjfuq9+XdelY1wg9rs0bbj9CsdieGlrrPAadtNr9UAZ8Xe/fVQlqtuaWkg6W087qPJfZUVklJIyyjRCSSSQJJJJAkkkkGoc7dU3y2d2U7YyOaqzjWyy0IxsDxsFVlsDYgKfDXEEKLEyCe6CRsLTqLWUhiA5KnRPsSESElhqCR1sio4YrnRTVgfEzNbToBdSRVjW/kPt81ZfWiQZQ03O2n1QYeofmcTbfoFpvs5xSKCqa6oe5rAbt1s0O2zHvqrNVQMib4ktv6WDn5lZTEJ87r2A8tAhY+kKetpXOdJS5ZHv0dJe9h3PLloFDVxMBzOOZ3f8ACPJv1Xz/AIPjc9NrE8hp3bf4fbki8fE1XObZiBzyC5t6qo3n2jeBLTEuyhzRdrrC4Nxay8bLDYEg2OxtofIrfxYzAI7EAu6v+J1/VBsWxJj2OaTfQ2HQ8iFBmEgUkkBXD6myJy1mgF7LNRSWU5qL7o0vfjcSQbDYdTb/AEq8dI57/i8zbkOpUjZ8oB5nRotsP5j1P0W8+z/hzxniaYfwmWdY/nfuCTzsqwP8J8PPhjBjjb4rhcF4JawHa4G7zv2RKWHEYnZ3eHI3chgLf2v0RWTE36iCFzw3e3wtuNxc807C+JWvk8ORjopP5H63HYoJ8IxBs7L5XMeDq11gfQjcK8IbjUeY/fsrDcPa03bz1/z5JslxsqKktMRyzN+Y+q894u4RzkyRGzvW3qOS9Me/uQe2vuEPqcp3tfqPooPnzHKBzPxj4trgW/TRBWHkeS9b4uwYEXHPUEbH++i80xOkyG9ux+qCkT191We2ysOXDr+3n0VFdcXSulENXQFxSxAc0ESSuADoElNXGhqTZC59TcIlXO+G/VD4RfdRRTC4f0VF1LI55+E+yKYfUNZpv2RiGrzaAAee6KG4fhB3dpfmforc1Bl537bK3vuU2QHdBS+6gaHdFMLoQNbaqpBHc3KPMFozZBgeLqkuf2Gw/dZqy0XE0XxoEGqKkoWZjZd8aSEloJsURwKD4jdE8WwcPbcbqjL/AHbNqw36j8w+qZ4HW6UjHRu6EK5G4SDXR/Xr5oYp+COpHmE77m78tneR/YqSZpbo4evI+qY09DYoYgkic3cEeYUYKKx17m6OFx7hStjp5f6D2tb2V1mwR4I4fNTJ4kn/AI2nX+o/yjsvUX4l4ZbG4GNuga61mjsTyXnuD1UtMP4YD2dB9Fq6TimGZpbK3KTyP73U0xqsSxiopacNgaDYlxktmuy1wCACQdxe3TbVR1s/3mkgqntDZmvBNty3ML3shuF1ZDPDa9j2/lGYggfy87rsEAY51wPi/qd89rqpjdQVwy6n9lZhIcLheQ47j747gPJ0tur3A/GjnNLZnANbz5uKaY3+L1HhjlZZqbHIzsCHbFpFvb6K9LxLE4gENy9XEAfNUuIOH2zM8SA5XgXtYEeh5IB9TUslZdp+FxseRZJyJvtyHsvNuKm/FY72uR/UDY+mhRjxpIy9rrh1jmb/ADNG/rzQ7HI/EGe/5fXSxJPpdBknLjdWnzur09La5ttbTz/0qtK3Qn3HZUVHpAp8g5JhCI4U+MA7qNXKTLzsix0Mb3PkCuq596j6pKKtVjwbAap9LSXK5FS63IV2HQqKcymAOgsUVpmnnoq0aJU7EHQUwuubHZTmNRuisDvqglhi+JE7aWQ2ieb2RYNQY7iejvqFnKKiu6y3+Lxhwss9HTZX37qKrSRZNQimHz5m2d0TqmlDgmUdMWu7KgfjuFB2o3WTkjcw9CvR6tmv7HuguK4UHNJAQCaCZsoyv3VWvw50eo1aq0kTo3X6LV4NO2oZld+JBko5CNvYqVuR/Z3ZXMbwoxOuBohrbO0Oh5H6oL0E80OrHXHT+yK0mNxSkCZuV22YaIHDUlhs7ZWpadrxce4QbrhOq+6zh7w2Smf+KQNzSR97DcdbL0fFailmjvBNG+4uCxwv9QvnykrJqY3Ybt6bg/RHY2U9dqw+DUdtLn90ZVsQq89Q5pvYE897GyLcFyNjlaJG3bm1Ot8t+SzstHLFK1swOhNn7gg25ovY2u02cLd7or1ev4qw5z/u7o9HfCJMvwuI3INtbeaDYTiBo600ri50TwXREm+Tq3y1+RXnFXUuDg90d3j87eY6FWaDHpHziWUXLWkN00F97/JVMa7j+NrX3G5BPv8ACPmfksS+c/C07EG/tv8Aop+KMeMrhfXKNT1dr8gCfcrP1VbmtbkPmiDczmmzXWAcwe4190CjZlkc3TYj91HV1d3ZhtyHZReJd91URzEfomz6m/X6BdmdqL+fumvfdAyytQwdeirsGquhovupVhwiZ1+aS4QOx9UkUajJJ39FPE5U4W81ZhfqoorTNVxrrFVqI6K4YeaC41tyE6WPTVD45bPRgSBwQUIW2IKMx6hDiwK3TGyCniDOyEOaLrQ1uoKCywX79kETbjv3VuBoKgYLdfVWm2tog5KxSNh0smeJrqFfpbIMTxFh1jcbIJhkpilBGy9JxugzMNvZed1UGV/kVFjZV8Ami16Lz7EKQxuI5cit/hMuaMBBuJKC+tlRnKZ4eMrvQpFj4Tcaj5HzVQ3aUew94lbY7oGUz2yC7dHDdh5+SryUNzmju145Xtr2K5XYc+I5mXt1ClgrBJa/wyDn1QEKLiYZfBrWF7dg8AZh3I5+inxOjdE0PY7xIXatkbrp36KjkZMMrxZ4TcOrpKNxa4eJTu0fGdrdR0ciK8teRrf53UcuIEt7onjuAtLBUUpzwu1sN2nmCOR7LLuKGpJZiVDmSK4tMHFy60pic1A6U3P6eSaU9M3QWaOFx1AV8ULzroLqOhnDG25qSXEeijRpw13UJLn/ACZ6FJAWESdl5qCKoI32U5eD681FEaGSyOROuFnadyK0U/VBHUsLT5q9RS/Dqu1MeYKBkRCC6Dra+ivUxQgOPNW6ae240QWagoc8Wd2RKexF0NnBQOHZMdvoE2N/upmSDmgja/Sx9lepRY7oTV6HsiWFvuNUBSZtwsXxBh9yXW1W2a3oheKQZteaDO4IbaXRHEIA5qqthLSicZuEHnGKUuVxVSiqCxwPJariKj3cAslOzVFbzD8srORQXGuHiDmYqfDmJFjspOhW/DRIxB5u2c3yyfC9uzufkUTpKrxAWPAzfr3HVFsXwZr/AMQsRs4LLVtG+I/FcgfheOSAph1S+kkJaM8TtJIuRHUdCn8RYOwtFRB8UT9jzaebT3VClxO9g/fr1R7DKlsdydYJNJWbhp2EgHIjn2QYZwXEe4nwUwPJGrDqCNrHY3Q7CcKlqZBHC0ucfYDq48gqxYorq9Bd9lM+S4miLrats7Lfpm/ssHV0zo3uY8Wc0kHzCqI8ysQPaOSrBOCiwRFQ3oEw1I7KiSuZkxdXxUBJD8ySJrb/AHNrtVCYC07aKnR4lkdrqEbhq2SBRpyJmlwrEYSjp8vdT5LILkOo/wAspCxQQlXGFBAYOac0KZrki3qgcGWHNNLO3upInaWv7p7GhALqIgow+1gRodj3RKaMjlcKlNHogq17lYwWQXsq1Sf9KpQS2eOiDbM0UUrb7WT6aQOCbILHRAMqIOwTTDbZX32d5pjWoA2I0+ZpusFidNkcei9OqI+uyyPFFBpmHJRYx2xuFvOE8UD25TuFgzormE1RjeCFR6rUUuYXWfxCnI3FxzBCO4FibXtseiuV1E1wuPZEeW12FtJJjNv6foqlJXOiNnbcwtdiuFcxoQsrXU5Bs4eqK0tJi0TqYxytzBlsuuvhE2/63PpZeg/Z9w0yngc4WLpHOcHc/Dv8Av5a+q8KzFp0P+juvo3grEYjSxAHTw2AegAVZqvjZdFC4t/FyA5k6WWRm+ymSe8ss2WV+uVrbgafmN9T5L0uWlEkzD+Vmp7nl9UYDuSI+V+JeH5KKXw5LHm1w2I8uRQlfQ/F/BrcRcLvyBtyXAAuLuTRfQf3XjvGfBstA4Zjnjds4CxHYhBmCuJJKoSSSSAnLGpqSqcxOcdU5wCy00WE1wcLIuY9NNlj6AEG7VpqCquLFFWwOimieuRC648ILYkUgQ50llZpagEIJXMsdk9rwN/ddLb7KF26C00eagkhCQksnBAHrojyQhziDfYrTytBCA4lTcx6oNJg1WHNCJTNuNlisIryxwB2Wzp6kOAsgpysI2TmG/mrcg3VQsN/0QRVB6odUQBzS07FE5ZNCCh7pbOCDzbF6Tw3kf5ZVacXK33GeD54xKwbb+SwEEmVwPRFaLD650RF72W2w3FLtFzcLO09I2aPQJtNQyR6A7cjsoNTOxr9WkeSy+L0Q6WVtkZOtyD2KiqZSRYm56ndVGUrqO3Jan7N+MW0fixTjM14GUn8p6eSozxixus5iMQB/QpCvqrBorsBO5AKfXP1DG/iPyHVZHgP7QYZ4GsNhK1oDm/mBGlx1C2OFWkvL10H/qtMoWx+G2w/zqV539qDmysY0NzEuy2Gpvbey2+M1Rz+HHvzPQIJUUDRuPiOtzv5qDwPFuH56fWRhDTzGo9eiFL1rjV4EZa9zcrtLleUTMyuIuDY7jZAxJJJVBipjULJCtBiGGuHJA6iIjkstnU1XlK0dHLmAIKykoFldwupLeendBsYJCFbLroRSVd7aBEQ/og5OSAoKStsbFTGS4sg9W2xug1kEgI0KmOqy1BiFiEciqARugugctEwkBca5dLAgb4aq1NJcbKUix7J5vZBj5gWSG+y0ODV22qGY4zmVUwafW19kV6FFMDvumOaqVK8EA3VvxOR90RUqWWQOWb47HdHqx2iytU/+J3QamFmeLKdiF5ZxDh5hlI5HZeo4S/4bFZrjuhuzMBsgA8KYrkfkcdDstxUAEX3Xk7HWII5LeYJi4dGMx1CDtVG5rvh5qtIHEaNPmVZqK0u/Dt1VORx/M5BUqGnm8eQFyqM9JfXX1RO7RsPVVakX3KKA3cx2ZpLSNiCvZOA/tFDoRFIcr2jLrs7lcd14/WNVVriDcGxVjFfUNCTYyaHUFxPfZvos/xnxOIiRGAZXiwB2bpq4rzZn2nVAhbGGMBaLZhcAn+Yt6ofR4uJHZpH3kduXH5DshHKyR8js0zg/fQtACDVWH2Bc0jTktTIxpGlkBxRhGw9QooIkulJaZez1NK1wWYxXCd7BG6DGopdA4X6K7NGHLLbzGsoiFUi0W6xLDQQVkqyjLSgvUc5tujNLVX0WcoNUTgdYoCzwh1QeRV1smiH17dUFIkhXqLECNFQKjBLSg1VPiF9Cr0dQsYyYggotR1l+aA5LN1XY6lD5ZrhVfGIKCTGn6FZzDZ7Sotic92lZOKaz/VB6XQVFrdCjTngi6xOHV21yjzK2wQSVlRpcLPVDgX/ADCs1FcMxHIoJU1Fj6+yDY4ZUaBcxx4dGQdUEw6u03XcXrrt0OqDDVbMriApcPmIdoVBVSZnErtOFU3rQOryqzpyeaHmUqRst1FXRUqPx7qo5ycx3VA2oKovCKOCo1IsVUqupIXgHUAjopJodAQoQ3S/RVBOGSPTKHHq3MQR5DmF2edpHwexJv7FD2OG5Fx7EJ8wBGhv0vuOxUVXKSS4qyt4dOWSscORC9VoKrM0HskkpWofUDMFn8VoxukkoADW5HK7G4bpJIqzG9cqtUkkA2bdRTHmEkkRJBqFFNIWEEJJIDlFU523UpCSSAdiOx8lknGzvVJJWFGsPn2RwVBt6JJKALWVfxKrUzXKSSC/hcmi5jMtmpJIM4BdW+S6krUiAu1U0ZskkinZtVKupKB4Ko1u6SSpVtjM0Xoq1ALkg8wkkgjlZkdbcfqEyVltRsdkkkQy6SSS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/>
              <a:t>Objector</a:t>
            </a:r>
            <a:r>
              <a:rPr lang="sk-SK" sz="1400" dirty="0"/>
              <a:t> of </a:t>
            </a:r>
            <a:r>
              <a:rPr lang="sk-SK" sz="1400" dirty="0" err="1"/>
              <a:t>Mind</a:t>
            </a:r>
            <a:endParaRPr lang="sk-SK" sz="14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667D6C6-CC25-A4AC-74C5-E866B13C9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454" y="3139170"/>
            <a:ext cx="5115272" cy="2986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58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87624" y="14127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Ďakujem za pozornosť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/>
          <a:srcRect l="5077" t="8064" r="4204" b="5249"/>
          <a:stretch/>
        </p:blipFill>
        <p:spPr>
          <a:xfrm>
            <a:off x="7308304" y="4437112"/>
            <a:ext cx="1657860" cy="158417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/>
          <a:srcRect l="3950" r="2811" b="6449"/>
          <a:stretch/>
        </p:blipFill>
        <p:spPr>
          <a:xfrm>
            <a:off x="7309980" y="4401108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úvod</a:t>
            </a:r>
            <a:endParaRPr lang="en-US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400" b="1" dirty="0"/>
              <a:t>BCI a EEG</a:t>
            </a:r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/>
              <a:t>BCI aplikácie v spolupráci s EEG sa využívajú na meranie mozgovej aktivity neinvazívnou technikou,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/>
              <a:t>Ovládanie a komunikácia so zariadeniami (syntéza reči, textové procesory, ...)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/>
              <a:t>Čo môžeme merať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spontánna alebo prebiehajúca mozgovú aktivitu (bez špeciálnej úlohy/stimulu)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indukovaná aktivita – reakcia na udalosť, napr. zmyslový stimul, alebo špecifická akcia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/>
              <a:t>Systémy BCI založené na EEG sa spoliehajú na zisťovanie zmien v mozgových vzoroch, ktoré vznikajú ako reakcia na nejaký dobrovoľný alebo nedobrovoľný mentálny vnem. Jedným z typov nervových procesov sú ERP, ktoré sa objavujú ako reakcia na vonkajšie zmyslové podnety.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Nasledovné ERP sú z tých najbežnejších a používajú sa pri interakcii mozog-počítač: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100" dirty="0"/>
              <a:t>P300: javí sa ako pozitívna fluktuácia v EEG, ku ktorej dochádza približne 300 ms po vnímaní stimulu. V kontexte BCI sa vo všeobecnosti vyvoláva prostredníctvom zvláštnej paradigmy, ktorá pozostáva z prijímania série stimulov,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100" dirty="0"/>
              <a:t>Potenciály v ustálenom stave: sú to prirodzené reakcie mozgu na opakujúce sa podnety, ktoré sa menia so špecifickou frekvenciou. Zvyčajne sa vyvolávajú vizuálnymi stimulmi, hoci existujú príklady paradigiem BCI využívajúcich </a:t>
            </a:r>
            <a:r>
              <a:rPr lang="sk-SK" sz="1100" dirty="0" err="1"/>
              <a:t>somatosenzorické</a:t>
            </a:r>
            <a:r>
              <a:rPr lang="sk-SK" sz="1100" dirty="0"/>
              <a:t> alebo sluchové stimuly,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100" dirty="0"/>
              <a:t>Potenciály súvisiace s chybou: tieto potenciály sa javia ako reakcia na zistenie chybnej akcie, ktorú urobila sledovaná osoba alebo v niektorých prípadoch samotné zariadenie.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endParaRPr lang="sk-SK" sz="1000" dirty="0"/>
          </a:p>
          <a:p>
            <a:r>
              <a:rPr lang="sk-SK" sz="1600" dirty="0"/>
              <a:t>    1. </a:t>
            </a:r>
            <a:r>
              <a:rPr lang="en-US" sz="1600" dirty="0" err="1"/>
              <a:t>Zachytené</a:t>
            </a:r>
            <a:r>
              <a:rPr lang="en-US" sz="1600" dirty="0"/>
              <a:t> </a:t>
            </a:r>
            <a:r>
              <a:rPr lang="en-US" sz="1600" dirty="0" err="1"/>
              <a:t>signály</a:t>
            </a:r>
            <a:r>
              <a:rPr lang="en-US" sz="1600" dirty="0"/>
              <a:t> </a:t>
            </a:r>
            <a:r>
              <a:rPr lang="en-US" sz="1600" dirty="0" err="1"/>
              <a:t>sú</a:t>
            </a:r>
            <a:r>
              <a:rPr lang="en-US" sz="1600" dirty="0"/>
              <a:t> </a:t>
            </a:r>
            <a:r>
              <a:rPr lang="en-US" sz="1600" dirty="0" err="1"/>
              <a:t>potom</a:t>
            </a:r>
            <a:r>
              <a:rPr lang="en-US" sz="1600" dirty="0"/>
              <a:t> </a:t>
            </a:r>
            <a:r>
              <a:rPr lang="en-US" sz="1600" dirty="0" err="1"/>
              <a:t>dodávané</a:t>
            </a:r>
            <a:r>
              <a:rPr lang="en-US" sz="1600" dirty="0"/>
              <a:t> do </a:t>
            </a:r>
            <a:r>
              <a:rPr lang="en-US" sz="1600" dirty="0" err="1"/>
              <a:t>algoritmov</a:t>
            </a:r>
            <a:r>
              <a:rPr lang="en-US" sz="1600" dirty="0"/>
              <a:t> </a:t>
            </a:r>
            <a:r>
              <a:rPr lang="en-US" sz="1600" dirty="0" err="1"/>
              <a:t>strojového</a:t>
            </a:r>
            <a:r>
              <a:rPr lang="en-US" sz="1600" dirty="0"/>
              <a:t> </a:t>
            </a:r>
            <a:r>
              <a:rPr lang="en-US" sz="1600" dirty="0" err="1"/>
              <a:t>učenia</a:t>
            </a:r>
            <a:r>
              <a:rPr lang="en-US" sz="1600" dirty="0"/>
              <a:t> (ML)</a:t>
            </a:r>
            <a:r>
              <a:rPr lang="sk-SK" sz="1600" dirty="0"/>
              <a:t>.</a:t>
            </a:r>
          </a:p>
          <a:p>
            <a:r>
              <a:rPr lang="sk-SK" sz="1600" dirty="0"/>
              <a:t>    2. Algoritmy ML zachytávajú mozgovú aktivitu EEG spojenú s emóciami, akciami a prejavmi.</a:t>
            </a:r>
          </a:p>
          <a:p>
            <a:r>
              <a:rPr lang="sk-SK" sz="1600" dirty="0"/>
              <a:t>    3. Algoritmy identifikujú zodpovedajúcu mozgovú aktivitu (prostredníctvom EEG), BCI prenáša príkazy na externé zariadenie (napr. robotické rameno).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898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úvod</a:t>
            </a:r>
            <a:endParaRPr lang="en-US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/>
              <a:t>EEG and BCI - použitie</a:t>
            </a:r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b="1" dirty="0"/>
              <a:t>Herný priemysel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400" dirty="0"/>
              <a:t>štúdie sa zamerali na analýzu kognitívnych aspektov spojených s hraním hier, ktoré by mohli pomôcť pri poskytovaní optimálneho herného zážitku zlepšením dizajnu alebo funkcionality videohier (spojenie EEG a BCI).</a:t>
            </a:r>
            <a:endParaRPr lang="sk-SK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b="1" dirty="0"/>
              <a:t>Psychológií, </a:t>
            </a:r>
            <a:r>
              <a:rPr lang="sk-SK" sz="1600" b="1" dirty="0" err="1"/>
              <a:t>neuroveda</a:t>
            </a:r>
            <a:endParaRPr lang="sk-SK" sz="1600" b="1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na štúdium základných mozgových procesov a teda na zaznamenávanie </a:t>
            </a:r>
            <a:br>
              <a:rPr lang="sk-SK" sz="1600" dirty="0"/>
            </a:br>
            <a:r>
              <a:rPr lang="sk-SK" sz="1600" dirty="0"/>
              <a:t>kognitívnych procesov (pozornosť, učenie a pamäť),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výskum sociálnej interakcie (skúmanie mozgových procesov </a:t>
            </a:r>
            <a:br>
              <a:rPr lang="sk-SK" sz="1600" dirty="0"/>
            </a:br>
            <a:r>
              <a:rPr lang="sk-SK" sz="1600" dirty="0"/>
              <a:t>súvisiacich so sociálnym vnímaním, sebahodnotením, </a:t>
            </a:r>
            <a:br>
              <a:rPr lang="sk-SK" sz="1600" dirty="0"/>
            </a:br>
            <a:r>
              <a:rPr lang="sk-SK" sz="1600" dirty="0"/>
              <a:t>sociálnym správaním),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Identifikáciu mozgových procesov súvisiacich so špecifickými </a:t>
            </a:r>
            <a:br>
              <a:rPr lang="sk-SK" sz="1600" dirty="0"/>
            </a:br>
            <a:r>
              <a:rPr lang="sk-SK" sz="1600" dirty="0"/>
              <a:t>osobnostnými črtami (introvert, extrovert, sociálna úzkosť).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b="1" dirty="0" err="1"/>
              <a:t>Zravotníctvo</a:t>
            </a:r>
            <a:endParaRPr lang="sk-SK" sz="1600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určenie elektrickej aktivity mozgu (napr. pri vyhodnocovaní intoxikácie liekmi)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rozsahu poškodenia mozgu u pacienta v kóme.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Na monitorovanie prietoku krvi v mozgu počas chirurgických zákrokov alebo na určenie správnej úrovne anestézie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b="1" dirty="0" err="1"/>
              <a:t>Neuromarketing</a:t>
            </a:r>
            <a:endParaRPr lang="sk-SK" sz="1600" b="1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na zisťovanie mozgových procesov, kt. riadia spotrebiteľské rozhodnutia a zaznamenáva sa, ktoré mozgové oblasti sú aktívne, keď si kupujeme produkt alebo službu.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zaznamenáva duševný stav, v ktorom sa osoba nachádza pri prezeraní fyzických alebo virtuálnych obchodov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b="1" dirty="0"/>
              <a:t>Ovládanie zariadení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napr. robotov, riadenie invalidného vozíka.</a:t>
            </a:r>
            <a:endParaRPr lang="en-US" sz="1600" dirty="0"/>
          </a:p>
        </p:txBody>
      </p:sp>
      <p:pic>
        <p:nvPicPr>
          <p:cNvPr id="3" name="Obrázok 2" descr="Obrázok, na ktorom je text, osoba, vnútri, počítač&#10;&#10;Automaticky generovaný popis">
            <a:extLst>
              <a:ext uri="{FF2B5EF4-FFF2-40B4-BE49-F238E27FC236}">
                <a16:creationId xmlns:a16="http://schemas.microsoft.com/office/drawing/2014/main" id="{1A7EF6A1-AB4A-7582-3FB7-3DF13D244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17" y="1772816"/>
            <a:ext cx="2085183" cy="1305170"/>
          </a:xfrm>
          <a:prstGeom prst="rect">
            <a:avLst/>
          </a:prstGeom>
        </p:spPr>
      </p:pic>
      <p:pic>
        <p:nvPicPr>
          <p:cNvPr id="4" name="Obrázok 3" descr="Obrázok, na ktorom je osoba, sedenie, vnútri&#10;&#10;Automaticky generovaný popis">
            <a:extLst>
              <a:ext uri="{FF2B5EF4-FFF2-40B4-BE49-F238E27FC236}">
                <a16:creationId xmlns:a16="http://schemas.microsoft.com/office/drawing/2014/main" id="{F97B93BF-19C6-502E-2D1C-8AA8999BF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1921876" cy="13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617363" y="381000"/>
            <a:ext cx="533400" cy="5867400"/>
          </a:xfrm>
        </p:spPr>
        <p:txBody>
          <a:bodyPr>
            <a:normAutofit fontScale="90000"/>
          </a:bodyPr>
          <a:lstStyle/>
          <a:p>
            <a:r>
              <a:rPr lang="sk-SK" dirty="0"/>
              <a:t>história</a:t>
            </a:r>
            <a:endParaRPr lang="en-US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Elektroencefalografia</a:t>
            </a:r>
            <a:r>
              <a:rPr lang="sk-SK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- história</a:t>
            </a:r>
            <a:endParaRPr lang="sk-SK" sz="1400" dirty="0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dirty="0"/>
              <a:t>1875 Richard </a:t>
            </a:r>
            <a:r>
              <a:rPr lang="sk-SK" sz="1800" dirty="0" err="1"/>
              <a:t>Caton</a:t>
            </a:r>
            <a:r>
              <a:rPr lang="sk-SK" sz="1800" dirty="0"/>
              <a:t>, prvé známe neurofyziologické záznamy urobené na zvieratách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400" dirty="0"/>
              <a:t>Galvanometer – detekcia malých elektrických </a:t>
            </a:r>
            <a:br>
              <a:rPr lang="sk-SK" sz="1400" dirty="0"/>
            </a:br>
            <a:r>
              <a:rPr lang="sk-SK" sz="1400" dirty="0"/>
              <a:t>signálov v nervových bunkách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dirty="0" err="1"/>
              <a:t>Hans</a:t>
            </a:r>
            <a:r>
              <a:rPr lang="sk-SK" sz="1800" dirty="0"/>
              <a:t> </a:t>
            </a:r>
            <a:r>
              <a:rPr lang="sk-SK" sz="1800" dirty="0" err="1"/>
              <a:t>Berger</a:t>
            </a:r>
            <a:r>
              <a:rPr lang="sk-SK" sz="1800" dirty="0"/>
              <a:t>, nemecký psychiater, priekopník EEG u ľudí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400" dirty="0"/>
              <a:t>1924, prvé EEG na 17 ročnom chlapcovi počas neurochirurgie,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400" dirty="0"/>
              <a:t>neskôr vyvinul záznamovú techniku pripájajúcu elektródu k </a:t>
            </a:r>
            <a:r>
              <a:rPr lang="sk-SK" sz="1400" dirty="0" err="1"/>
              <a:t>pokože</a:t>
            </a:r>
            <a:r>
              <a:rPr lang="sk-SK" sz="1400" dirty="0"/>
              <a:t> hlavy (podobne ako dnes),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400" dirty="0"/>
              <a:t>prvý človek, ktorý neinvazívne zaznamenal elektrickú aktivitu ľudského mozgu,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400" dirty="0"/>
              <a:t>veľký objav – zistenie, že mozog vysiela rôzne elektrické vlny. V roku 1929 publikoval svoju prvú prácu o EEG, „</a:t>
            </a:r>
            <a:r>
              <a:rPr lang="sk-SK" sz="1400" dirty="0" err="1"/>
              <a:t>Über</a:t>
            </a:r>
            <a:r>
              <a:rPr lang="sk-SK" sz="1400" dirty="0"/>
              <a:t> das </a:t>
            </a:r>
            <a:r>
              <a:rPr lang="sk-SK" sz="1400" dirty="0" err="1"/>
              <a:t>Elektrenkephalogramm</a:t>
            </a:r>
            <a:r>
              <a:rPr lang="sk-SK" sz="1400" dirty="0"/>
              <a:t> des </a:t>
            </a:r>
            <a:r>
              <a:rPr lang="sk-SK" sz="1400" dirty="0" err="1"/>
              <a:t>Menschen</a:t>
            </a:r>
            <a:r>
              <a:rPr lang="sk-SK" sz="1400" dirty="0"/>
              <a:t>“, v ktorej ich pomenoval ako vlny alfa a beta.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sz="1400" dirty="0"/>
          </a:p>
          <a:p>
            <a:pPr lvl="1" indent="0"/>
            <a:endParaRPr lang="sk-SK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/>
              <a:t>V období medzi objavom EEG a koncom 50. rokov 20. stor. sa EEG kontrolovalo hlavne analógovo – vizuálne.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/>
              <a:t>60. rokoch 20. storočia - digitálne zariadenie (umožnilo aplikovať </a:t>
            </a:r>
            <a:r>
              <a:rPr lang="sk-SK" sz="1600" dirty="0" err="1"/>
              <a:t>Fourierovú</a:t>
            </a:r>
            <a:r>
              <a:rPr lang="sk-SK" sz="1600" dirty="0"/>
              <a:t> analýzu pre EEG dáta a extrakciu spektrálneho alebo frekvenčného obsahu pre signál). </a:t>
            </a:r>
            <a:r>
              <a:rPr lang="sk-SK" sz="1600" dirty="0">
                <a:sym typeface="Wingdings" panose="05000000000000000000" pitchFamily="2" charset="2"/>
              </a:rPr>
              <a:t></a:t>
            </a:r>
            <a:r>
              <a:rPr lang="sk-SK" sz="1600" dirty="0"/>
              <a:t> Pokrok v technológií znamenal, že dáta mohli byť analyzované oveľa podrobnejšie, a to aj vďaka väčšiemu počtu elektród.</a:t>
            </a:r>
            <a:endParaRPr lang="en-US" sz="18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8D9C05A-BCB2-D446-B20B-6E527D714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971" y="1484784"/>
            <a:ext cx="1513405" cy="133138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FEFF555-185E-E9BB-4E32-6642B4B4F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717032"/>
            <a:ext cx="4536504" cy="8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história</a:t>
            </a:r>
            <a:endParaRPr lang="en-US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Elektroencefalografia</a:t>
            </a:r>
            <a:r>
              <a:rPr lang="sk-SK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- história</a:t>
            </a:r>
            <a:endParaRPr lang="sk-SK" sz="1400" dirty="0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/>
              <a:t>Pokrok v technológií priniesol aj nové rozdelenie mentálnych stavov a definoval frekvencie signálov: </a:t>
            </a:r>
            <a:endParaRPr lang="en-US" sz="1600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Delta [0.5 – 4 Hz]: spánok, </a:t>
            </a:r>
            <a:endParaRPr lang="en-US" sz="1600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 err="1"/>
              <a:t>Théta</a:t>
            </a:r>
            <a:r>
              <a:rPr lang="sk-SK" sz="1600" dirty="0"/>
              <a:t> [4 – 7.5 Hz]: ospalosť, únava, </a:t>
            </a:r>
            <a:endParaRPr lang="en-US" sz="1600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Alfa [7.5 - 14 Hz]: uvoľnenosť, relax, </a:t>
            </a:r>
            <a:endParaRPr lang="en-US" sz="1600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Beta [14 – 30 Hz]: bdelosť, vykonávanie činnosti.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Vznikol </a:t>
            </a:r>
            <a:r>
              <a:rPr lang="sk-SK" sz="1600" dirty="0"/>
              <a:t>k</a:t>
            </a:r>
            <a:r>
              <a:rPr lang="en-US" sz="1600" dirty="0" err="1"/>
              <a:t>oncept</a:t>
            </a:r>
            <a:r>
              <a:rPr lang="en-US" sz="1600" dirty="0"/>
              <a:t> </a:t>
            </a:r>
            <a:r>
              <a:rPr lang="en-US" sz="1600" b="1" u="sng" dirty="0"/>
              <a:t>neurofeedback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tr</a:t>
            </a:r>
            <a:r>
              <a:rPr lang="sk-SK" sz="1600" dirty="0" err="1">
                <a:sym typeface="Wingdings" panose="05000000000000000000" pitchFamily="2" charset="2"/>
              </a:rPr>
              <a:t>énovanie</a:t>
            </a:r>
            <a:r>
              <a:rPr lang="sk-SK" sz="1600" dirty="0">
                <a:sym typeface="Wingdings" panose="05000000000000000000" pitchFamily="2" charset="2"/>
              </a:rPr>
              <a:t> používateľov, aby ovládli svoje mozgové frekvencie pomocou sluchovej alebo vizuálnej spätnej väzby (najpopulárnejšie – trénovanie alfa </a:t>
            </a:r>
            <a:r>
              <a:rPr lang="sk-SK" sz="1600" dirty="0" err="1">
                <a:sym typeface="Wingdings" panose="05000000000000000000" pitchFamily="2" charset="2"/>
              </a:rPr>
              <a:t>vs</a:t>
            </a:r>
            <a:r>
              <a:rPr lang="sk-SK" sz="1600" dirty="0">
                <a:sym typeface="Wingdings" panose="05000000000000000000" pitchFamily="2" charset="2"/>
              </a:rPr>
              <a:t>. </a:t>
            </a:r>
            <a:r>
              <a:rPr lang="sk-SK" sz="1600" dirty="0" err="1">
                <a:sym typeface="Wingdings" panose="05000000000000000000" pitchFamily="2" charset="2"/>
              </a:rPr>
              <a:t>Théta</a:t>
            </a:r>
            <a:r>
              <a:rPr lang="sk-SK" sz="1600" dirty="0">
                <a:sym typeface="Wingdings" panose="05000000000000000000" pitchFamily="2" charset="2"/>
              </a:rPr>
              <a:t>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Priniesol merateľné výsledky v mnohých oblastiach (napr. liečby neurologických porúch – ADHD, zlepšenie kognitívnej výkonnosti u neurotických ľudí, atď.).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sz="1000" dirty="0">
                <a:sym typeface="Wingdings" panose="05000000000000000000" pitchFamily="2" charset="2"/>
              </a:rPr>
              <a:t>Výsledky preukázali účinky porovnateľné s použitím bežnej liečby ADHD.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EEG – štandardná metóda pri štúdiu mozgu, diagnostiky jeho porúch (pomáha odhaliť nádory, vaskulárne deformity, infekcie v mozgovom tkanive,...)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Od cca 2007 vylepšenia v oblasti EEG vďaka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nízkošumovej elektronike,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algoritmom strojového učenia (PC sa učí sám, aké vzorce použiť pre pozorovací jav...prechod od alfa, beta, </a:t>
            </a:r>
            <a:r>
              <a:rPr lang="sk-SK" sz="1600" dirty="0" err="1">
                <a:sym typeface="Wingdings" panose="05000000000000000000" pitchFamily="2" charset="2"/>
              </a:rPr>
              <a:t>théta</a:t>
            </a:r>
            <a:r>
              <a:rPr lang="sk-SK" sz="1600" dirty="0">
                <a:sym typeface="Wingdings" panose="05000000000000000000" pitchFamily="2" charset="2"/>
              </a:rPr>
              <a:t> a delta vlnového systému k robustnejšiemu algoritmu).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V minulosti boli potrebné: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drahé </a:t>
            </a:r>
            <a:r>
              <a:rPr lang="sk-SK" sz="1600" dirty="0" err="1">
                <a:sym typeface="Wingdings" panose="05000000000000000000" pitchFamily="2" charset="2"/>
              </a:rPr>
              <a:t>zosilovače</a:t>
            </a:r>
            <a:r>
              <a:rPr lang="sk-SK" sz="1600" dirty="0">
                <a:sym typeface="Wingdings" panose="05000000000000000000" pitchFamily="2" charset="2"/>
              </a:rPr>
              <a:t> (predídenie oslabenia veľmi slabého mozgového signálu),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ym typeface="Wingdings" panose="05000000000000000000" pitchFamily="2" charset="2"/>
              </a:rPr>
              <a:t>elektródy museli byť potiahnuté vodivou pastou, aby sa dosiahlo, čo najlepšie spojenie s hlavou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sz="1600" dirty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356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zariadenia</a:t>
            </a:r>
            <a:endParaRPr lang="en-US" dirty="0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7075512" cy="526767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Najjednoduchšie kategorizovanie je podľa ceny</a:t>
            </a:r>
            <a:r>
              <a:rPr lang="sk-SK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algn="ctr"/>
            <a:r>
              <a:rPr lang="sk-SK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čím drahšie zariadenie, tým lepšie výsledky</a:t>
            </a: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sk-SK" sz="1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b="1" dirty="0"/>
              <a:t>Nízka cenová trieda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NeuroSky</a:t>
            </a:r>
            <a:r>
              <a:rPr lang="en-US" sz="1600" dirty="0"/>
              <a:t> </a:t>
            </a:r>
            <a:r>
              <a:rPr lang="sk-SK" sz="1600" dirty="0"/>
              <a:t>a</a:t>
            </a:r>
            <a:r>
              <a:rPr lang="en-US" sz="1600" dirty="0"/>
              <a:t> Muse</a:t>
            </a:r>
            <a:r>
              <a:rPr lang="sk-SK" sz="1600" dirty="0"/>
              <a:t>, </a:t>
            </a:r>
            <a:r>
              <a:rPr lang="sk-SK" sz="1600" dirty="0" err="1"/>
              <a:t>Emotive</a:t>
            </a:r>
            <a:r>
              <a:rPr lang="sk-SK" sz="1600" dirty="0"/>
              <a:t> zariadenia (EPOC),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ponúkajú riešenia s </a:t>
            </a:r>
            <a:r>
              <a:rPr lang="sk-SK" sz="1600" dirty="0" err="1"/>
              <a:t>neurofeedbackom</a:t>
            </a:r>
            <a:r>
              <a:rPr lang="sk-SK" sz="1600" dirty="0"/>
              <a:t>, ktoré pomôžu zlepšiť meditáciu a spánok, hoci výskumný potenciál týchto zariadení je v konečnom dôsledku obmedzený,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cca 5-16 kanálov.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b="1" dirty="0"/>
              <a:t>Stredná cenová trieda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ANT Neuro, </a:t>
            </a:r>
            <a:r>
              <a:rPr lang="en-US" sz="1600" dirty="0" err="1"/>
              <a:t>Cognionics</a:t>
            </a:r>
            <a:r>
              <a:rPr lang="en-US" sz="1600" dirty="0"/>
              <a:t>, </a:t>
            </a:r>
            <a:r>
              <a:rPr lang="en-US" sz="1600" dirty="0" err="1"/>
              <a:t>G.tec</a:t>
            </a:r>
            <a:r>
              <a:rPr lang="en-US" sz="1600" dirty="0"/>
              <a:t>, </a:t>
            </a:r>
            <a:r>
              <a:rPr lang="en-US" sz="1600" dirty="0" err="1"/>
              <a:t>Neuroelectrics</a:t>
            </a:r>
            <a:r>
              <a:rPr lang="en-US" sz="1600" dirty="0"/>
              <a:t>, </a:t>
            </a:r>
            <a:r>
              <a:rPr lang="sk-SK" sz="1600" dirty="0"/>
              <a:t>a</a:t>
            </a:r>
            <a:r>
              <a:rPr lang="en-US" sz="1600" dirty="0"/>
              <a:t> Wearable Sensing</a:t>
            </a:r>
            <a:r>
              <a:rPr lang="sk-SK" sz="1600" dirty="0"/>
              <a:t>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Väčšie množstvo kanálov (až 64) fungujú bez používania vodivého roztoku, čo urýchľuje prácu so zariadením a aj samotný komfort používania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b="1" dirty="0" err="1"/>
              <a:t>High-price</a:t>
            </a:r>
            <a:r>
              <a:rPr lang="sk-SK" sz="1800" b="1" dirty="0"/>
              <a:t> </a:t>
            </a:r>
            <a:r>
              <a:rPr lang="sk-SK" sz="1800" b="1" dirty="0" err="1"/>
              <a:t>devices</a:t>
            </a:r>
            <a:endParaRPr lang="sk-SK" sz="1800" b="1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Brain Product, </a:t>
            </a:r>
            <a:r>
              <a:rPr lang="en-US" sz="1600" dirty="0" err="1"/>
              <a:t>BioSema</a:t>
            </a:r>
            <a:r>
              <a:rPr lang="sk-SK" sz="1600" dirty="0"/>
              <a:t>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/>
              <a:t>Obrovské množstvo elektródových kanálov (až po 256 od </a:t>
            </a:r>
            <a:r>
              <a:rPr lang="sk-SK" sz="1600" dirty="0" err="1"/>
              <a:t>BioSemi</a:t>
            </a:r>
            <a:r>
              <a:rPr lang="sk-SK" sz="1600" dirty="0"/>
              <a:t>),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extrémne</a:t>
            </a:r>
            <a:r>
              <a:rPr lang="en-US" sz="1600" dirty="0"/>
              <a:t> </a:t>
            </a:r>
            <a:r>
              <a:rPr lang="en-US" sz="1600" dirty="0" err="1"/>
              <a:t>vysoké</a:t>
            </a:r>
            <a:r>
              <a:rPr lang="en-US" sz="1600" dirty="0"/>
              <a:t> </a:t>
            </a:r>
            <a:r>
              <a:rPr lang="en-US" sz="1600" dirty="0" err="1"/>
              <a:t>rozlíšenie</a:t>
            </a:r>
            <a:r>
              <a:rPr lang="en-US" sz="1600" dirty="0"/>
              <a:t>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detekcii</a:t>
            </a:r>
            <a:r>
              <a:rPr lang="en-US" sz="1600" dirty="0"/>
              <a:t> </a:t>
            </a:r>
            <a:r>
              <a:rPr lang="en-US" sz="1600" dirty="0" err="1"/>
              <a:t>mozgových</a:t>
            </a:r>
            <a:r>
              <a:rPr lang="en-US" sz="1600" dirty="0"/>
              <a:t> </a:t>
            </a:r>
            <a:r>
              <a:rPr lang="en-US" sz="1600" dirty="0" err="1"/>
              <a:t>signálov</a:t>
            </a:r>
            <a:r>
              <a:rPr lang="en-US" sz="1600" dirty="0"/>
              <a:t>.</a:t>
            </a:r>
            <a:endParaRPr lang="sk-SK" sz="1600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sz="1800" dirty="0"/>
          </a:p>
        </p:txBody>
      </p:sp>
      <p:sp>
        <p:nvSpPr>
          <p:cNvPr id="6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/>
              <a:t>EEG analýza zariadení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B285AD6-63E4-624B-CD51-312D67BD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995" y="3589116"/>
            <a:ext cx="1386005" cy="115939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B37CA3F-B1FC-AEA3-79AF-D0D17AD5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20" y="2060848"/>
            <a:ext cx="1296927" cy="78943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30FF58A-7E97-45C4-30EB-0D6003CE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97" y="5198312"/>
            <a:ext cx="1224136" cy="9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zariadenia</a:t>
            </a:r>
            <a:endParaRPr lang="en-US" dirty="0"/>
          </a:p>
        </p:txBody>
      </p:sp>
      <p:sp>
        <p:nvSpPr>
          <p:cNvPr id="6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/>
              <a:t>EEG zariadenia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54945C-276E-27B9-0180-270CF56B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69392"/>
            <a:ext cx="1431943" cy="1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12">
            <a:extLst>
              <a:ext uri="{FF2B5EF4-FFF2-40B4-BE49-F238E27FC236}">
                <a16:creationId xmlns:a16="http://schemas.microsoft.com/office/drawing/2014/main" id="{3D4945CA-99F3-802D-513D-B06A935B4B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Emotive</a:t>
            </a:r>
            <a:r>
              <a:rPr lang="sk-S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zariadenia</a:t>
            </a:r>
            <a:endParaRPr lang="sk-SK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Epoc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Flex</a:t>
            </a: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32 kanálov EEG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Bluetooth LE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15-30 minút na nastavenie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senzory, ktoré potrebujú byť vlhčené gélom alebo fyziologický roztokom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batéria vydrží 8h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Epoc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14 kanálov EEG,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9 </a:t>
            </a: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axis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motion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sensor</a:t>
            </a: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Bluetooth LE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5-7 minút na nastavenie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elektródy, ktoré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potrebujú byť vlhčené fyziologickým roztokom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batéria vydrží 9h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Insight</a:t>
            </a: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/>
              <a:t>5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kanálov</a:t>
            </a:r>
            <a:r>
              <a:rPr lang="sk-SK" dirty="0"/>
              <a:t> EEG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Bluetooth LE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9 </a:t>
            </a: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axis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motion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sensor</a:t>
            </a: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/>
              <a:t>1-2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minút na nastavenie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polosuché polymérové senzory, ktoré nepotrebujú vlhčenie, čo je veľká výhoda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batéria vydrží 20h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F86A17-43D9-CE9B-808F-E382EAB2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52700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F382F66-0397-7F16-F603-D86EE92A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81" y="4725144"/>
            <a:ext cx="1856099" cy="12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8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zariadenia</a:t>
            </a:r>
            <a:endParaRPr lang="en-US" dirty="0"/>
          </a:p>
        </p:txBody>
      </p:sp>
      <p:sp>
        <p:nvSpPr>
          <p:cNvPr id="6" name="Zástupný symbol textu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11696"/>
          </a:xfrm>
        </p:spPr>
        <p:txBody>
          <a:bodyPr>
            <a:noAutofit/>
          </a:bodyPr>
          <a:lstStyle/>
          <a:p>
            <a:r>
              <a:rPr lang="sk-SK" sz="1400" dirty="0"/>
              <a:t>EEG zariadenia nedostatky</a:t>
            </a:r>
          </a:p>
        </p:txBody>
      </p:sp>
      <p:sp>
        <p:nvSpPr>
          <p:cNvPr id="4" name="Zástupný symbol obsahu 12">
            <a:extLst>
              <a:ext uri="{FF2B5EF4-FFF2-40B4-BE49-F238E27FC236}">
                <a16:creationId xmlns:a16="http://schemas.microsoft.com/office/drawing/2014/main" id="{3D4945CA-99F3-802D-513D-B06A935B4B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980728"/>
            <a:ext cx="8077200" cy="52676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Nedostatky technológie EEG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Umiestnením veľkého množstva elektród na celú plochu hlavy môžeme získať určitú predstavu o tom, kde sú signály najsilnejšie ale nie ich pôvod,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Samotné elektródy musia byť umiestnený presne, inak budú merania chybné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Nutná inštalácia a kalibrácia zariadenia (problém pri dlhších vlasoch)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Problém s učením základných príkazov pre pohyb kurzora pomocou EEG </a:t>
            </a: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vyžaduje si čas, trpezlivosť</a:t>
            </a: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Emotive</a:t>
            </a:r>
            <a:r>
              <a:rPr lang="sk-SK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nedostatky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Dlhá príprava zariadenia, každú elektródu musíme </a:t>
            </a:r>
            <a:r>
              <a:rPr lang="sk-SK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navhlčiť</a:t>
            </a: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roztokom,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Mokrá pokožka hlavy a mokré vlasy po použití.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485900" lvl="2" indent="-342900">
              <a:buFont typeface="Wingdings" panose="05000000000000000000" pitchFamily="2" charset="2"/>
              <a:buChar char="§"/>
            </a:pP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3837215"/>
      </p:ext>
    </p:extLst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Vlastná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BCB9A"/>
      </a:hlink>
      <a:folHlink>
        <a:srgbClr val="FBCB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1718</Words>
  <Application>Microsoft Office PowerPoint</Application>
  <PresentationFormat>Prezentácia na obrazovke (4:3)</PresentationFormat>
  <Paragraphs>202</Paragraphs>
  <Slides>22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Pitchbook</vt:lpstr>
      <vt:lpstr>Ovládanie hier prostredníctvom zariadení emotive</vt:lpstr>
      <vt:lpstr>úvod</vt:lpstr>
      <vt:lpstr>úvod</vt:lpstr>
      <vt:lpstr>úvod</vt:lpstr>
      <vt:lpstr>história</vt:lpstr>
      <vt:lpstr>história</vt:lpstr>
      <vt:lpstr>zariadenia</vt:lpstr>
      <vt:lpstr>zariadenia</vt:lpstr>
      <vt:lpstr>zariadenia</vt:lpstr>
      <vt:lpstr>Nástroje</vt:lpstr>
      <vt:lpstr>Nástroje</vt:lpstr>
      <vt:lpstr>Nástroje</vt:lpstr>
      <vt:lpstr>Nástroje</vt:lpstr>
      <vt:lpstr>Creation tools</vt:lpstr>
      <vt:lpstr>Aplikácia</vt:lpstr>
      <vt:lpstr>Application</vt:lpstr>
      <vt:lpstr>Aplikácia</vt:lpstr>
      <vt:lpstr>Aplikácia</vt:lpstr>
      <vt:lpstr>Aplikácia</vt:lpstr>
      <vt:lpstr>Aplikácia</vt:lpstr>
      <vt:lpstr>Aplikácia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2015-01-16T19:36:23Z</dcterms:created>
  <dcterms:modified xsi:type="dcterms:W3CDTF">2022-12-05T11:05:26Z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1051</vt:i4>
  </property>
  <property fmtid="{D5CDD505-2E9C-101B-9397-08002B2CF9AE}" pid="3" name="_Version">
    <vt:lpwstr>12.0.4518</vt:lpwstr>
  </property>
</Properties>
</file>