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87" r:id="rId4"/>
    <p:sldId id="258" r:id="rId5"/>
    <p:sldId id="257" r:id="rId6"/>
    <p:sldId id="259" r:id="rId7"/>
    <p:sldId id="260" r:id="rId8"/>
    <p:sldId id="261" r:id="rId9"/>
    <p:sldId id="262" r:id="rId10"/>
    <p:sldId id="285" r:id="rId11"/>
    <p:sldId id="263" r:id="rId12"/>
    <p:sldId id="282" r:id="rId13"/>
    <p:sldId id="265" r:id="rId14"/>
    <p:sldId id="266" r:id="rId15"/>
    <p:sldId id="267" r:id="rId16"/>
    <p:sldId id="278" r:id="rId17"/>
    <p:sldId id="284" r:id="rId18"/>
    <p:sldId id="277" r:id="rId19"/>
    <p:sldId id="268" r:id="rId20"/>
    <p:sldId id="269" r:id="rId21"/>
    <p:sldId id="270" r:id="rId22"/>
    <p:sldId id="271" r:id="rId23"/>
    <p:sldId id="279" r:id="rId24"/>
    <p:sldId id="272" r:id="rId25"/>
    <p:sldId id="280" r:id="rId26"/>
    <p:sldId id="273" r:id="rId27"/>
    <p:sldId id="281" r:id="rId28"/>
    <p:sldId id="274" r:id="rId29"/>
    <p:sldId id="283" r:id="rId30"/>
    <p:sldId id="286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FC67-AC20-40CA-BAA3-8C16D5210751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09BDF-6B34-4AD3-BDAC-D178DE4C448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04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9C9A-5CD8-4ADB-90D7-CC294F631919}" type="datetimeFigureOut">
              <a:rPr lang="sk-SK" smtClean="0"/>
              <a:t>24.4.2015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090D-941E-4F88-804D-323769031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60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3638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342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819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828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633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130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603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sk-SK" dirty="0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sk-SK" dirty="0" smtClean="0"/>
              <a:t>Kliknite sem a upravte štýly predlohy textu.</a:t>
            </a:r>
          </a:p>
          <a:p>
            <a:pPr lvl="1" eaLnBrk="1" latinLnBrk="0" hangingPunct="1"/>
            <a:r>
              <a:rPr lang="sk-SK" dirty="0" smtClean="0"/>
              <a:t>Druhá úroveň</a:t>
            </a:r>
          </a:p>
          <a:p>
            <a:pPr lvl="2" eaLnBrk="1" latinLnBrk="0" hangingPunct="1"/>
            <a:r>
              <a:rPr lang="sk-SK" dirty="0" smtClean="0"/>
              <a:t>Tretia úroveň</a:t>
            </a:r>
          </a:p>
          <a:p>
            <a:pPr lvl="3" eaLnBrk="1" latinLnBrk="0" hangingPunct="1"/>
            <a:r>
              <a:rPr lang="sk-SK" dirty="0" smtClean="0"/>
              <a:t>Štvrtá úroveň</a:t>
            </a:r>
          </a:p>
          <a:p>
            <a:pPr lvl="4" eaLnBrk="1" latinLnBrk="0" hangingPunct="1"/>
            <a:r>
              <a:rPr lang="sk-SK" dirty="0" smtClean="0"/>
              <a:t>Piata úroveň</a:t>
            </a:r>
            <a:endParaRPr kumimoji="0"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6753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5047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56508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81322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3015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887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255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0293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06428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68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216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359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601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82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495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29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200" y="2521818"/>
            <a:ext cx="5715000" cy="220258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Čítačky elektronických kníh</a:t>
            </a:r>
            <a:r>
              <a:rPr lang="sk-SK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vo vzdelávaní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9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533400" y="533400"/>
            <a:ext cx="822960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Farebný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Ink displej</a:t>
            </a:r>
            <a:b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Obrázok 7" descr="http://www.blogcdn.com/www.engadget.com/media/2010/11/10x1109oub235eink77.jpg"/>
          <p:cNvPicPr/>
          <p:nvPr/>
        </p:nvPicPr>
        <p:blipFill>
          <a:blip r:embed="rId2"/>
          <a:srcRect l="16333" t="1200" r="17166" b="1200"/>
          <a:stretch>
            <a:fillRect/>
          </a:stretch>
        </p:blipFill>
        <p:spPr bwMode="auto">
          <a:xfrm>
            <a:off x="2819400" y="1600200"/>
            <a:ext cx="3810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Výhody čítačiek elektronických kníh</a:t>
            </a:r>
            <a:br>
              <a:rPr lang="sk-SK" sz="2400" dirty="0" smtClean="0"/>
            </a:b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sk-SK" sz="2000" b="1" dirty="0" smtClean="0"/>
              <a:t>Čitateľnosť</a:t>
            </a:r>
            <a:endParaRPr lang="en-US" sz="2000" b="1" dirty="0" smtClean="0"/>
          </a:p>
          <a:p>
            <a:pPr lvl="1"/>
            <a:r>
              <a:rPr lang="sk-SK" sz="1800" dirty="0" smtClean="0"/>
              <a:t>z E Ink displeja sa ľahšie číta veľké množstvo textu </a:t>
            </a:r>
            <a:r>
              <a:rPr lang="en-US" sz="1800" dirty="0" smtClean="0"/>
              <a:t>(</a:t>
            </a:r>
            <a:r>
              <a:rPr lang="sk-SK" sz="1800" dirty="0" smtClean="0"/>
              <a:t>napodobňuje klasický papier s tlačeným textom</a:t>
            </a:r>
            <a:r>
              <a:rPr lang="en-US" sz="1800" dirty="0" smtClean="0"/>
              <a:t>)</a:t>
            </a:r>
            <a:r>
              <a:rPr lang="sk-SK" sz="1800" dirty="0" smtClean="0"/>
              <a:t> 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sk-SK" sz="1800" dirty="0" smtClean="0"/>
              <a:t>využíva sa odrazené okolité svetlo, obraz je stabilný, má široký pozorovací uhol (180°)</a:t>
            </a:r>
          </a:p>
          <a:p>
            <a:pPr lvl="1"/>
            <a:endParaRPr lang="en-US" sz="1800" dirty="0" smtClean="0"/>
          </a:p>
          <a:p>
            <a:pPr lvl="1"/>
            <a:r>
              <a:rPr lang="sk-SK" sz="1800" dirty="0" smtClean="0"/>
              <a:t>viacúčelové zariadenia </a:t>
            </a:r>
            <a:r>
              <a:rPr lang="en-US" sz="1800" dirty="0" smtClean="0"/>
              <a:t>(</a:t>
            </a:r>
            <a:r>
              <a:rPr lang="en-US" sz="1800" dirty="0" err="1" smtClean="0"/>
              <a:t>napr</a:t>
            </a:r>
            <a:r>
              <a:rPr lang="en-US" sz="1800" dirty="0" smtClean="0"/>
              <a:t>. </a:t>
            </a:r>
            <a:r>
              <a:rPr lang="sk-SK" sz="1800" dirty="0" smtClean="0"/>
              <a:t>tablety) zobrazujú písmo menej ostro</a:t>
            </a:r>
            <a:r>
              <a:rPr lang="en-US" sz="1800" dirty="0" smtClean="0"/>
              <a:t>, </a:t>
            </a:r>
            <a:r>
              <a:rPr lang="sk-SK" sz="1800" dirty="0" smtClean="0"/>
              <a:t>ťažšie sa z nich číta na priamom slnku</a:t>
            </a:r>
          </a:p>
          <a:p>
            <a:endParaRPr lang="sk-SK" dirty="0"/>
          </a:p>
        </p:txBody>
      </p:sp>
      <p:pic>
        <p:nvPicPr>
          <p:cNvPr id="25602" name="Obrázok 5" descr="EINK25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4552950"/>
            <a:ext cx="1952625" cy="177165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5601" name="Obrázok 8" descr="LCD25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95800"/>
            <a:ext cx="1905000" cy="18288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42672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latin typeface="Arial" pitchFamily="34" charset="0"/>
                <a:cs typeface="Arial" pitchFamily="34" charset="0"/>
              </a:rPr>
              <a:t>LCD displej</a:t>
            </a:r>
            <a:endParaRPr lang="sk-SK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600200" y="6324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latin typeface="Arial" pitchFamily="34" charset="0"/>
                <a:cs typeface="Arial" pitchFamily="34" charset="0"/>
              </a:rPr>
              <a:t>E Ink displej</a:t>
            </a:r>
            <a:endParaRPr lang="sk-SK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pPr lvl="0"/>
            <a:r>
              <a:rPr lang="sk-SK" sz="2000" b="1" dirty="0" smtClean="0"/>
              <a:t>Robustnosť</a:t>
            </a:r>
            <a:r>
              <a:rPr lang="sk-SK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sk-SK" sz="1800" dirty="0" smtClean="0"/>
              <a:t>flexibilné (ohybné)</a:t>
            </a:r>
          </a:p>
          <a:p>
            <a:pPr lvl="1">
              <a:lnSpc>
                <a:spcPct val="150000"/>
              </a:lnSpc>
            </a:pPr>
            <a:r>
              <a:rPr lang="sk-SK" sz="1800" dirty="0" smtClean="0"/>
              <a:t>ľahké</a:t>
            </a:r>
          </a:p>
          <a:p>
            <a:pPr lvl="1">
              <a:lnSpc>
                <a:spcPct val="150000"/>
              </a:lnSpc>
            </a:pPr>
            <a:r>
              <a:rPr lang="sk-SK" sz="1800" dirty="0" smtClean="0"/>
              <a:t>odolné - pri bežnom používaní vydržia elektronické čítačky viac ako 10 rokov</a:t>
            </a:r>
          </a:p>
          <a:p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Výhody čítačiek elektronických kníh</a:t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6" name="Obrázok 5" descr="http://www.xconomy.com/wordpress/wp-content/images/2007/11/lgphilips_lcd_e_e_ink_flex_tablet_display.jpg"/>
          <p:cNvPicPr/>
          <p:nvPr/>
        </p:nvPicPr>
        <p:blipFill>
          <a:blip r:embed="rId2"/>
          <a:srcRect t="1256" r="4505" b="4774"/>
          <a:stretch>
            <a:fillRect/>
          </a:stretch>
        </p:blipFill>
        <p:spPr bwMode="auto">
          <a:xfrm>
            <a:off x="2971800" y="3581400"/>
            <a:ext cx="2819400" cy="29718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65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2000" b="1" dirty="0" smtClean="0"/>
              <a:t>Ekologickosť</a:t>
            </a:r>
            <a:r>
              <a:rPr lang="sk-SK" sz="2000" dirty="0" smtClean="0"/>
              <a:t> </a:t>
            </a:r>
          </a:p>
          <a:p>
            <a:pPr lvl="1"/>
            <a:r>
              <a:rPr lang="sk-SK" sz="1600" dirty="0" smtClean="0"/>
              <a:t>12</a:t>
            </a:r>
            <a:r>
              <a:rPr lang="en-US" sz="1600" dirty="0" smtClean="0"/>
              <a:t>” </a:t>
            </a:r>
            <a:r>
              <a:rPr lang="en-US" sz="1600" dirty="0" err="1" smtClean="0"/>
              <a:t>palcov</a:t>
            </a:r>
            <a:r>
              <a:rPr lang="sk-SK" sz="1600" dirty="0" smtClean="0"/>
              <a:t>ý E Ink displej - 1 AA na 20 hodín chodu</a:t>
            </a:r>
          </a:p>
          <a:p>
            <a:pPr lvl="1">
              <a:buNone/>
            </a:pPr>
            <a:r>
              <a:rPr lang="sk-SK" sz="1600" dirty="0" smtClean="0"/>
              <a:t>    12</a:t>
            </a:r>
            <a:r>
              <a:rPr lang="en-US" sz="1600" dirty="0" smtClean="0"/>
              <a:t>” </a:t>
            </a:r>
            <a:r>
              <a:rPr lang="en-US" sz="1600" dirty="0" err="1" smtClean="0"/>
              <a:t>palcov</a:t>
            </a:r>
            <a:r>
              <a:rPr lang="sk-SK" sz="1600" dirty="0" smtClean="0"/>
              <a:t>ý LCD displej  - 36 AA na 20 hodín chodu</a:t>
            </a:r>
          </a:p>
          <a:p>
            <a:pPr lvl="1">
              <a:buNone/>
            </a:pPr>
            <a:endParaRPr lang="sk-SK" sz="1600" dirty="0" smtClean="0"/>
          </a:p>
          <a:p>
            <a:pPr lvl="1"/>
            <a:r>
              <a:rPr lang="sk-SK" sz="1600" dirty="0" smtClean="0"/>
              <a:t>výdrž batérie E Ink displeja sa meria v dňoch/týždňoch, LCD displeja v hodinách</a:t>
            </a:r>
          </a:p>
          <a:p>
            <a:pPr lvl="1"/>
            <a:endParaRPr lang="sk-SK" sz="1600" dirty="0" smtClean="0"/>
          </a:p>
          <a:p>
            <a:pPr lvl="1"/>
            <a:r>
              <a:rPr lang="sk-SK" sz="1600" dirty="0" smtClean="0"/>
              <a:t>ak by sme nahradili všetky noviny na svete vytlačené v jeden deň, za elektronické noviny, ušetrilo by sa 95 miliónov stromov, zabránilo by sa úniku 98 miliónov ton skleníkových plynov za rok</a:t>
            </a:r>
            <a:endParaRPr lang="sk-SK" sz="1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Výhody čítačiek elektronických kníh</a:t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5" name="Obrázok 4" descr="12-inch LCD-Equipped Device over 20 Hours: 36 AA Batteries. 12-inch E Ink Display Equipped Device over 20 hours: 1 AA Battery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962400"/>
            <a:ext cx="4572000" cy="2695903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sk-SK" sz="2000" b="1" dirty="0" smtClean="0"/>
              <a:t>Obnovovacia frekvencia</a:t>
            </a:r>
            <a:r>
              <a:rPr lang="sk-SK" sz="2000" dirty="0" smtClean="0"/>
              <a:t> – 10 Hz je príliš pomalá pre prehrávanie videa. </a:t>
            </a:r>
          </a:p>
          <a:p>
            <a:pPr lvl="1"/>
            <a:r>
              <a:rPr lang="sk-SK" sz="2000" dirty="0" smtClean="0"/>
              <a:t>120 </a:t>
            </a:r>
            <a:r>
              <a:rPr lang="sk-SK" sz="2000" dirty="0" err="1" smtClean="0"/>
              <a:t>ms</a:t>
            </a:r>
            <a:r>
              <a:rPr lang="sk-SK" sz="2000" dirty="0" smtClean="0"/>
              <a:t> - aby sa zmenil čierny bod na biely </a:t>
            </a:r>
            <a:r>
              <a:rPr lang="en-US" sz="2000" dirty="0" smtClean="0"/>
              <a:t>(</a:t>
            </a:r>
            <a:r>
              <a:rPr lang="sk-SK" sz="2000" dirty="0" smtClean="0"/>
              <a:t>a naopak) </a:t>
            </a:r>
          </a:p>
          <a:p>
            <a:pPr lvl="1"/>
            <a:r>
              <a:rPr lang="sk-SK" sz="2000" dirty="0" smtClean="0"/>
              <a:t>450 </a:t>
            </a:r>
            <a:r>
              <a:rPr lang="sk-SK" sz="2000" dirty="0" err="1" smtClean="0"/>
              <a:t>ms</a:t>
            </a:r>
            <a:r>
              <a:rPr lang="sk-SK" sz="2000" dirty="0" smtClean="0"/>
              <a:t> - aby sa zmenil bod odtieňa šedej na iný odtieň šedej. 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sz="2000" b="1" dirty="0" smtClean="0"/>
              <a:t>Slabé osvetlenie</a:t>
            </a:r>
            <a:r>
              <a:rPr lang="sk-SK" sz="2000" dirty="0" smtClean="0"/>
              <a:t> – je problém čítať v slabo osvetlených miestnostiach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Nevýhody čítačiek elektronických kníh</a:t>
            </a:r>
            <a:br>
              <a:rPr lang="sk-SK" sz="2400" dirty="0" smtClean="0"/>
            </a:b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Základné parametre a formáty </a:t>
            </a:r>
            <a:br>
              <a:rPr lang="sk-SK" sz="2400" dirty="0" smtClean="0"/>
            </a:br>
            <a:endParaRPr lang="sk-SK" sz="2400" dirty="0"/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381999" cy="2882090"/>
        </p:xfrm>
        <a:graphic>
          <a:graphicData uri="http://schemas.openxmlformats.org/drawingml/2006/table">
            <a:tbl>
              <a:tblPr/>
              <a:tblGrid>
                <a:gridCol w="797608"/>
                <a:gridCol w="846666"/>
                <a:gridCol w="369526"/>
                <a:gridCol w="464479"/>
                <a:gridCol w="344996"/>
                <a:gridCol w="655179"/>
                <a:gridCol w="493757"/>
                <a:gridCol w="464479"/>
                <a:gridCol w="454985"/>
                <a:gridCol w="796817"/>
                <a:gridCol w="477931"/>
                <a:gridCol w="550728"/>
                <a:gridCol w="411464"/>
                <a:gridCol w="545982"/>
                <a:gridCol w="707402"/>
              </a:tblGrid>
              <a:tr h="99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Maker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Model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Intro year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Screen size (inch)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Self-lit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Screen type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Weight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u="none" strike="noStrike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Screen pixels</a:t>
                      </a:r>
                      <a:endParaRPr lang="sk-SK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Touch screen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Wireless network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Text-to-speech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Internal storage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micro SDHC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Web browser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USB peripherals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F6"/>
                    </a:solidFill>
                  </a:tcPr>
                </a:tc>
              </a:tr>
              <a:tr h="684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Amazon.com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Kindle Paperwhite3G (2nd generation)</a:t>
                      </a:r>
                      <a:endParaRPr lang="sk-SK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sk-SK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eInk Carta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215 g (7.6 oz)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758 × 1024</a:t>
                      </a:r>
                      <a:endParaRPr lang="sk-SK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2-Point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Wi-Fi, </a:t>
                      </a:r>
                      <a:r>
                        <a:rPr lang="sk-SK" sz="8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3G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 GB (1.25 GB)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Barnes &amp; Noble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Nook </a:t>
                      </a:r>
                      <a:r>
                        <a:rPr lang="en-US" sz="8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GlowLight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eInk Pearl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175 g (6.2 oz)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758 × 1024</a:t>
                      </a:r>
                      <a:endParaRPr lang="sk-SK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Wi-Fi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 GB (2.5 GB usable)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Kobo Inc.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Kobo Aura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eInk Pearl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174 g (6.1 oz)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758 × 1024</a:t>
                      </a:r>
                      <a:endParaRPr lang="sk-SK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Wi-Fi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 GB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Yes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ok 8" descr="D:\IT vo vzdelavani\EBOOK_FORMAT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133975" cy="449753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Využitie E Ink displeja</a:t>
            </a:r>
            <a:endParaRPr lang="sk-SK" sz="2800" dirty="0"/>
          </a:p>
        </p:txBody>
      </p:sp>
      <p:pic>
        <p:nvPicPr>
          <p:cNvPr id="1026" name="Picture 2" descr="http://www.eink.com/images/showcase_slide_motofon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86200"/>
            <a:ext cx="3205127" cy="2124076"/>
          </a:xfrm>
          <a:prstGeom prst="rect">
            <a:avLst/>
          </a:prstGeom>
          <a:noFill/>
        </p:spPr>
      </p:pic>
      <p:pic>
        <p:nvPicPr>
          <p:cNvPr id="1032" name="Picture 8" descr="http://www.eink.com/images/mot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400"/>
            <a:ext cx="2828925" cy="2828925"/>
          </a:xfrm>
          <a:prstGeom prst="rect">
            <a:avLst/>
          </a:prstGeom>
          <a:noFill/>
        </p:spPr>
      </p:pic>
      <p:pic>
        <p:nvPicPr>
          <p:cNvPr id="1034" name="Picture 10" descr="http://www.eink.com/images/showcase_slide_world_time_image001.jpg"/>
          <p:cNvPicPr>
            <a:picLocks noChangeAspect="1" noChangeArrowheads="1"/>
          </p:cNvPicPr>
          <p:nvPr/>
        </p:nvPicPr>
        <p:blipFill>
          <a:blip r:embed="rId4"/>
          <a:srcRect l="16230" r="22909"/>
          <a:stretch>
            <a:fillRect/>
          </a:stretch>
        </p:blipFill>
        <p:spPr bwMode="auto">
          <a:xfrm>
            <a:off x="838200" y="3886200"/>
            <a:ext cx="2024743" cy="2204720"/>
          </a:xfrm>
          <a:prstGeom prst="rect">
            <a:avLst/>
          </a:prstGeom>
          <a:noFill/>
        </p:spPr>
      </p:pic>
      <p:pic>
        <p:nvPicPr>
          <p:cNvPr id="1036" name="Picture 12" descr="http://www.eink.com/images/showcase_slide_echo_m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3224955" cy="2133600"/>
          </a:xfrm>
          <a:prstGeom prst="rect">
            <a:avLst/>
          </a:prstGeom>
          <a:noFill/>
        </p:spPr>
      </p:pic>
      <p:pic>
        <p:nvPicPr>
          <p:cNvPr id="1038" name="Picture 14" descr="Cordless Drill 1"/>
          <p:cNvPicPr>
            <a:picLocks noChangeAspect="1" noChangeArrowheads="1"/>
          </p:cNvPicPr>
          <p:nvPr/>
        </p:nvPicPr>
        <p:blipFill>
          <a:blip r:embed="rId6"/>
          <a:srcRect l="21695" r="22712"/>
          <a:stretch>
            <a:fillRect/>
          </a:stretch>
        </p:blipFill>
        <p:spPr bwMode="auto">
          <a:xfrm>
            <a:off x="4648200" y="914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sk-SK" sz="2500" b="1" dirty="0" smtClean="0"/>
              <a:t>Využitie čítačiek elektronických kníh vo vzdelávaní </a:t>
            </a:r>
            <a:br>
              <a:rPr lang="sk-SK" sz="2500" b="1" dirty="0" smtClean="0"/>
            </a:br>
            <a:endParaRPr lang="sk-SK" sz="2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61772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r>
              <a:rPr lang="sk-SK" sz="1800" b="1" dirty="0" smtClean="0"/>
              <a:t>Nové možnosti získavania </a:t>
            </a:r>
            <a:r>
              <a:rPr lang="sk-SK" sz="1800" dirty="0" smtClean="0"/>
              <a:t>poznatkov pre študentov </a:t>
            </a:r>
            <a:r>
              <a:rPr lang="en-US" sz="1800" dirty="0" smtClean="0"/>
              <a:t>(</a:t>
            </a:r>
            <a:r>
              <a:rPr lang="sk-SK" sz="1800" dirty="0" smtClean="0"/>
              <a:t>výhod</a:t>
            </a:r>
            <a:r>
              <a:rPr lang="en-US" sz="1800" dirty="0" smtClean="0"/>
              <a:t>y</a:t>
            </a:r>
            <a:r>
              <a:rPr lang="sk-SK" sz="1800" dirty="0" smtClean="0"/>
              <a:t>, oproti klasickým tlačeným knihám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sk-SK" sz="1800" dirty="0" smtClean="0"/>
              <a:t>Elektronické knihy často obsahujú </a:t>
            </a:r>
            <a:r>
              <a:rPr lang="sk-SK" sz="1800" b="1" dirty="0" smtClean="0"/>
              <a:t>bohaté multimediálne prvky</a:t>
            </a:r>
            <a:r>
              <a:rPr lang="sk-SK" sz="1800" dirty="0" smtClean="0"/>
              <a:t> ako sú nahrávky čítaného textu, hudbu a zvukové efekty, videá</a:t>
            </a:r>
            <a:r>
              <a:rPr lang="en-US" sz="1800" dirty="0" smtClean="0"/>
              <a:t>, </a:t>
            </a:r>
            <a:r>
              <a:rPr lang="sk-SK" sz="1800" dirty="0" smtClean="0"/>
              <a:t>animácie.</a:t>
            </a:r>
            <a:endParaRPr lang="en-US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Čítačky elektronických kníh podporujú okrem textu a obrázkov</a:t>
            </a:r>
          </a:p>
          <a:p>
            <a:pPr lvl="1"/>
            <a:r>
              <a:rPr lang="sk-SK" sz="1800" dirty="0" smtClean="0"/>
              <a:t>animácie</a:t>
            </a:r>
          </a:p>
          <a:p>
            <a:pPr lvl="1"/>
            <a:r>
              <a:rPr lang="sk-SK" sz="1800" dirty="0" smtClean="0"/>
              <a:t>prehrávanie MP3 a iných audio súborov - umožňuje počúvať </a:t>
            </a:r>
            <a:r>
              <a:rPr lang="sk-SK" sz="1800" dirty="0" err="1" smtClean="0"/>
              <a:t>audioknihy</a:t>
            </a:r>
            <a:r>
              <a:rPr lang="sk-SK" sz="1800" dirty="0" smtClean="0"/>
              <a:t> </a:t>
            </a:r>
          </a:p>
          <a:p>
            <a:pPr lvl="1"/>
            <a:r>
              <a:rPr lang="sk-SK" sz="1800" dirty="0" smtClean="0"/>
              <a:t>čítačky s pripojením </a:t>
            </a:r>
            <a:r>
              <a:rPr lang="sk-SK" sz="1800" dirty="0" err="1" smtClean="0"/>
              <a:t>Wi-Fi</a:t>
            </a:r>
            <a:r>
              <a:rPr lang="sk-SK" sz="1800" dirty="0" smtClean="0"/>
              <a:t> alebo 3G majú aj prístup na internet</a:t>
            </a:r>
            <a:endParaRPr lang="sk-SK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3400" y="1219200"/>
            <a:ext cx="3429000" cy="762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Elektronická</a:t>
            </a:r>
            <a:r>
              <a:rPr kumimoji="0" lang="sk-SK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kniha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(e-book)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27888"/>
            <a:ext cx="8229600" cy="972312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Zdroje elektronických kníh</a:t>
            </a:r>
            <a:br>
              <a:rPr lang="sk-SK" sz="2000" b="1" dirty="0" smtClean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Medzi </a:t>
            </a:r>
            <a:r>
              <a:rPr lang="sk-SK" sz="2000" b="1" dirty="0" smtClean="0"/>
              <a:t>hlavné zdroje</a:t>
            </a:r>
            <a:r>
              <a:rPr lang="sk-SK" sz="2000" dirty="0" smtClean="0"/>
              <a:t> patrí </a:t>
            </a:r>
            <a:endParaRPr lang="en-US" sz="2000" dirty="0" smtClean="0"/>
          </a:p>
          <a:p>
            <a:endParaRPr lang="sk-SK" sz="2000" dirty="0" smtClean="0"/>
          </a:p>
          <a:p>
            <a:pPr lvl="1"/>
            <a:r>
              <a:rPr lang="sk-SK" sz="1800" dirty="0" smtClean="0"/>
              <a:t>internet (voľné stiahnutie alebo zakúpenie </a:t>
            </a:r>
            <a:r>
              <a:rPr lang="sk-SK" sz="1800" dirty="0" err="1" smtClean="0"/>
              <a:t>e-kníh</a:t>
            </a:r>
            <a:r>
              <a:rPr lang="sk-SK" sz="1800" dirty="0" smtClean="0"/>
              <a:t>)</a:t>
            </a:r>
            <a:endParaRPr lang="en-US" sz="1800" dirty="0" smtClean="0"/>
          </a:p>
          <a:p>
            <a:pPr lvl="1"/>
            <a:endParaRPr lang="sk-SK" sz="1800" dirty="0" smtClean="0"/>
          </a:p>
          <a:p>
            <a:pPr lvl="1"/>
            <a:r>
              <a:rPr lang="sk-SK" sz="1800" dirty="0" smtClean="0"/>
              <a:t>CD-ROM a iné </a:t>
            </a:r>
            <a:r>
              <a:rPr lang="sk-SK" sz="1800" dirty="0" err="1" smtClean="0"/>
              <a:t>mediá</a:t>
            </a:r>
            <a:r>
              <a:rPr lang="sk-SK" sz="1800" dirty="0" smtClean="0"/>
              <a:t> (napr. </a:t>
            </a:r>
            <a:r>
              <a:rPr lang="sk-SK" sz="1800" dirty="0" err="1" smtClean="0"/>
              <a:t>e-knihy</a:t>
            </a:r>
            <a:r>
              <a:rPr lang="sk-SK" sz="1800" dirty="0" smtClean="0"/>
              <a:t> k jazykovým kurzom)</a:t>
            </a:r>
            <a:endParaRPr lang="en-US" sz="1800" dirty="0" smtClean="0"/>
          </a:p>
          <a:p>
            <a:pPr lvl="1"/>
            <a:endParaRPr lang="sk-SK" sz="1800" dirty="0" smtClean="0"/>
          </a:p>
          <a:p>
            <a:r>
              <a:rPr lang="sk-SK" sz="2000" b="1" dirty="0" smtClean="0"/>
              <a:t>Prenos</a:t>
            </a:r>
            <a:r>
              <a:rPr lang="sk-SK" sz="2000" dirty="0" smtClean="0"/>
              <a:t> </a:t>
            </a:r>
            <a:r>
              <a:rPr lang="sk-SK" sz="2000" dirty="0" err="1" smtClean="0"/>
              <a:t>elektr</a:t>
            </a:r>
            <a:r>
              <a:rPr lang="sk-SK" sz="2000" dirty="0" smtClean="0"/>
              <a:t>. kníh do čítačky</a:t>
            </a:r>
            <a:endParaRPr lang="en-US" sz="2000" dirty="0" smtClean="0"/>
          </a:p>
          <a:p>
            <a:endParaRPr lang="sk-SK" sz="2000" dirty="0" smtClean="0"/>
          </a:p>
          <a:p>
            <a:pPr lvl="1"/>
            <a:r>
              <a:rPr lang="sk-SK" sz="1800" dirty="0" smtClean="0"/>
              <a:t>USB pripojenie alebo pamäťové karty na prenos elektronických kníh z PC</a:t>
            </a:r>
            <a:endParaRPr lang="en-US" sz="1800" dirty="0" smtClean="0"/>
          </a:p>
          <a:p>
            <a:pPr lvl="1"/>
            <a:endParaRPr lang="sk-SK" sz="1800" dirty="0" smtClean="0"/>
          </a:p>
          <a:p>
            <a:pPr lvl="1"/>
            <a:r>
              <a:rPr lang="en-US" sz="1800" dirty="0" err="1" smtClean="0"/>
              <a:t>pri</a:t>
            </a:r>
            <a:r>
              <a:rPr lang="sk-SK" sz="1800" dirty="0" smtClean="0"/>
              <a:t> </a:t>
            </a:r>
            <a:r>
              <a:rPr lang="sk-SK" sz="1800" dirty="0" err="1" smtClean="0"/>
              <a:t>Wi-Fi</a:t>
            </a:r>
            <a:r>
              <a:rPr lang="sk-SK" sz="1800" dirty="0" smtClean="0"/>
              <a:t> alebo 3G pripojení - priamy prístup k </a:t>
            </a:r>
            <a:r>
              <a:rPr lang="sk-SK" sz="1800" b="1" dirty="0" smtClean="0"/>
              <a:t>obchodom s </a:t>
            </a:r>
            <a:r>
              <a:rPr lang="en-US" sz="1800" b="1" dirty="0" smtClean="0"/>
              <a:t>e-</a:t>
            </a:r>
            <a:r>
              <a:rPr lang="sk-SK" sz="1800" b="1" dirty="0" smtClean="0"/>
              <a:t>knihami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sk-SK" sz="1800" dirty="0" smtClean="0"/>
              <a:t>vyhľadávať a kupovať</a:t>
            </a:r>
            <a:r>
              <a:rPr lang="en-US" sz="1800" dirty="0" smtClean="0"/>
              <a:t>)</a:t>
            </a:r>
            <a:endParaRPr lang="sk-SK" sz="18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r>
              <a:rPr lang="sk-SK" sz="1800" dirty="0" smtClean="0"/>
              <a:t>Väčšinou veľký </a:t>
            </a:r>
            <a:r>
              <a:rPr lang="sk-SK" sz="1800" b="1" dirty="0" smtClean="0"/>
              <a:t>obchod s </a:t>
            </a:r>
            <a:r>
              <a:rPr lang="sk-SK" sz="1800" b="1" dirty="0" err="1" smtClean="0"/>
              <a:t>e-knihami</a:t>
            </a:r>
            <a:r>
              <a:rPr lang="sk-SK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b="1" dirty="0" err="1" smtClean="0"/>
              <a:t>vlastn</a:t>
            </a:r>
            <a:r>
              <a:rPr lang="sk-SK" sz="1800" b="1" dirty="0" smtClean="0"/>
              <a:t>á značka čítačky </a:t>
            </a:r>
            <a:r>
              <a:rPr lang="sk-SK" sz="1800" dirty="0" smtClean="0"/>
              <a:t>(čítačka priamo prepojená s obchodom)</a:t>
            </a:r>
          </a:p>
          <a:p>
            <a:endParaRPr lang="sk-SK" sz="1800" dirty="0" smtClean="0"/>
          </a:p>
          <a:p>
            <a:r>
              <a:rPr lang="sk-SK" sz="1800" dirty="0" smtClean="0"/>
              <a:t>Napr. čítačka Amazon </a:t>
            </a:r>
            <a:r>
              <a:rPr lang="sk-SK" sz="1800" dirty="0" err="1" smtClean="0"/>
              <a:t>Kindle</a:t>
            </a:r>
            <a:r>
              <a:rPr lang="sk-SK" sz="1800" dirty="0" smtClean="0"/>
              <a:t> umožňuje za pomoci </a:t>
            </a:r>
            <a:r>
              <a:rPr lang="sk-SK" sz="1800" b="1" dirty="0" smtClean="0"/>
              <a:t>aplikácie</a:t>
            </a:r>
            <a:r>
              <a:rPr lang="sk-SK" sz="1800" dirty="0" smtClean="0"/>
              <a:t> (</a:t>
            </a:r>
            <a:r>
              <a:rPr lang="sk-SK" sz="1800" dirty="0" err="1" smtClean="0"/>
              <a:t>Kindle</a:t>
            </a:r>
            <a:r>
              <a:rPr lang="sk-SK" sz="1800" dirty="0" smtClean="0"/>
              <a:t>) a </a:t>
            </a:r>
            <a:r>
              <a:rPr lang="sk-SK" sz="1800" b="1" dirty="0" smtClean="0"/>
              <a:t>Amazon účtu</a:t>
            </a:r>
            <a:r>
              <a:rPr lang="sk-SK" sz="1800" dirty="0" smtClean="0"/>
              <a:t>, kupovať knihy priamo z čítačky </a:t>
            </a:r>
            <a:r>
              <a:rPr lang="en-US" sz="1800" dirty="0" smtClean="0"/>
              <a:t>(</a:t>
            </a:r>
            <a:r>
              <a:rPr lang="sk-SK" sz="1800" dirty="0" smtClean="0"/>
              <a:t>stiahnuť si ich rovno na čítanie</a:t>
            </a:r>
            <a:r>
              <a:rPr lang="en-US" sz="1800" dirty="0" smtClean="0"/>
              <a:t>)</a:t>
            </a: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r>
              <a:rPr lang="sk-SK" sz="1800" b="1" dirty="0" smtClean="0"/>
              <a:t>aplikácia </a:t>
            </a:r>
            <a:r>
              <a:rPr lang="sk-SK" sz="1800" b="1" dirty="0" err="1" smtClean="0"/>
              <a:t>Kindle</a:t>
            </a:r>
            <a:r>
              <a:rPr lang="sk-SK" sz="1800" dirty="0" smtClean="0"/>
              <a:t> je dostupná aj pre platformy Windows, Mac, </a:t>
            </a:r>
            <a:r>
              <a:rPr lang="sk-SK" sz="1800" dirty="0" err="1" smtClean="0"/>
              <a:t>Android</a:t>
            </a:r>
            <a:r>
              <a:rPr lang="sk-SK" sz="1800" dirty="0" smtClean="0"/>
              <a:t> a </a:t>
            </a:r>
            <a:r>
              <a:rPr lang="sk-SK" sz="1800" dirty="0" err="1" smtClean="0"/>
              <a:t>iOS</a:t>
            </a:r>
            <a:r>
              <a:rPr lang="sk-SK" sz="1800" dirty="0" smtClean="0"/>
              <a:t>. </a:t>
            </a:r>
            <a:r>
              <a:rPr lang="en-US" sz="1800" dirty="0" smtClean="0"/>
              <a:t>U</a:t>
            </a:r>
            <a:r>
              <a:rPr lang="sk-SK" sz="1800" dirty="0" err="1" smtClean="0"/>
              <a:t>možňuje</a:t>
            </a:r>
            <a:r>
              <a:rPr lang="sk-SK" sz="1800" dirty="0" smtClean="0"/>
              <a:t> iným zariadeniam (PC, tablety, </a:t>
            </a:r>
            <a:r>
              <a:rPr lang="sk-SK" sz="1800" dirty="0" err="1" smtClean="0"/>
              <a:t>smartfóny</a:t>
            </a:r>
            <a:r>
              <a:rPr lang="sk-SK" sz="1800" dirty="0" smtClean="0"/>
              <a:t>) čítať </a:t>
            </a:r>
            <a:r>
              <a:rPr lang="sk-SK" sz="1800" dirty="0" err="1" smtClean="0"/>
              <a:t>e-knihy</a:t>
            </a:r>
            <a:r>
              <a:rPr lang="sk-SK" sz="1800" dirty="0" smtClean="0"/>
              <a:t> zakúpené na Amazone.</a:t>
            </a:r>
          </a:p>
          <a:p>
            <a:endParaRPr lang="sk-SK" sz="1800" dirty="0" smtClean="0"/>
          </a:p>
          <a:p>
            <a:pPr lvl="1"/>
            <a:r>
              <a:rPr lang="sk-SK" sz="1800" dirty="0" smtClean="0"/>
              <a:t> </a:t>
            </a:r>
            <a:r>
              <a:rPr lang="en-US" sz="1800" dirty="0" smtClean="0"/>
              <a:t>(</a:t>
            </a:r>
            <a:r>
              <a:rPr lang="sk-SK" sz="1800" b="1" dirty="0" err="1" smtClean="0"/>
              <a:t>Whispersync</a:t>
            </a:r>
            <a:r>
              <a:rPr lang="en-US" sz="1800" dirty="0" smtClean="0"/>
              <a:t>) -</a:t>
            </a:r>
            <a:r>
              <a:rPr lang="sk-SK" sz="1800" dirty="0" smtClean="0"/>
              <a:t> umožňuje aby sa rovnaká </a:t>
            </a:r>
            <a:r>
              <a:rPr lang="sk-SK" sz="1800" dirty="0" err="1" smtClean="0"/>
              <a:t>e-kniha</a:t>
            </a:r>
            <a:r>
              <a:rPr lang="sk-SK" sz="1800" dirty="0" smtClean="0"/>
              <a:t> dala čítať na viacerých zariadeniach, presne</a:t>
            </a:r>
            <a:r>
              <a:rPr lang="en-US" sz="1800" dirty="0" smtClean="0"/>
              <a:t> tam </a:t>
            </a:r>
            <a:r>
              <a:rPr lang="en-US" sz="1800" dirty="0" err="1" smtClean="0"/>
              <a:t>kde</a:t>
            </a:r>
            <a:r>
              <a:rPr lang="en-US" sz="1800" dirty="0" smtClean="0"/>
              <a:t> </a:t>
            </a:r>
            <a:r>
              <a:rPr lang="sk-SK" sz="1800" dirty="0" smtClean="0"/>
              <a:t>čitateľ </a:t>
            </a:r>
            <a:r>
              <a:rPr lang="en-US" sz="1800" dirty="0" err="1" smtClean="0"/>
              <a:t>naposledy</a:t>
            </a:r>
            <a:r>
              <a:rPr lang="en-US" sz="1800" dirty="0" smtClean="0"/>
              <a:t> </a:t>
            </a:r>
            <a:r>
              <a:rPr lang="en-US" sz="1800" dirty="0" err="1" smtClean="0"/>
              <a:t>skon</a:t>
            </a:r>
            <a:r>
              <a:rPr lang="sk-SK" sz="1800" dirty="0" err="1" smtClean="0"/>
              <a:t>čil</a:t>
            </a:r>
            <a:endParaRPr lang="sk-SK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72312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Zdroje elektronických kníh</a:t>
            </a:r>
            <a:br>
              <a:rPr lang="sk-SK" sz="2000" b="1" dirty="0" smtClean="0"/>
            </a:b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smtClean="0"/>
              <a:t>Čítačky </a:t>
            </a:r>
            <a:r>
              <a:rPr lang="sk-SK" dirty="0" smtClean="0"/>
              <a:t>elektronických kníh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E-</a:t>
            </a:r>
            <a:r>
              <a:rPr lang="sk-SK" dirty="0" err="1" smtClean="0"/>
              <a:t>reader</a:t>
            </a:r>
            <a:r>
              <a:rPr lang="sk-SK" dirty="0" smtClean="0"/>
              <a:t>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Technológia </a:t>
            </a:r>
            <a:r>
              <a:rPr lang="sk-SK" dirty="0" smtClean="0"/>
              <a:t>E Ink	</a:t>
            </a:r>
          </a:p>
          <a:p>
            <a:pPr lvl="2">
              <a:lnSpc>
                <a:spcPct val="120000"/>
              </a:lnSpc>
            </a:pPr>
            <a:r>
              <a:rPr lang="sk-SK" dirty="0" smtClean="0"/>
              <a:t>Čierno-biely </a:t>
            </a:r>
            <a:r>
              <a:rPr lang="sk-SK" dirty="0" smtClean="0"/>
              <a:t>E Ink displej	</a:t>
            </a:r>
          </a:p>
          <a:p>
            <a:pPr lvl="2">
              <a:lnSpc>
                <a:spcPct val="120000"/>
              </a:lnSpc>
            </a:pPr>
            <a:r>
              <a:rPr lang="sk-SK" dirty="0" smtClean="0"/>
              <a:t>Farebný </a:t>
            </a:r>
            <a:r>
              <a:rPr lang="sk-SK" dirty="0" smtClean="0"/>
              <a:t>E Ink display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Základné </a:t>
            </a:r>
            <a:r>
              <a:rPr lang="sk-SK" dirty="0" smtClean="0"/>
              <a:t>parametre a formáty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Výhody </a:t>
            </a:r>
            <a:r>
              <a:rPr lang="sk-SK" dirty="0" smtClean="0"/>
              <a:t>a nevýhody čítačiek elektronických kníh	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Využitie </a:t>
            </a:r>
            <a:r>
              <a:rPr lang="sk-SK" dirty="0" smtClean="0"/>
              <a:t>čítačiek elektronických kníh vo vzdelávaní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Elektronická </a:t>
            </a:r>
            <a:r>
              <a:rPr lang="sk-SK" dirty="0" smtClean="0"/>
              <a:t>kniha	</a:t>
            </a:r>
          </a:p>
          <a:p>
            <a:pPr lvl="2">
              <a:lnSpc>
                <a:spcPct val="120000"/>
              </a:lnSpc>
            </a:pPr>
            <a:r>
              <a:rPr lang="sk-SK" dirty="0" smtClean="0"/>
              <a:t>Zdroje </a:t>
            </a:r>
            <a:r>
              <a:rPr lang="sk-SK" dirty="0" smtClean="0"/>
              <a:t>elektronických kníh	</a:t>
            </a:r>
          </a:p>
          <a:p>
            <a:pPr lvl="1">
              <a:lnSpc>
                <a:spcPct val="120000"/>
              </a:lnSpc>
            </a:pPr>
            <a:r>
              <a:rPr lang="sk-SK" dirty="0" smtClean="0"/>
              <a:t>Využitie </a:t>
            </a:r>
            <a:r>
              <a:rPr lang="sk-SK" dirty="0" smtClean="0"/>
              <a:t>čítačiek v školách	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Použitá literatúra	</a:t>
            </a:r>
          </a:p>
          <a:p>
            <a:pPr>
              <a:lnSpc>
                <a:spcPct val="120000"/>
              </a:lnSpc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66" y="381000"/>
            <a:ext cx="379834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často používajú </a:t>
            </a:r>
            <a:r>
              <a:rPr lang="sk-SK" sz="2000" b="1" dirty="0" smtClean="0"/>
              <a:t>záložky</a:t>
            </a:r>
            <a:r>
              <a:rPr lang="sk-SK" sz="2000" dirty="0" smtClean="0"/>
              <a:t> a robia si za okrajom </a:t>
            </a:r>
            <a:r>
              <a:rPr lang="sk-SK" sz="2000" b="1" dirty="0" smtClean="0"/>
              <a:t>poznámky</a:t>
            </a:r>
            <a:r>
              <a:rPr lang="sk-SK" sz="2000" dirty="0" smtClean="0"/>
              <a:t> </a:t>
            </a:r>
            <a:r>
              <a:rPr lang="en-US" sz="2000" dirty="0" smtClean="0"/>
              <a:t>(</a:t>
            </a:r>
            <a:r>
              <a:rPr lang="sk-SK" sz="2000" dirty="0" smtClean="0"/>
              <a:t>pomáha lepšie pochopiť čítaný text, kvôli budúcim referenciám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b="1" dirty="0" smtClean="0"/>
              <a:t>Čítačky elektronických kníh </a:t>
            </a:r>
            <a:r>
              <a:rPr lang="sk-SK" sz="2000" dirty="0" smtClean="0"/>
              <a:t>túto funkcionalitu podporujú</a:t>
            </a:r>
            <a:endParaRPr lang="en-US" sz="2000" dirty="0" smtClean="0"/>
          </a:p>
          <a:p>
            <a:endParaRPr lang="sk-SK" sz="2000" dirty="0" smtClean="0"/>
          </a:p>
          <a:p>
            <a:pPr lvl="1"/>
            <a:r>
              <a:rPr lang="sk-SK" sz="1800" dirty="0" smtClean="0"/>
              <a:t>užívatelia si môžu dať </a:t>
            </a:r>
            <a:r>
              <a:rPr lang="sk-SK" sz="1800" b="1" dirty="0" smtClean="0"/>
              <a:t>záložku</a:t>
            </a:r>
            <a:r>
              <a:rPr lang="sk-SK" sz="1800" dirty="0" smtClean="0"/>
              <a:t> na určitú stranu, pridať </a:t>
            </a:r>
            <a:r>
              <a:rPr lang="sk-SK" sz="1800" b="1" dirty="0" smtClean="0"/>
              <a:t>poznámky</a:t>
            </a:r>
            <a:r>
              <a:rPr lang="sk-SK" sz="1800" dirty="0" smtClean="0"/>
              <a:t> k nejakému slovu, vete alebo odseku</a:t>
            </a:r>
            <a:endParaRPr lang="en-US" sz="1800" dirty="0" smtClean="0"/>
          </a:p>
          <a:p>
            <a:pPr lvl="1"/>
            <a:endParaRPr lang="sk-SK" sz="1800" dirty="0" smtClean="0"/>
          </a:p>
          <a:p>
            <a:pPr lvl="1"/>
            <a:r>
              <a:rPr lang="sk-SK" sz="1800" dirty="0" smtClean="0"/>
              <a:t>možnosť užívateľov </a:t>
            </a:r>
            <a:r>
              <a:rPr lang="sk-SK" sz="1800" b="1" dirty="0" smtClean="0"/>
              <a:t>zdieľať</a:t>
            </a:r>
            <a:r>
              <a:rPr lang="sk-SK" sz="1800" dirty="0" smtClean="0"/>
              <a:t> ich </a:t>
            </a:r>
            <a:r>
              <a:rPr lang="sk-SK" sz="1800" b="1" dirty="0" smtClean="0"/>
              <a:t>poznámky</a:t>
            </a:r>
            <a:r>
              <a:rPr lang="sk-SK" sz="1800" dirty="0" smtClean="0"/>
              <a:t> a anotácie s inými jednotlivcami, skupinami alebo verejnosťou prostredníctvom internetu</a:t>
            </a:r>
          </a:p>
          <a:p>
            <a:pPr lvl="2">
              <a:lnSpc>
                <a:spcPct val="150000"/>
              </a:lnSpc>
            </a:pPr>
            <a:r>
              <a:rPr lang="sk-SK" sz="1700" dirty="0" smtClean="0"/>
              <a:t>iných študentov v ich kurze</a:t>
            </a:r>
          </a:p>
          <a:p>
            <a:pPr lvl="2">
              <a:lnSpc>
                <a:spcPct val="150000"/>
              </a:lnSpc>
            </a:pPr>
            <a:r>
              <a:rPr lang="sk-SK" sz="1700" dirty="0" smtClean="0"/>
              <a:t>študentov z  predchádzajúcich ročníkov </a:t>
            </a:r>
          </a:p>
          <a:p>
            <a:pPr lvl="2">
              <a:lnSpc>
                <a:spcPct val="150000"/>
              </a:lnSpc>
            </a:pPr>
            <a:r>
              <a:rPr lang="sk-SK" sz="1700" dirty="0" smtClean="0"/>
              <a:t>študentov z iných inštitúcií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150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Študenti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arum.com.ua/files/goods/08/96/41/fe875266a15248ce1c2a81d4cf74bc94.jpg"/>
          <p:cNvPicPr/>
          <p:nvPr/>
        </p:nvPicPr>
        <p:blipFill>
          <a:blip r:embed="rId2"/>
          <a:srcRect l="3297" t="2524" r="2747" b="2137"/>
          <a:stretch>
            <a:fillRect/>
          </a:stretch>
        </p:blipFill>
        <p:spPr bwMode="auto">
          <a:xfrm>
            <a:off x="2286000" y="457200"/>
            <a:ext cx="4291652" cy="6161586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Obrázok 4" descr="http://g-ecx.images-amazon.com/images/G/01/kindle/dp/2013/KP/feature-goesbeyondabook._V357570964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4688882" cy="61722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http://g-ec2.images-amazon.com/images/G/01/kindle/dp/2013/KP/showme-vocabbuilder-2-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9" y="381000"/>
            <a:ext cx="8335107" cy="60198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42" name="Picture 2" descr="kindle-paperwhite-transl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143000"/>
            <a:ext cx="4343400" cy="4386835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sk-SK" sz="2000" dirty="0" smtClean="0"/>
              <a:t>Tradičné </a:t>
            </a:r>
            <a:r>
              <a:rPr lang="sk-SK" sz="2000" b="1" dirty="0" smtClean="0"/>
              <a:t>knižnice</a:t>
            </a:r>
            <a:r>
              <a:rPr lang="sk-SK" sz="2000" dirty="0" smtClean="0"/>
              <a:t> umožňujú študentom prístup k </a:t>
            </a:r>
            <a:r>
              <a:rPr lang="sk-SK" sz="2000" b="1" dirty="0" smtClean="0"/>
              <a:t>tlačeným knihám </a:t>
            </a:r>
            <a:r>
              <a:rPr lang="sk-SK" sz="2000" dirty="0" smtClean="0"/>
              <a:t>a periodikám</a:t>
            </a:r>
          </a:p>
          <a:p>
            <a:endParaRPr lang="sk-SK" sz="2000" dirty="0" smtClean="0"/>
          </a:p>
          <a:p>
            <a:pPr>
              <a:spcAft>
                <a:spcPts val="600"/>
              </a:spcAft>
            </a:pPr>
            <a:r>
              <a:rPr lang="sk-SK" sz="2000" b="1" dirty="0" smtClean="0"/>
              <a:t>Problémy :</a:t>
            </a:r>
          </a:p>
          <a:p>
            <a:pPr lvl="1"/>
            <a:r>
              <a:rPr lang="sk-SK" sz="2000" dirty="0" smtClean="0"/>
              <a:t>nemôžu byť k dispozícii </a:t>
            </a:r>
            <a:r>
              <a:rPr lang="sk-SK" sz="2000" b="1" dirty="0" smtClean="0"/>
              <a:t>24 hodín </a:t>
            </a:r>
            <a:r>
              <a:rPr lang="sk-SK" sz="2000" dirty="0" smtClean="0"/>
              <a:t>denne</a:t>
            </a:r>
          </a:p>
          <a:p>
            <a:pPr lvl="1"/>
            <a:endParaRPr lang="sk-SK" sz="2000" dirty="0" smtClean="0"/>
          </a:p>
          <a:p>
            <a:pPr lvl="1"/>
            <a:r>
              <a:rPr lang="sk-SK" sz="2000" dirty="0" smtClean="0"/>
              <a:t>preplnená knižnica (</a:t>
            </a:r>
            <a:r>
              <a:rPr lang="sk-SK" sz="2000" b="1" dirty="0" smtClean="0"/>
              <a:t>čakanie v rade </a:t>
            </a:r>
            <a:r>
              <a:rPr lang="sk-SK" sz="2000" dirty="0" smtClean="0"/>
              <a:t>na vypožičanie knihy)</a:t>
            </a:r>
          </a:p>
          <a:p>
            <a:pPr lvl="1"/>
            <a:endParaRPr lang="sk-SK" sz="2000" dirty="0" smtClean="0"/>
          </a:p>
          <a:p>
            <a:pPr lvl="1"/>
            <a:r>
              <a:rPr lang="sk-SK" sz="2000" dirty="0" smtClean="0"/>
              <a:t>keď je fyzicky dostupný len jeden výtlačok, viacerý študenti musia čakať v rade kým sa </a:t>
            </a:r>
            <a:r>
              <a:rPr lang="sk-SK" sz="2000" b="1" dirty="0" smtClean="0"/>
              <a:t>kniha vráti</a:t>
            </a:r>
          </a:p>
          <a:p>
            <a:pPr lvl="1"/>
            <a:endParaRPr lang="sk-SK" sz="2000" dirty="0" smtClean="0"/>
          </a:p>
          <a:p>
            <a:pPr lvl="1"/>
            <a:r>
              <a:rPr lang="en-US" sz="2000" dirty="0" err="1" smtClean="0"/>
              <a:t>niektor</a:t>
            </a:r>
            <a:r>
              <a:rPr lang="sk-SK" sz="2000" dirty="0" smtClean="0"/>
              <a:t>é knihy len referenčne – problém keď sa študent nemôže </a:t>
            </a:r>
            <a:r>
              <a:rPr lang="sk-SK" sz="2000" b="1" dirty="0" smtClean="0"/>
              <a:t>fyzicky dostaviť </a:t>
            </a:r>
            <a:r>
              <a:rPr lang="sk-SK" sz="2000" dirty="0" smtClean="0"/>
              <a:t>do knižnice</a:t>
            </a:r>
          </a:p>
          <a:p>
            <a:endParaRPr lang="sk-SK" sz="2000" dirty="0" smtClean="0"/>
          </a:p>
          <a:p>
            <a:pPr>
              <a:spcAft>
                <a:spcPts val="600"/>
              </a:spcAft>
            </a:pPr>
            <a:r>
              <a:rPr lang="sk-SK" sz="2000" b="1" dirty="0" smtClean="0"/>
              <a:t>Riešenie :</a:t>
            </a:r>
          </a:p>
          <a:p>
            <a:pPr lvl="1"/>
            <a:r>
              <a:rPr lang="sk-SK" sz="2000" dirty="0" smtClean="0"/>
              <a:t>Poskytnutie online prístupu študentom k </a:t>
            </a:r>
            <a:r>
              <a:rPr lang="sk-SK" sz="2000" b="1" dirty="0" err="1" smtClean="0"/>
              <a:t>e-knihám</a:t>
            </a:r>
            <a:r>
              <a:rPr lang="sk-SK" sz="2000" dirty="0" smtClean="0"/>
              <a:t> v čase a na mieste, ktoré im vyhovuje</a:t>
            </a:r>
          </a:p>
          <a:p>
            <a:pPr lvl="1"/>
            <a:endParaRPr lang="sk-SK" sz="2000" dirty="0" smtClean="0"/>
          </a:p>
          <a:p>
            <a:pPr lvl="1"/>
            <a:r>
              <a:rPr lang="sk-SK" sz="2000" b="1" dirty="0" smtClean="0"/>
              <a:t>Elektronická kópia knihy </a:t>
            </a:r>
            <a:r>
              <a:rPr lang="sk-SK" sz="2000" dirty="0" smtClean="0"/>
              <a:t>rieši nedostatočný počet kópií tlačených kníh v knižniciach</a:t>
            </a:r>
          </a:p>
          <a:p>
            <a:pPr lvl="1"/>
            <a:endParaRPr lang="sk-SK" sz="2000" dirty="0" smtClean="0"/>
          </a:p>
          <a:p>
            <a:pPr lvl="1"/>
            <a:r>
              <a:rPr lang="sk-SK" sz="2000" dirty="0" smtClean="0"/>
              <a:t>Pomocou </a:t>
            </a:r>
            <a:r>
              <a:rPr lang="sk-SK" sz="2000" dirty="0" err="1" smtClean="0"/>
              <a:t>e-kníh</a:t>
            </a:r>
            <a:r>
              <a:rPr lang="sk-SK" sz="2000" dirty="0" smtClean="0"/>
              <a:t> je možné mať v školskej triede alebo na seminári poruke všetky knihy zo zoznamu odporúčanej literatúry</a:t>
            </a:r>
          </a:p>
          <a:p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1752600" cy="533400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Kni</a:t>
            </a:r>
            <a:r>
              <a:rPr lang="sk-SK" sz="2000" b="1" dirty="0" smtClean="0"/>
              <a:t>žnice</a:t>
            </a:r>
            <a:endParaRPr lang="sk-SK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Kindle for Public Libraries: How It Work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8259854" cy="20574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133600" y="4876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Požičiavanie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e-kníh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cez verejnú knižnicu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507492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V súčasnosti veľa spoločností produkuje </a:t>
            </a:r>
            <a:r>
              <a:rPr lang="sk-SK" b="1" dirty="0" smtClean="0"/>
              <a:t>elektronické učebnice </a:t>
            </a:r>
            <a:r>
              <a:rPr lang="sk-SK" dirty="0" smtClean="0"/>
              <a:t>(</a:t>
            </a:r>
            <a:r>
              <a:rPr lang="sk-SK" dirty="0" err="1" smtClean="0"/>
              <a:t>eTextbooks</a:t>
            </a:r>
            <a:r>
              <a:rPr lang="sk-SK" dirty="0" smtClean="0"/>
              <a:t>) - sú dobrým zdrojom informácií pre študentov aj učiteľov</a:t>
            </a:r>
          </a:p>
          <a:p>
            <a:endParaRPr lang="sk-SK" dirty="0" smtClean="0"/>
          </a:p>
          <a:p>
            <a:r>
              <a:rPr lang="sk-SK" dirty="0" smtClean="0"/>
              <a:t>Vhodné sú aj pre deti v predškolskom veku</a:t>
            </a:r>
          </a:p>
          <a:p>
            <a:pPr lvl="1"/>
            <a:r>
              <a:rPr lang="sk-SK" dirty="0" smtClean="0"/>
              <a:t>ranný vývoj gramotnosti</a:t>
            </a:r>
          </a:p>
          <a:p>
            <a:pPr lvl="1"/>
            <a:r>
              <a:rPr lang="sk-SK" dirty="0" smtClean="0"/>
              <a:t>čítanie s porozumením</a:t>
            </a:r>
          </a:p>
          <a:p>
            <a:pPr lvl="1"/>
            <a:r>
              <a:rPr lang="sk-SK" dirty="0" smtClean="0"/>
              <a:t>rozvoj jazyka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Multimediálne prvky - audio nahrávky čítaného textu, zvukové efekty, obrázky a animácie vstavané do </a:t>
            </a:r>
            <a:r>
              <a:rPr lang="sk-SK" dirty="0" err="1" smtClean="0"/>
              <a:t>e-učebníc</a:t>
            </a:r>
            <a:endParaRPr lang="sk-SK" dirty="0" smtClean="0"/>
          </a:p>
          <a:p>
            <a:endParaRPr lang="sk-SK" dirty="0" smtClean="0"/>
          </a:p>
          <a:p>
            <a:pPr lvl="1"/>
            <a:r>
              <a:rPr lang="sk-SK" sz="2300" dirty="0" smtClean="0"/>
              <a:t>môžu výrazne napomôcť deťom s ich </a:t>
            </a:r>
            <a:r>
              <a:rPr lang="sk-SK" sz="2300" b="1" dirty="0" smtClean="0"/>
              <a:t>čítaním s porozumením </a:t>
            </a:r>
            <a:r>
              <a:rPr lang="sk-SK" sz="2300" dirty="0" smtClean="0"/>
              <a:t>(rozpoznať nové slová) – napr. keď je </a:t>
            </a:r>
            <a:r>
              <a:rPr lang="sk-SK" sz="2300" dirty="0" err="1" smtClean="0"/>
              <a:t>zap</a:t>
            </a:r>
            <a:r>
              <a:rPr lang="sk-SK" sz="2300" dirty="0" smtClean="0"/>
              <a:t>. audio nahrávka </a:t>
            </a:r>
            <a:r>
              <a:rPr lang="sk-SK" sz="2300" dirty="0" err="1" smtClean="0"/>
              <a:t>čít</a:t>
            </a:r>
            <a:r>
              <a:rPr lang="sk-SK" sz="2300" dirty="0" smtClean="0"/>
              <a:t>. textu a počas toho sa zvýrazňuje text, dieťa lepšie drží krok s učebnicou</a:t>
            </a:r>
          </a:p>
          <a:p>
            <a:pPr lvl="1"/>
            <a:endParaRPr lang="sk-SK" sz="2300" dirty="0" smtClean="0"/>
          </a:p>
          <a:p>
            <a:pPr lvl="1"/>
            <a:r>
              <a:rPr lang="sk-SK" sz="2300" dirty="0" smtClean="0"/>
              <a:t>deti si sami vedia nájsť </a:t>
            </a:r>
            <a:r>
              <a:rPr lang="sk-SK" sz="2300" b="1" dirty="0" smtClean="0"/>
              <a:t>vysvetlenia</a:t>
            </a:r>
            <a:r>
              <a:rPr lang="sk-SK" sz="2300" dirty="0" smtClean="0"/>
              <a:t> v </a:t>
            </a:r>
            <a:r>
              <a:rPr lang="sk-SK" sz="2300" dirty="0" err="1" smtClean="0"/>
              <a:t>e-učebnici</a:t>
            </a:r>
            <a:endParaRPr lang="sk-SK" sz="2300" dirty="0" smtClean="0"/>
          </a:p>
          <a:p>
            <a:pPr lvl="1"/>
            <a:endParaRPr lang="sk-SK" sz="2300" dirty="0" smtClean="0"/>
          </a:p>
          <a:p>
            <a:pPr lvl="1"/>
            <a:r>
              <a:rPr lang="sk-SK" sz="2300" dirty="0" smtClean="0"/>
              <a:t>multimediálne prvky pomáhajú aj pri </a:t>
            </a:r>
            <a:r>
              <a:rPr lang="sk-SK" sz="2300" b="1" dirty="0" smtClean="0"/>
              <a:t>čítaní ťažších kníh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Elektronické učebnice 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4.bp.blogspot.com/-9puJdI_3ROE/TtUDvH9yS9I/AAAAAAAAAXk/0L9-wFRjfzE/s1600/_MG_0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662821" cy="42672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Obrázok 4" descr="http://www.eink.com/images/showcase_slide_jetbook_color_image002.jpg"/>
          <p:cNvPicPr/>
          <p:nvPr/>
        </p:nvPicPr>
        <p:blipFill>
          <a:blip r:embed="rId3"/>
          <a:srcRect l="24915" t="4604" r="24746" b="2046"/>
          <a:stretch>
            <a:fillRect/>
          </a:stretch>
        </p:blipFill>
        <p:spPr bwMode="auto">
          <a:xfrm>
            <a:off x="2362200" y="1371600"/>
            <a:ext cx="4278265" cy="52578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Elektronické učebnice </a:t>
            </a: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19812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E-učebnice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 vyučovacej hodine (v Rusku)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sk-SK" b="1" dirty="0" smtClean="0"/>
              <a:t>Použitá 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sk-SK" i="1" dirty="0" err="1" smtClean="0"/>
              <a:t>E-reader</a:t>
            </a:r>
            <a:r>
              <a:rPr lang="sk-SK" dirty="0" smtClean="0"/>
              <a:t>. 2014. [online] [cit. 2014-10-18]. Dostupné na internete: &lt;http://en.wikipedia.org/wiki/E-reader&gt;.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HEIKENFELD, J. – DRZAIC, P. – YEO, J. – KOCH, T. 2011. </a:t>
            </a:r>
            <a:r>
              <a:rPr lang="sk-SK" i="1" dirty="0" smtClean="0"/>
              <a:t>A </a:t>
            </a:r>
            <a:r>
              <a:rPr lang="sk-SK" i="1" dirty="0" err="1" smtClean="0"/>
              <a:t>critical</a:t>
            </a:r>
            <a:r>
              <a:rPr lang="sk-SK" i="1" dirty="0" smtClean="0"/>
              <a:t> </a:t>
            </a:r>
            <a:r>
              <a:rPr lang="sk-SK" i="1" dirty="0" err="1" smtClean="0"/>
              <a:t>review</a:t>
            </a:r>
            <a:r>
              <a:rPr lang="sk-SK" i="1" dirty="0" smtClean="0"/>
              <a:t> of the </a:t>
            </a:r>
            <a:r>
              <a:rPr lang="sk-SK" i="1" dirty="0" err="1" smtClean="0"/>
              <a:t>present</a:t>
            </a:r>
            <a:r>
              <a:rPr lang="sk-SK" i="1" dirty="0" smtClean="0"/>
              <a:t> and </a:t>
            </a:r>
            <a:r>
              <a:rPr lang="sk-SK" i="1" dirty="0" err="1" smtClean="0"/>
              <a:t>future</a:t>
            </a:r>
            <a:r>
              <a:rPr lang="sk-SK" i="1" dirty="0" smtClean="0"/>
              <a:t> </a:t>
            </a:r>
            <a:r>
              <a:rPr lang="sk-SK" i="1" dirty="0" err="1" smtClean="0"/>
              <a:t>prospects</a:t>
            </a:r>
            <a:r>
              <a:rPr lang="sk-SK" i="1" dirty="0" smtClean="0"/>
              <a:t> for </a:t>
            </a:r>
            <a:r>
              <a:rPr lang="sk-SK" i="1" dirty="0" err="1" smtClean="0"/>
              <a:t>electronic</a:t>
            </a:r>
            <a:r>
              <a:rPr lang="sk-SK" i="1" dirty="0" smtClean="0"/>
              <a:t> </a:t>
            </a:r>
            <a:r>
              <a:rPr lang="sk-SK" i="1" dirty="0" err="1" smtClean="0"/>
              <a:t>paper</a:t>
            </a:r>
            <a:r>
              <a:rPr lang="sk-SK" dirty="0" smtClean="0"/>
              <a:t>. In: </a:t>
            </a:r>
            <a:r>
              <a:rPr lang="sk-SK" i="1" dirty="0" err="1" smtClean="0"/>
              <a:t>Journal</a:t>
            </a:r>
            <a:r>
              <a:rPr lang="sk-SK" i="1" dirty="0" smtClean="0"/>
              <a:t> of the Society for </a:t>
            </a:r>
            <a:r>
              <a:rPr lang="sk-SK" i="1" dirty="0" err="1" smtClean="0"/>
              <a:t>Information</a:t>
            </a:r>
            <a:r>
              <a:rPr lang="sk-SK" i="1" dirty="0" smtClean="0"/>
              <a:t> Display</a:t>
            </a:r>
            <a:r>
              <a:rPr lang="sk-SK" dirty="0" smtClean="0"/>
              <a:t>, [online] 2011, [cit. 2014-10-18]. </a:t>
            </a:r>
            <a:r>
              <a:rPr lang="sk-SK" dirty="0" err="1" smtClean="0"/>
              <a:t>Vol</a:t>
            </a:r>
            <a:r>
              <a:rPr lang="sk-SK" dirty="0" smtClean="0"/>
              <a:t>. 19, No. 2. Dostupné na internete: &lt;http://www.researchgate.net/publication/264410910_Review_Paper_A_critical_review_of_the_present_and_future_prospects_for_electronic_paper&gt;.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GREENBERG, A. 2008. </a:t>
            </a:r>
            <a:r>
              <a:rPr lang="sk-SK" i="1" dirty="0" err="1" smtClean="0"/>
              <a:t>IRex</a:t>
            </a:r>
            <a:r>
              <a:rPr lang="sk-SK" i="1" dirty="0" smtClean="0"/>
              <a:t> </a:t>
            </a:r>
            <a:r>
              <a:rPr lang="sk-SK" i="1" dirty="0" err="1" smtClean="0"/>
              <a:t>Takes</a:t>
            </a:r>
            <a:r>
              <a:rPr lang="sk-SK" i="1" dirty="0" smtClean="0"/>
              <a:t> On The </a:t>
            </a:r>
            <a:r>
              <a:rPr lang="sk-SK" i="1" dirty="0" err="1" smtClean="0"/>
              <a:t>Kindle</a:t>
            </a:r>
            <a:r>
              <a:rPr lang="sk-SK" dirty="0" smtClean="0"/>
              <a:t>. In: </a:t>
            </a:r>
            <a:r>
              <a:rPr lang="sk-SK" i="1" dirty="0" err="1" smtClean="0"/>
              <a:t>Forbes</a:t>
            </a:r>
            <a:r>
              <a:rPr lang="sk-SK" i="1" dirty="0" smtClean="0"/>
              <a:t>, </a:t>
            </a:r>
            <a:r>
              <a:rPr lang="sk-SK" dirty="0" smtClean="0"/>
              <a:t>[online] 2008, [cit. 2014-10-18]. Dostupné na internete: &lt;http://www.forbes.com/2008/09/23/amazon-irex-ebook-tech-intel-cx_ag_0923ebook.html&gt;.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JACOBSON, J. – COMISKEY, B. 1999. </a:t>
            </a:r>
            <a:r>
              <a:rPr lang="sk-SK" i="1" dirty="0" err="1" smtClean="0"/>
              <a:t>Nonemissive</a:t>
            </a:r>
            <a:r>
              <a:rPr lang="sk-SK" i="1" dirty="0" smtClean="0"/>
              <a:t> </a:t>
            </a:r>
            <a:r>
              <a:rPr lang="sk-SK" i="1" dirty="0" err="1" smtClean="0"/>
              <a:t>displays</a:t>
            </a:r>
            <a:r>
              <a:rPr lang="sk-SK" i="1" dirty="0" smtClean="0"/>
              <a:t> and </a:t>
            </a:r>
            <a:r>
              <a:rPr lang="sk-SK" i="1" dirty="0" err="1" smtClean="0"/>
              <a:t>piezoelectric</a:t>
            </a:r>
            <a:r>
              <a:rPr lang="sk-SK" i="1" dirty="0" smtClean="0"/>
              <a:t> </a:t>
            </a:r>
            <a:r>
              <a:rPr lang="sk-SK" i="1" dirty="0" err="1" smtClean="0"/>
              <a:t>power</a:t>
            </a:r>
            <a:r>
              <a:rPr lang="sk-SK" i="1" dirty="0" smtClean="0"/>
              <a:t> </a:t>
            </a:r>
            <a:r>
              <a:rPr lang="sk-SK" i="1" dirty="0" err="1" smtClean="0"/>
              <a:t>supplies</a:t>
            </a:r>
            <a:r>
              <a:rPr lang="sk-SK" i="1" dirty="0" smtClean="0"/>
              <a:t> </a:t>
            </a:r>
            <a:r>
              <a:rPr lang="sk-SK" i="1" dirty="0" err="1" smtClean="0"/>
              <a:t>therefor</a:t>
            </a:r>
            <a:r>
              <a:rPr lang="sk-SK" dirty="0" smtClean="0"/>
              <a:t>. [online] 1999, [cit. 2014-10-19]. Dostupné na internete: &lt;http://worldwide.espacenet.com/publicationDetails/description?CC=US&amp;NR=5930026A&amp;KC=A&amp;FT=D&amp;ND=2&amp;date=19990727&amp;DB=&amp;locale=en_EP&gt;.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 CARMODY, T. 2010. </a:t>
            </a:r>
            <a:r>
              <a:rPr lang="sk-SK" i="1" dirty="0" err="1" smtClean="0"/>
              <a:t>How</a:t>
            </a:r>
            <a:r>
              <a:rPr lang="sk-SK" i="1" dirty="0" smtClean="0"/>
              <a:t> E </a:t>
            </a:r>
            <a:r>
              <a:rPr lang="sk-SK" i="1" dirty="0" err="1" smtClean="0"/>
              <a:t>Ink’s</a:t>
            </a:r>
            <a:r>
              <a:rPr lang="sk-SK" i="1" dirty="0" smtClean="0"/>
              <a:t> </a:t>
            </a:r>
            <a:r>
              <a:rPr lang="sk-SK" i="1" dirty="0" err="1" smtClean="0"/>
              <a:t>Triton</a:t>
            </a:r>
            <a:r>
              <a:rPr lang="sk-SK" i="1" dirty="0" smtClean="0"/>
              <a:t> </a:t>
            </a:r>
            <a:r>
              <a:rPr lang="sk-SK" i="1" dirty="0" err="1" smtClean="0"/>
              <a:t>Color</a:t>
            </a:r>
            <a:r>
              <a:rPr lang="sk-SK" i="1" dirty="0" smtClean="0"/>
              <a:t> </a:t>
            </a:r>
            <a:r>
              <a:rPr lang="sk-SK" i="1" dirty="0" err="1" smtClean="0"/>
              <a:t>Displays</a:t>
            </a:r>
            <a:r>
              <a:rPr lang="sk-SK" i="1" dirty="0" smtClean="0"/>
              <a:t> Work, In </a:t>
            </a:r>
            <a:r>
              <a:rPr lang="sk-SK" i="1" dirty="0" err="1" smtClean="0"/>
              <a:t>E-Readers</a:t>
            </a:r>
            <a:r>
              <a:rPr lang="sk-SK" i="1" dirty="0" smtClean="0"/>
              <a:t> and </a:t>
            </a:r>
            <a:r>
              <a:rPr lang="sk-SK" i="1" dirty="0" err="1" smtClean="0"/>
              <a:t>Beyond</a:t>
            </a:r>
            <a:r>
              <a:rPr lang="sk-SK" dirty="0" smtClean="0"/>
              <a:t>. [online] 2010, [cit. 2014-10-19]. Dostupné na internete: &lt;http://www.wired.com/2010/11/how-e-inks-triton-color-displays-work-in-e-readers-and-beyond/&gt;.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smtClean="0"/>
              <a:t>Ink technology</a:t>
            </a:r>
            <a:r>
              <a:rPr lang="sk-SK" dirty="0" smtClean="0"/>
              <a:t>. 2012. [online] 2012, [cit. 2014-10-20]. Dostupné na internete: &lt;http://www.eink.com/technology.html&gt;.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CLAY, J. 2012. </a:t>
            </a:r>
            <a:r>
              <a:rPr lang="sk-SK" i="1" dirty="0" err="1" smtClean="0"/>
              <a:t>Preparing</a:t>
            </a:r>
            <a:r>
              <a:rPr lang="sk-SK" i="1" dirty="0" smtClean="0"/>
              <a:t> for </a:t>
            </a:r>
            <a:r>
              <a:rPr lang="sk-SK" i="1" dirty="0" err="1" smtClean="0"/>
              <a:t>Effective</a:t>
            </a:r>
            <a:r>
              <a:rPr lang="sk-SK" i="1" dirty="0" smtClean="0"/>
              <a:t> </a:t>
            </a:r>
            <a:r>
              <a:rPr lang="sk-SK" i="1" dirty="0" err="1" smtClean="0"/>
              <a:t>Adoption</a:t>
            </a:r>
            <a:r>
              <a:rPr lang="sk-SK" i="1" dirty="0" smtClean="0"/>
              <a:t> and </a:t>
            </a:r>
            <a:r>
              <a:rPr lang="sk-SK" i="1" dirty="0" err="1" smtClean="0"/>
              <a:t>Use</a:t>
            </a:r>
            <a:r>
              <a:rPr lang="sk-SK" i="1" dirty="0" smtClean="0"/>
              <a:t> of </a:t>
            </a:r>
            <a:r>
              <a:rPr lang="sk-SK" i="1" dirty="0" err="1" smtClean="0"/>
              <a:t>eBooks</a:t>
            </a:r>
            <a:r>
              <a:rPr lang="sk-SK" i="1" dirty="0" smtClean="0"/>
              <a:t> in </a:t>
            </a:r>
            <a:r>
              <a:rPr lang="sk-SK" i="1" dirty="0" err="1" smtClean="0"/>
              <a:t>Education</a:t>
            </a:r>
            <a:r>
              <a:rPr lang="sk-SK" dirty="0" smtClean="0"/>
              <a:t>. [online] 2012, [cit. 2014-10-20]. Dostupné na internete: &lt;http://observatory.jisc.ac.uk/docs/ebooks-in-education-draft.pdf&gt;.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How</a:t>
            </a:r>
            <a:r>
              <a:rPr lang="sk-SK" i="1" dirty="0" smtClean="0"/>
              <a:t> E Ink Works</a:t>
            </a:r>
            <a:r>
              <a:rPr lang="sk-SK" dirty="0" smtClean="0"/>
              <a:t>. 2014. [online] [cit. 2014-10-20]. Dostupné na internete: &lt;http://www.phosphorwatches.com/v/site_pages/einktechnology.asp&gt;.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smtClean="0"/>
              <a:t>Amazon </a:t>
            </a:r>
            <a:r>
              <a:rPr lang="sk-SK" i="1" dirty="0" err="1" smtClean="0"/>
              <a:t>Kindle</a:t>
            </a:r>
            <a:r>
              <a:rPr lang="sk-SK" i="1" dirty="0" smtClean="0"/>
              <a:t> 3 </a:t>
            </a:r>
            <a:r>
              <a:rPr lang="sk-SK" i="1" dirty="0" err="1" smtClean="0"/>
              <a:t>Review</a:t>
            </a:r>
            <a:r>
              <a:rPr lang="sk-SK" dirty="0" smtClean="0"/>
              <a:t>. 2014. [online] [cit. 2014-10-20]. Dostupné na internete: &lt;http://www.cygig.com/2011/06/amazon-kindle-3-review-singapore.html&gt;.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CRAVOTTA, R. 2011. </a:t>
            </a:r>
            <a:r>
              <a:rPr lang="sk-SK" i="1" dirty="0" err="1" smtClean="0"/>
              <a:t>How</a:t>
            </a:r>
            <a:r>
              <a:rPr lang="sk-SK" i="1" dirty="0" smtClean="0"/>
              <a:t> to </a:t>
            </a:r>
            <a:r>
              <a:rPr lang="sk-SK" i="1" dirty="0" err="1" smtClean="0"/>
              <a:t>add</a:t>
            </a:r>
            <a:r>
              <a:rPr lang="sk-SK" i="1" dirty="0" smtClean="0"/>
              <a:t> </a:t>
            </a:r>
            <a:r>
              <a:rPr lang="sk-SK" i="1" dirty="0" err="1" smtClean="0"/>
              <a:t>color</a:t>
            </a:r>
            <a:r>
              <a:rPr lang="sk-SK" i="1" dirty="0" smtClean="0"/>
              <a:t> </a:t>
            </a:r>
            <a:r>
              <a:rPr lang="sk-SK" i="1" dirty="0" err="1" smtClean="0"/>
              <a:t>to</a:t>
            </a:r>
            <a:r>
              <a:rPr lang="sk-SK" i="1" dirty="0" smtClean="0"/>
              <a:t> </a:t>
            </a:r>
            <a:r>
              <a:rPr lang="sk-SK" i="1" dirty="0" err="1" smtClean="0"/>
              <a:t>electronic</a:t>
            </a:r>
            <a:r>
              <a:rPr lang="sk-SK" i="1" dirty="0" smtClean="0"/>
              <a:t> </a:t>
            </a:r>
            <a:r>
              <a:rPr lang="sk-SK" i="1" dirty="0" err="1" smtClean="0"/>
              <a:t>ink</a:t>
            </a:r>
            <a:r>
              <a:rPr lang="sk-SK" dirty="0" smtClean="0"/>
              <a:t>. [online] 2011, [cit. 2014-10-20]. Dostupné na internete: &lt;http://www.embeddedinsights.com/channels/topics/e-ink/&gt;.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sk-SK" i="1" dirty="0" err="1" smtClean="0"/>
              <a:t>Readable</a:t>
            </a:r>
            <a:r>
              <a:rPr lang="sk-SK" dirty="0" smtClean="0"/>
              <a:t>. 2012. [online] 2012, [cit. 2014-10-20]. Dostupné na internete: &lt;http://www.eink.com/readable.html&gt;.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Rugged</a:t>
            </a:r>
            <a:r>
              <a:rPr lang="sk-SK" dirty="0" smtClean="0"/>
              <a:t>. 2012. [online] 2012, [cit. 2014-10-20]. Dostupné na internete: &lt;http://www.eink.com/rugged.html&gt;.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Green</a:t>
            </a:r>
            <a:r>
              <a:rPr lang="sk-SK" dirty="0" smtClean="0"/>
              <a:t>. 2012. [online] 2012, [cit. 2014-10-20]. Dostupné na internete: &lt;http://www.eink.com/green.html&gt;.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CHAU, M. 2008. </a:t>
            </a:r>
            <a:r>
              <a:rPr lang="sk-SK" i="1" dirty="0" smtClean="0"/>
              <a:t>The </a:t>
            </a:r>
            <a:r>
              <a:rPr lang="sk-SK" i="1" dirty="0" err="1" smtClean="0"/>
              <a:t>Effects</a:t>
            </a:r>
            <a:r>
              <a:rPr lang="sk-SK" i="1" dirty="0" smtClean="0"/>
              <a:t> of </a:t>
            </a:r>
            <a:r>
              <a:rPr lang="sk-SK" i="1" dirty="0" err="1" smtClean="0"/>
              <a:t>Electronic</a:t>
            </a:r>
            <a:r>
              <a:rPr lang="sk-SK" i="1" dirty="0" smtClean="0"/>
              <a:t> </a:t>
            </a:r>
            <a:r>
              <a:rPr lang="sk-SK" i="1" dirty="0" err="1" smtClean="0"/>
              <a:t>Books</a:t>
            </a:r>
            <a:r>
              <a:rPr lang="sk-SK" i="1" dirty="0" smtClean="0"/>
              <a:t> </a:t>
            </a:r>
            <a:r>
              <a:rPr lang="sk-SK" i="1" dirty="0" err="1" smtClean="0"/>
              <a:t>Designed</a:t>
            </a:r>
            <a:r>
              <a:rPr lang="sk-SK" i="1" dirty="0" smtClean="0"/>
              <a:t> for </a:t>
            </a:r>
            <a:r>
              <a:rPr lang="sk-SK" i="1" dirty="0" err="1" smtClean="0"/>
              <a:t>Children</a:t>
            </a:r>
            <a:r>
              <a:rPr lang="sk-SK" i="1" dirty="0" smtClean="0"/>
              <a:t> in </a:t>
            </a:r>
            <a:r>
              <a:rPr lang="sk-SK" i="1" dirty="0" err="1" smtClean="0"/>
              <a:t>Education</a:t>
            </a:r>
            <a:r>
              <a:rPr lang="sk-SK" dirty="0" smtClean="0"/>
              <a:t>. In: </a:t>
            </a:r>
            <a:r>
              <a:rPr lang="sk-SK" i="1" dirty="0" err="1" smtClean="0"/>
              <a:t>Scroll</a:t>
            </a:r>
            <a:r>
              <a:rPr lang="sk-SK" dirty="0" smtClean="0"/>
              <a:t>, [online] 2008, [cit. 2014-10-21] </a:t>
            </a:r>
            <a:r>
              <a:rPr lang="sk-SK" dirty="0" err="1" smtClean="0"/>
              <a:t>Vol</a:t>
            </a:r>
            <a:r>
              <a:rPr lang="sk-SK" dirty="0" smtClean="0"/>
              <a:t>. 1, No. 1. Dostupné na internete: &lt;http://fdt.library.utoronto.ca/index.php/fdt/article/view/4904/1762&gt;.  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NELSON, M. R. 2008. </a:t>
            </a:r>
            <a:r>
              <a:rPr lang="sk-SK" i="1" dirty="0" smtClean="0"/>
              <a:t>E – </a:t>
            </a:r>
            <a:r>
              <a:rPr lang="sk-SK" i="1" dirty="0" err="1" smtClean="0"/>
              <a:t>Books</a:t>
            </a:r>
            <a:r>
              <a:rPr lang="sk-SK" i="1" dirty="0" smtClean="0"/>
              <a:t> in </a:t>
            </a:r>
            <a:r>
              <a:rPr lang="sk-SK" i="1" dirty="0" err="1" smtClean="0"/>
              <a:t>Higher</a:t>
            </a:r>
            <a:r>
              <a:rPr lang="sk-SK" i="1" dirty="0" smtClean="0"/>
              <a:t> </a:t>
            </a:r>
            <a:r>
              <a:rPr lang="sk-SK" i="1" dirty="0" err="1" smtClean="0"/>
              <a:t>Education</a:t>
            </a:r>
            <a:r>
              <a:rPr lang="sk-SK" dirty="0" smtClean="0"/>
              <a:t>. [online] 2008, [cit. 2014-10-21]. Dostupné na internete: &lt;https://net.educause.edu/ir/library/pdf/ERM0822.pdf&gt;.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Comparasion</a:t>
            </a:r>
            <a:r>
              <a:rPr lang="sk-SK" i="1" dirty="0" smtClean="0"/>
              <a:t> of </a:t>
            </a:r>
            <a:r>
              <a:rPr lang="sk-SK" i="1" dirty="0" err="1" smtClean="0"/>
              <a:t>e-book</a:t>
            </a:r>
            <a:r>
              <a:rPr lang="sk-SK" i="1" dirty="0" smtClean="0"/>
              <a:t> </a:t>
            </a:r>
            <a:r>
              <a:rPr lang="sk-SK" i="1" dirty="0" err="1" smtClean="0"/>
              <a:t>readers</a:t>
            </a:r>
            <a:r>
              <a:rPr lang="sk-SK" dirty="0" smtClean="0"/>
              <a:t>. 2014. [online] 2014, [cit. 2014-10-22]. Dostupné na internete: &lt;http://en.wikipedia.org/wiki/Comparison_of_e-book_readers&gt;.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ZHUKOV, A. 2009. </a:t>
            </a:r>
            <a:r>
              <a:rPr lang="sk-SK" i="1" dirty="0" err="1" smtClean="0"/>
              <a:t>E-ink</a:t>
            </a:r>
            <a:r>
              <a:rPr lang="sk-SK" i="1" dirty="0" smtClean="0"/>
              <a:t>, </a:t>
            </a:r>
            <a:r>
              <a:rPr lang="sk-SK" i="1" dirty="0" err="1" smtClean="0"/>
              <a:t>e-paper</a:t>
            </a:r>
            <a:r>
              <a:rPr lang="sk-SK" i="1" dirty="0" smtClean="0"/>
              <a:t> and </a:t>
            </a:r>
            <a:r>
              <a:rPr lang="sk-SK" i="1" dirty="0" err="1" smtClean="0"/>
              <a:t>e-books</a:t>
            </a:r>
            <a:r>
              <a:rPr lang="sk-SK" i="1" dirty="0" smtClean="0"/>
              <a:t>: technology, </a:t>
            </a:r>
            <a:r>
              <a:rPr lang="sk-SK" i="1" dirty="0" err="1" smtClean="0"/>
              <a:t>business</a:t>
            </a:r>
            <a:r>
              <a:rPr lang="sk-SK" i="1" dirty="0" smtClean="0"/>
              <a:t>, </a:t>
            </a:r>
            <a:r>
              <a:rPr lang="sk-SK" i="1" dirty="0" err="1" smtClean="0"/>
              <a:t>market</a:t>
            </a:r>
            <a:r>
              <a:rPr lang="sk-SK" dirty="0" smtClean="0"/>
              <a:t>. [online] 2009, [cit. 2014-10-23]. Dostupné na internete: &lt;http://www.x-drivers.com/articles/technologies/8/full.html&gt;.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Why</a:t>
            </a:r>
            <a:r>
              <a:rPr lang="sk-SK" i="1" dirty="0" smtClean="0"/>
              <a:t> </a:t>
            </a:r>
            <a:r>
              <a:rPr lang="sk-SK" i="1" dirty="0" err="1" smtClean="0"/>
              <a:t>ePaper</a:t>
            </a:r>
            <a:r>
              <a:rPr lang="sk-SK" i="1" dirty="0" smtClean="0"/>
              <a:t> (EPD)</a:t>
            </a:r>
            <a:r>
              <a:rPr lang="sk-SK" dirty="0" smtClean="0"/>
              <a:t>. 2014. [online] 2014, [cit. 2014-10-23]. Dostupné na internete: &lt;http://www.pervasivedisplays.com/technology/home&gt;.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jetBook</a:t>
            </a:r>
            <a:r>
              <a:rPr lang="sk-SK" i="1" dirty="0" smtClean="0"/>
              <a:t> </a:t>
            </a:r>
            <a:r>
              <a:rPr lang="sk-SK" i="1" dirty="0" err="1" smtClean="0"/>
              <a:t>Color</a:t>
            </a:r>
            <a:r>
              <a:rPr lang="sk-SK" dirty="0" smtClean="0"/>
              <a:t>. 2013. [online] 2013, [cit. 2014-10-23]. Dostupné na internete: &lt;http://arum.com.ua/product/89641/ECTACO-jetBook-Color&gt;.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eReaders</a:t>
            </a:r>
            <a:r>
              <a:rPr lang="sk-SK" dirty="0" smtClean="0"/>
              <a:t>. 2012. [online] 2012, [cit. 2014-10-23]. Dostupné na internete: &lt;http://www.womansday.com/life/saving-money/cheaper-in-2012-7#slide-7&gt;.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eBook</a:t>
            </a:r>
            <a:r>
              <a:rPr lang="sk-SK" i="1" dirty="0" smtClean="0"/>
              <a:t> </a:t>
            </a:r>
            <a:r>
              <a:rPr lang="sk-SK" i="1" dirty="0" err="1" smtClean="0"/>
              <a:t>e-Readers</a:t>
            </a:r>
            <a:r>
              <a:rPr lang="sk-SK" dirty="0" smtClean="0"/>
              <a:t>. 2012. [online] 2012, [cit. 2014-10-23]. Dostupné na internete: &lt;http://www.digitaltechnews.com/news/ebook-e-readers/&gt;.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jetBook</a:t>
            </a:r>
            <a:r>
              <a:rPr lang="sk-SK" i="1" dirty="0" smtClean="0"/>
              <a:t> </a:t>
            </a:r>
            <a:r>
              <a:rPr lang="sk-SK" i="1" dirty="0" err="1" smtClean="0"/>
              <a:t>Color</a:t>
            </a:r>
            <a:r>
              <a:rPr lang="sk-SK" i="1" dirty="0" smtClean="0"/>
              <a:t> in </a:t>
            </a:r>
            <a:r>
              <a:rPr lang="sk-SK" i="1" dirty="0" err="1" smtClean="0"/>
              <a:t>Russian</a:t>
            </a:r>
            <a:r>
              <a:rPr lang="sk-SK" i="1" dirty="0" smtClean="0"/>
              <a:t> </a:t>
            </a:r>
            <a:r>
              <a:rPr lang="sk-SK" i="1" dirty="0" err="1" smtClean="0"/>
              <a:t>Schools</a:t>
            </a:r>
            <a:r>
              <a:rPr lang="sk-SK" dirty="0" smtClean="0"/>
              <a:t>. 2011. [online] 2011, [cit. 2014-10-23]. Dostupné na internete: &lt;http://ectaco-global.blogspot.sk/2011/11/jetbook-color-in-russian-schools-photos.html&gt;.</a:t>
            </a:r>
          </a:p>
          <a:p>
            <a:pPr lvl="0"/>
            <a:endParaRPr lang="sk-SK" dirty="0" smtClean="0"/>
          </a:p>
          <a:p>
            <a:pPr lvl="0"/>
            <a:r>
              <a:rPr lang="sk-SK" i="1" dirty="0" err="1" smtClean="0"/>
              <a:t>Borrow</a:t>
            </a:r>
            <a:r>
              <a:rPr lang="sk-SK" i="1" dirty="0" smtClean="0"/>
              <a:t> </a:t>
            </a:r>
            <a:r>
              <a:rPr lang="sk-SK" i="1" dirty="0" err="1" smtClean="0"/>
              <a:t>Kindle</a:t>
            </a:r>
            <a:r>
              <a:rPr lang="sk-SK" i="1" dirty="0" smtClean="0"/>
              <a:t> </a:t>
            </a:r>
            <a:r>
              <a:rPr lang="sk-SK" i="1" dirty="0" err="1" smtClean="0"/>
              <a:t>Books</a:t>
            </a:r>
            <a:r>
              <a:rPr lang="sk-SK" i="1" dirty="0" smtClean="0"/>
              <a:t> from </a:t>
            </a:r>
            <a:r>
              <a:rPr lang="sk-SK" i="1" dirty="0" err="1" smtClean="0"/>
              <a:t>Your</a:t>
            </a:r>
            <a:r>
              <a:rPr lang="sk-SK" i="1" dirty="0" smtClean="0"/>
              <a:t> </a:t>
            </a:r>
            <a:r>
              <a:rPr lang="sk-SK" i="1" dirty="0" err="1" smtClean="0"/>
              <a:t>Local</a:t>
            </a:r>
            <a:r>
              <a:rPr lang="sk-SK" i="1" dirty="0" smtClean="0"/>
              <a:t> </a:t>
            </a:r>
            <a:r>
              <a:rPr lang="sk-SK" i="1" dirty="0" err="1" smtClean="0"/>
              <a:t>Library</a:t>
            </a:r>
            <a:r>
              <a:rPr lang="sk-SK" i="1" dirty="0" smtClean="0"/>
              <a:t>.</a:t>
            </a:r>
            <a:r>
              <a:rPr lang="sk-SK" dirty="0" smtClean="0"/>
              <a:t> 2014. [online] 2011, [cit. 2014-10-23]. Dostupné na internete: &lt;http://www.amazon.com/gp/feature.html?docId=1000718231&gt;.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41330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E-reader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 smtClean="0"/>
              <a:t>Čítačka elektronických kníh </a:t>
            </a:r>
            <a:r>
              <a:rPr lang="en-US" sz="2200" dirty="0" smtClean="0"/>
              <a:t>(</a:t>
            </a:r>
            <a:r>
              <a:rPr lang="sk-SK" sz="2200" dirty="0" err="1" smtClean="0"/>
              <a:t>e-reader</a:t>
            </a:r>
            <a:r>
              <a:rPr lang="en-US" sz="2200" dirty="0" smtClean="0"/>
              <a:t>, e-book reader)</a:t>
            </a:r>
            <a:r>
              <a:rPr lang="sk-SK" sz="2200" dirty="0" smtClean="0"/>
              <a:t>, je mobilné elektronické zariadenie, ktoré je navrhnuté primárne na čítanie digitálnych elektronických kníh a periodík</a:t>
            </a:r>
            <a:r>
              <a:rPr lang="en-US" sz="2200" dirty="0" smtClean="0"/>
              <a:t>.</a:t>
            </a:r>
          </a:p>
          <a:p>
            <a:endParaRPr lang="sk-SK" sz="2200" dirty="0" smtClean="0"/>
          </a:p>
          <a:p>
            <a:endParaRPr lang="sk-SK" sz="2200" dirty="0"/>
          </a:p>
        </p:txBody>
      </p:sp>
      <p:pic>
        <p:nvPicPr>
          <p:cNvPr id="5" name="Obrázok 4" descr="http://www.womansday.com/cm/womansday/images/ie/07-e-reader-coffee-lgn.jpg"/>
          <p:cNvPicPr/>
          <p:nvPr/>
        </p:nvPicPr>
        <p:blipFill>
          <a:blip r:embed="rId2"/>
          <a:srcRect l="32602" t="20328" r="2280"/>
          <a:stretch>
            <a:fillRect/>
          </a:stretch>
        </p:blipFill>
        <p:spPr bwMode="auto">
          <a:xfrm>
            <a:off x="838200" y="3429000"/>
            <a:ext cx="2514600" cy="230792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k-SK" dirty="0" smtClean="0"/>
              <a:t>Technológia E Ink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sk-SK" sz="2400" dirty="0" smtClean="0"/>
          </a:p>
          <a:p>
            <a:pPr>
              <a:lnSpc>
                <a:spcPct val="120000"/>
              </a:lnSpc>
            </a:pPr>
            <a:r>
              <a:rPr lang="sk-SK" dirty="0" smtClean="0"/>
              <a:t>E Ink je špecifický typ elektronického papiera, vyrába ho spoločnosť E Ink </a:t>
            </a:r>
            <a:r>
              <a:rPr lang="sk-SK" dirty="0" err="1" smtClean="0"/>
              <a:t>Corporation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sk-SK" dirty="0" smtClean="0"/>
              <a:t>1997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V</a:t>
            </a:r>
            <a:r>
              <a:rPr lang="sk-SK" dirty="0" err="1" smtClean="0"/>
              <a:t>ýskum</a:t>
            </a:r>
            <a:r>
              <a:rPr lang="en-US" dirty="0" smtClean="0"/>
              <a:t> </a:t>
            </a:r>
            <a:r>
              <a:rPr lang="sk-SK" dirty="0" smtClean="0"/>
              <a:t>na MIT </a:t>
            </a:r>
            <a:r>
              <a:rPr lang="sk-SK" dirty="0" err="1" smtClean="0"/>
              <a:t>Media</a:t>
            </a:r>
            <a:r>
              <a:rPr lang="sk-SK" dirty="0" smtClean="0"/>
              <a:t> </a:t>
            </a:r>
            <a:r>
              <a:rPr lang="sk-SK" dirty="0" err="1" smtClean="0"/>
              <a:t>Lab</a:t>
            </a:r>
            <a:r>
              <a:rPr lang="sk-SK" dirty="0" smtClean="0"/>
              <a:t> </a:t>
            </a:r>
            <a:r>
              <a:rPr lang="en-US" dirty="0" smtClean="0"/>
              <a:t>- </a:t>
            </a:r>
            <a:r>
              <a:rPr lang="sk-SK" dirty="0" err="1" smtClean="0"/>
              <a:t>Joseph</a:t>
            </a:r>
            <a:r>
              <a:rPr lang="sk-SK" dirty="0" smtClean="0"/>
              <a:t> </a:t>
            </a:r>
            <a:r>
              <a:rPr lang="sk-SK" dirty="0" err="1" smtClean="0"/>
              <a:t>Jacobson</a:t>
            </a:r>
            <a:r>
              <a:rPr lang="sk-SK" dirty="0" smtClean="0"/>
              <a:t> a </a:t>
            </a:r>
            <a:r>
              <a:rPr lang="sk-SK" dirty="0" err="1" smtClean="0"/>
              <a:t>Barret</a:t>
            </a:r>
            <a:r>
              <a:rPr lang="sk-SK" dirty="0" smtClean="0"/>
              <a:t> </a:t>
            </a:r>
            <a:r>
              <a:rPr lang="sk-SK" dirty="0" err="1" smtClean="0"/>
              <a:t>Comiskey</a:t>
            </a:r>
            <a:r>
              <a:rPr lang="sk-SK" dirty="0" smtClean="0"/>
              <a:t> vynálezcovia originálneho patentu z roku 1996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sk-SK" sz="2400" b="1" dirty="0" smtClean="0"/>
              <a:t>Elektronický papier </a:t>
            </a:r>
            <a:r>
              <a:rPr lang="en-US" sz="2400" dirty="0" smtClean="0"/>
              <a:t>(electronic paper)</a:t>
            </a:r>
            <a:r>
              <a:rPr lang="sk-SK" sz="2400" dirty="0" smtClean="0"/>
              <a:t> je zobrazovacia technológia, ktorá napodobňuje vzhľad obyčajného atramentu na papieri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sk-SK" sz="2400" b="1" dirty="0" smtClean="0"/>
              <a:t>E Ink</a:t>
            </a:r>
            <a:r>
              <a:rPr lang="sk-SK" sz="2400" dirty="0" smtClean="0"/>
              <a:t> </a:t>
            </a:r>
            <a:r>
              <a:rPr lang="en-US" sz="2400" dirty="0" smtClean="0"/>
              <a:t>(</a:t>
            </a:r>
            <a:r>
              <a:rPr lang="sk-SK" sz="2400" dirty="0" err="1" smtClean="0"/>
              <a:t>electrophoretic</a:t>
            </a:r>
            <a:r>
              <a:rPr lang="sk-SK" sz="2400" dirty="0" smtClean="0"/>
              <a:t> </a:t>
            </a:r>
            <a:r>
              <a:rPr lang="sk-SK" sz="2400" dirty="0" err="1" smtClean="0"/>
              <a:t>ink</a:t>
            </a:r>
            <a:r>
              <a:rPr lang="en-US" sz="2400" dirty="0" smtClean="0"/>
              <a:t>)</a:t>
            </a:r>
            <a:r>
              <a:rPr lang="sk-SK" sz="2400" dirty="0" smtClean="0"/>
              <a:t> je </a:t>
            </a:r>
            <a:r>
              <a:rPr lang="sk-SK" sz="2400" b="1" dirty="0" smtClean="0"/>
              <a:t>optický komponent filmu </a:t>
            </a:r>
            <a:r>
              <a:rPr lang="sk-SK" sz="2400" dirty="0" smtClean="0"/>
              <a:t>používaného pri výrobe displejov z elektronického papiera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K</a:t>
            </a:r>
            <a:r>
              <a:rPr lang="sk-SK" sz="2400" dirty="0" err="1" smtClean="0"/>
              <a:t>onvenčné</a:t>
            </a:r>
            <a:r>
              <a:rPr lang="sk-SK" sz="2400" dirty="0" smtClean="0"/>
              <a:t> podsvietené ploché displeje (napr. LCD) - </a:t>
            </a:r>
            <a:r>
              <a:rPr lang="sk-SK" sz="2400" b="1" dirty="0" smtClean="0"/>
              <a:t>emitujú</a:t>
            </a:r>
            <a:r>
              <a:rPr lang="sk-SK" sz="2400" dirty="0" smtClean="0"/>
              <a:t> svetlo, displej z elektronického papiera - svetlo </a:t>
            </a:r>
            <a:r>
              <a:rPr lang="sk-SK" sz="2400" b="1" dirty="0" smtClean="0"/>
              <a:t>odráža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k-SK" dirty="0" smtClean="0"/>
              <a:t>Technológia E Ink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Bistabilný</a:t>
            </a:r>
            <a:r>
              <a:rPr lang="sk-SK" b="1" dirty="0" smtClean="0"/>
              <a:t> </a:t>
            </a:r>
            <a:r>
              <a:rPr lang="en-US" b="1" dirty="0" err="1" smtClean="0"/>
              <a:t>displej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bistable</a:t>
            </a:r>
            <a:r>
              <a:rPr lang="sk-SK" dirty="0" smtClean="0"/>
              <a:t>) </a:t>
            </a:r>
          </a:p>
          <a:p>
            <a:endParaRPr lang="sk-SK" dirty="0" smtClean="0"/>
          </a:p>
          <a:p>
            <a:pPr lvl="1"/>
            <a:r>
              <a:rPr lang="sk-SK" dirty="0" smtClean="0"/>
              <a:t>obraz na E Ink displeji sa zachováva aj keď by sme odpojili všetky elektrické zdroje</a:t>
            </a:r>
            <a:endParaRPr lang="en-US" dirty="0" smtClean="0"/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displej spotrebuje elektrickú energiu len pri obnove obrazovky (pri otočení na ďalšiu stranu knihy, počas čítania strany sa energia nespotrebováva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endParaRPr lang="en-US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k-SK" dirty="0" smtClean="0"/>
              <a:t>Technológia E Ink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R</a:t>
            </a:r>
            <a:r>
              <a:rPr lang="sk-SK" sz="2600" b="1" dirty="0" err="1" smtClean="0"/>
              <a:t>eflektívny</a:t>
            </a:r>
            <a:r>
              <a:rPr lang="sk-SK" sz="2600" b="1" dirty="0" smtClean="0"/>
              <a:t> displej </a:t>
            </a:r>
            <a:r>
              <a:rPr lang="sk-SK" sz="2600" dirty="0" smtClean="0"/>
              <a:t>(</a:t>
            </a:r>
            <a:r>
              <a:rPr lang="sk-SK" sz="2600" dirty="0" err="1" smtClean="0"/>
              <a:t>reflective</a:t>
            </a:r>
            <a:r>
              <a:rPr lang="sk-SK" sz="2600" dirty="0" smtClean="0"/>
              <a:t> display)</a:t>
            </a:r>
          </a:p>
          <a:p>
            <a:endParaRPr lang="sk-SK" sz="2600" dirty="0" smtClean="0"/>
          </a:p>
          <a:p>
            <a:pPr lvl="1"/>
            <a:r>
              <a:rPr lang="sk-SK" sz="2200" dirty="0" smtClean="0"/>
              <a:t>v </a:t>
            </a:r>
            <a:r>
              <a:rPr lang="sk-SK" sz="2200" dirty="0" err="1" smtClean="0"/>
              <a:t>emisívnych</a:t>
            </a:r>
            <a:r>
              <a:rPr lang="sk-SK" sz="2200" dirty="0" smtClean="0"/>
              <a:t> displejoch (LCD) je svetlo z podsvietenia </a:t>
            </a:r>
            <a:r>
              <a:rPr lang="sk-SK" sz="2200" b="1" dirty="0" smtClean="0"/>
              <a:t>projektované</a:t>
            </a:r>
            <a:r>
              <a:rPr lang="sk-SK" sz="2200" dirty="0" smtClean="0"/>
              <a:t> cez displej do očí</a:t>
            </a:r>
          </a:p>
          <a:p>
            <a:pPr lvl="2">
              <a:lnSpc>
                <a:spcPct val="160000"/>
              </a:lnSpc>
            </a:pPr>
            <a:r>
              <a:rPr lang="sk-SK" sz="2000" dirty="0" smtClean="0"/>
              <a:t>podsvietenie spotrebuje až 40 % elektrickej energie</a:t>
            </a:r>
          </a:p>
          <a:p>
            <a:pPr lvl="2"/>
            <a:endParaRPr lang="sk-SK" sz="2600" dirty="0" smtClean="0"/>
          </a:p>
          <a:p>
            <a:pPr lvl="1"/>
            <a:r>
              <a:rPr lang="sk-SK" sz="2200" dirty="0" smtClean="0"/>
              <a:t>v E Ink displejoch sa využíva svetlo okolitého prostredia, ktoré sa </a:t>
            </a:r>
            <a:r>
              <a:rPr lang="sk-SK" sz="2200" b="1" dirty="0" smtClean="0"/>
              <a:t>odráža</a:t>
            </a:r>
            <a:r>
              <a:rPr lang="sk-SK" sz="2200" dirty="0" smtClean="0"/>
              <a:t> od povrchu displeja do očí </a:t>
            </a:r>
          </a:p>
          <a:p>
            <a:pPr lvl="2">
              <a:lnSpc>
                <a:spcPct val="160000"/>
              </a:lnSpc>
            </a:pPr>
            <a:r>
              <a:rPr lang="sk-SK" sz="2000" dirty="0" smtClean="0"/>
              <a:t>čím viac okolitého svetla tým svetlejší je obraz</a:t>
            </a:r>
          </a:p>
          <a:p>
            <a:pPr lvl="2">
              <a:lnSpc>
                <a:spcPct val="160000"/>
              </a:lnSpc>
            </a:pPr>
            <a:r>
              <a:rPr lang="sk-SK" sz="2000" dirty="0" smtClean="0"/>
              <a:t>pozorovací uhol 180°</a:t>
            </a:r>
          </a:p>
          <a:p>
            <a:pPr lvl="2">
              <a:lnSpc>
                <a:spcPct val="160000"/>
              </a:lnSpc>
            </a:pPr>
            <a:r>
              <a:rPr lang="sk-SK" sz="2000" dirty="0" smtClean="0"/>
              <a:t>menej unavené oči ako pri LCD displeji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Čierno-biely E Ink displej</a:t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236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sk-SK" sz="2000" dirty="0" smtClean="0"/>
              <a:t>E Ink displej pozostáva z miliónov malých </a:t>
            </a:r>
            <a:r>
              <a:rPr lang="sk-SK" sz="2000" dirty="0" err="1" smtClean="0"/>
              <a:t>mikrokapsúl</a:t>
            </a:r>
            <a:r>
              <a:rPr lang="sk-SK" sz="2000" dirty="0" smtClean="0"/>
              <a:t> (priemer ľudského vlasu</a:t>
            </a:r>
            <a:r>
              <a:rPr lang="en-US" sz="2000" dirty="0" smtClean="0"/>
              <a:t>)</a:t>
            </a:r>
            <a:r>
              <a:rPr lang="sk-SK" sz="2000" dirty="0" smtClean="0"/>
              <a:t> -</a:t>
            </a:r>
            <a:r>
              <a:rPr lang="en-US" sz="2000" dirty="0" smtClean="0"/>
              <a:t> v </a:t>
            </a:r>
            <a:r>
              <a:rPr lang="sk-SK" sz="2000" dirty="0" smtClean="0"/>
              <a:t>tenko</a:t>
            </a:r>
            <a:r>
              <a:rPr lang="en-US" sz="2000" dirty="0" smtClean="0"/>
              <a:t>m</a:t>
            </a:r>
            <a:r>
              <a:rPr lang="sk-SK" sz="2000" dirty="0" smtClean="0"/>
              <a:t> film</a:t>
            </a:r>
            <a:r>
              <a:rPr lang="en-US" sz="2000" dirty="0" smtClean="0"/>
              <a:t>e</a:t>
            </a:r>
          </a:p>
          <a:p>
            <a:endParaRPr lang="en-US" sz="2000" dirty="0" smtClean="0"/>
          </a:p>
          <a:p>
            <a:r>
              <a:rPr lang="sk-SK" sz="2000" dirty="0" smtClean="0"/>
              <a:t>Každá </a:t>
            </a:r>
            <a:r>
              <a:rPr lang="sk-SK" sz="2000" dirty="0" err="1" smtClean="0"/>
              <a:t>mikrokapsula</a:t>
            </a:r>
            <a:r>
              <a:rPr lang="sk-SK" sz="2000" dirty="0" smtClean="0"/>
              <a:t> obsahuje </a:t>
            </a:r>
            <a:endParaRPr lang="en-US" sz="2000" dirty="0" smtClean="0"/>
          </a:p>
          <a:p>
            <a:pPr lvl="1"/>
            <a:r>
              <a:rPr lang="sk-SK" sz="1900" dirty="0" smtClean="0"/>
              <a:t>pozitívne nabité biele častice</a:t>
            </a:r>
            <a:endParaRPr lang="en-US" sz="1900" dirty="0" smtClean="0"/>
          </a:p>
          <a:p>
            <a:pPr lvl="1"/>
            <a:r>
              <a:rPr lang="sk-SK" sz="1900" dirty="0" smtClean="0"/>
              <a:t>negatívne nabité čierne častice</a:t>
            </a:r>
            <a:endParaRPr lang="sk-SK" sz="1900" dirty="0"/>
          </a:p>
        </p:txBody>
      </p:sp>
      <p:pic>
        <p:nvPicPr>
          <p:cNvPr id="9" name="Obrázok 8" descr="http://i.imgur.com/PKtd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5181600" cy="32385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" name="Obrázok 9" descr="http://hotline.ua/img/tx/760/7607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2790825" cy="40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Cross-Section of Electronic-Ink Microcapsules © E Ink Corporation, 2002"/>
          <p:cNvPicPr/>
          <p:nvPr/>
        </p:nvPicPr>
        <p:blipFill>
          <a:blip r:embed="rId4"/>
          <a:srcRect l="2645" t="4483" r="2314" b="4138"/>
          <a:stretch>
            <a:fillRect/>
          </a:stretch>
        </p:blipFill>
        <p:spPr bwMode="auto">
          <a:xfrm>
            <a:off x="609600" y="3733800"/>
            <a:ext cx="6019800" cy="2774343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2" name="Obrázok 11" descr="e-paper module component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495800"/>
            <a:ext cx="5760720" cy="1297925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d/df/Kindle_3_microcapsu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277100" cy="54483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Pridanie priesvitného farebného filtra nad vrstvu </a:t>
            </a:r>
            <a:r>
              <a:rPr lang="sk-SK" sz="2000" dirty="0" err="1" smtClean="0"/>
              <a:t>mikrokapsulového</a:t>
            </a:r>
            <a:r>
              <a:rPr lang="sk-SK" sz="2000" dirty="0" smtClean="0"/>
              <a:t> filmu</a:t>
            </a:r>
          </a:p>
          <a:p>
            <a:endParaRPr lang="sk-SK" sz="2000" dirty="0" smtClean="0"/>
          </a:p>
          <a:p>
            <a:r>
              <a:rPr lang="sk-SK" sz="2000" dirty="0" smtClean="0"/>
              <a:t>RGBW (</a:t>
            </a:r>
            <a:r>
              <a:rPr lang="sk-SK" sz="2000" dirty="0" err="1" smtClean="0"/>
              <a:t>red</a:t>
            </a:r>
            <a:r>
              <a:rPr lang="sk-SK" sz="2000" dirty="0" smtClean="0"/>
              <a:t>, </a:t>
            </a:r>
            <a:r>
              <a:rPr lang="sk-SK" sz="2000" dirty="0" err="1" smtClean="0"/>
              <a:t>green</a:t>
            </a:r>
            <a:r>
              <a:rPr lang="sk-SK" sz="2000" dirty="0" smtClean="0"/>
              <a:t>, </a:t>
            </a:r>
            <a:r>
              <a:rPr lang="sk-SK" sz="2000" dirty="0" err="1" smtClean="0"/>
              <a:t>blue</a:t>
            </a:r>
            <a:r>
              <a:rPr lang="sk-SK" sz="2000" dirty="0" smtClean="0"/>
              <a:t>, </a:t>
            </a:r>
            <a:r>
              <a:rPr lang="sk-SK" sz="2000" dirty="0" err="1" smtClean="0"/>
              <a:t>white</a:t>
            </a:r>
            <a:r>
              <a:rPr lang="sk-SK" sz="2000" dirty="0" smtClean="0"/>
              <a:t>) farebný filter</a:t>
            </a:r>
          </a:p>
          <a:p>
            <a:endParaRPr lang="sk-SK" sz="2000" dirty="0" smtClean="0"/>
          </a:p>
          <a:p>
            <a:r>
              <a:rPr lang="sk-SK" sz="2000" dirty="0" smtClean="0"/>
              <a:t>Napríklad červená farba - priviesť na povrch </a:t>
            </a:r>
            <a:r>
              <a:rPr lang="sk-SK" sz="2000" dirty="0" err="1" smtClean="0"/>
              <a:t>mikrokapsúl</a:t>
            </a:r>
            <a:r>
              <a:rPr lang="sk-SK" sz="2000" dirty="0" smtClean="0"/>
              <a:t>, pod červeným segmentom filtra všetky biele častice. Pod ostatné segmenty čierne častice</a:t>
            </a:r>
          </a:p>
          <a:p>
            <a:endParaRPr lang="sk-SK" sz="2000" dirty="0" smtClean="0"/>
          </a:p>
          <a:p>
            <a:r>
              <a:rPr lang="sk-SK" sz="2000" dirty="0" smtClean="0"/>
              <a:t>Farebné E </a:t>
            </a:r>
            <a:r>
              <a:rPr lang="sk-SK" sz="2000" dirty="0" err="1" smtClean="0"/>
              <a:t>ink</a:t>
            </a:r>
            <a:r>
              <a:rPr lang="sk-SK" sz="2000" dirty="0" smtClean="0"/>
              <a:t> displeje s farebným</a:t>
            </a:r>
          </a:p>
          <a:p>
            <a:pPr>
              <a:buNone/>
            </a:pPr>
            <a:r>
              <a:rPr lang="sk-SK" sz="2000" dirty="0" smtClean="0"/>
              <a:t>    rozlíšením 4096 farieb a 16-timi </a:t>
            </a:r>
          </a:p>
          <a:p>
            <a:pPr>
              <a:buNone/>
            </a:pPr>
            <a:r>
              <a:rPr lang="sk-SK" sz="2000" dirty="0" smtClean="0"/>
              <a:t>    odtieňmi šedej</a:t>
            </a:r>
          </a:p>
          <a:p>
            <a:endParaRPr lang="sk-SK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33400" y="533400"/>
            <a:ext cx="822960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Farebný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Ink displej</a:t>
            </a:r>
            <a:b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ok 6" descr="http://www.embeddedinsights.com/channels/wp-content/uploads/2011/02/110215-color-eink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267200"/>
            <a:ext cx="2897798" cy="24003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900</TotalTime>
  <Words>1161</Words>
  <Application>Microsoft Office PowerPoint</Application>
  <PresentationFormat>Prezentácia na obrazovke (4:3)</PresentationFormat>
  <Paragraphs>281</Paragraphs>
  <Slides>28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Wingdings 2</vt:lpstr>
      <vt:lpstr>Tok</vt:lpstr>
      <vt:lpstr>1_Motív Office</vt:lpstr>
      <vt:lpstr>Motív Office</vt:lpstr>
      <vt:lpstr>Rozvoj inovatívnych foriem vzdelávania na Univerzite Mateja Bela v Banskej Bystrici ITMS 26110230077</vt:lpstr>
      <vt:lpstr>Obsah</vt:lpstr>
      <vt:lpstr>E-reader</vt:lpstr>
      <vt:lpstr>Technológia E Ink </vt:lpstr>
      <vt:lpstr>Technológia E Ink </vt:lpstr>
      <vt:lpstr>Technológia E Ink </vt:lpstr>
      <vt:lpstr>Čierno-biely E Ink displej </vt:lpstr>
      <vt:lpstr>Prezentácia programu PowerPoint</vt:lpstr>
      <vt:lpstr>Prezentácia programu PowerPoint</vt:lpstr>
      <vt:lpstr>Prezentácia programu PowerPoint</vt:lpstr>
      <vt:lpstr>Výhody čítačiek elektronických kníh </vt:lpstr>
      <vt:lpstr>Výhody čítačiek elektronických kníh </vt:lpstr>
      <vt:lpstr>Výhody čítačiek elektronických kníh </vt:lpstr>
      <vt:lpstr>Nevýhody čítačiek elektronických kníh </vt:lpstr>
      <vt:lpstr>Základné parametre a formáty  </vt:lpstr>
      <vt:lpstr>Využitie E Ink displeja</vt:lpstr>
      <vt:lpstr>Využitie čítačiek elektronických kníh vo vzdelávaní  </vt:lpstr>
      <vt:lpstr>Zdroje elektronických kníh </vt:lpstr>
      <vt:lpstr>Zdroje elektronických kníh </vt:lpstr>
      <vt:lpstr>Študenti</vt:lpstr>
      <vt:lpstr>Prezentácia programu PowerPoint</vt:lpstr>
      <vt:lpstr>Knižnice</vt:lpstr>
      <vt:lpstr>Prezentácia programu PowerPoint</vt:lpstr>
      <vt:lpstr>Elektronické učebnice </vt:lpstr>
      <vt:lpstr>Elektronické učebnice </vt:lpstr>
      <vt:lpstr>Použitá literatúra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Čítačky elektronických kníh vo vzdelávaní</dc:title>
  <dc:creator>Adin</dc:creator>
  <cp:lastModifiedBy>Horvathova Dana</cp:lastModifiedBy>
  <cp:revision>248</cp:revision>
  <dcterms:created xsi:type="dcterms:W3CDTF">2014-10-29T21:26:23Z</dcterms:created>
  <dcterms:modified xsi:type="dcterms:W3CDTF">2015-04-24T17:07:57Z</dcterms:modified>
</cp:coreProperties>
</file>