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2" r:id="rId2"/>
    <p:sldMasterId id="2147483714" r:id="rId3"/>
  </p:sldMasterIdLst>
  <p:notesMasterIdLst>
    <p:notesMasterId r:id="rId21"/>
  </p:notesMasterIdLst>
  <p:sldIdLst>
    <p:sldId id="278" r:id="rId4"/>
    <p:sldId id="257" r:id="rId5"/>
    <p:sldId id="261" r:id="rId6"/>
    <p:sldId id="258" r:id="rId7"/>
    <p:sldId id="259" r:id="rId8"/>
    <p:sldId id="262" r:id="rId9"/>
    <p:sldId id="263" r:id="rId10"/>
    <p:sldId id="270" r:id="rId11"/>
    <p:sldId id="271" r:id="rId12"/>
    <p:sldId id="265" r:id="rId13"/>
    <p:sldId id="272" r:id="rId14"/>
    <p:sldId id="273" r:id="rId15"/>
    <p:sldId id="274" r:id="rId16"/>
    <p:sldId id="275" r:id="rId17"/>
    <p:sldId id="276" r:id="rId18"/>
    <p:sldId id="277" r:id="rId19"/>
    <p:sldId id="279" r:id="rId2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6" autoAdjust="0"/>
    <p:restoredTop sz="94660"/>
  </p:normalViewPr>
  <p:slideViewPr>
    <p:cSldViewPr snapToGrid="0">
      <p:cViewPr varScale="1">
        <p:scale>
          <a:sx n="99" d="100"/>
          <a:sy n="99" d="100"/>
        </p:scale>
        <p:origin x="19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_rok_programu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_rok_programu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sk-SK"/>
            </a:pPr>
            <a:r>
              <a:rPr lang="en-US" sz="2200" dirty="0" err="1" smtClean="0"/>
              <a:t>Najpopul</a:t>
            </a:r>
            <a:r>
              <a:rPr lang="sk-SK" sz="2200" dirty="0" smtClean="0"/>
              <a:t>á</a:t>
            </a:r>
            <a:r>
              <a:rPr lang="en-US" sz="2200" dirty="0" err="1" smtClean="0"/>
              <a:t>rnejšie</a:t>
            </a:r>
            <a:r>
              <a:rPr lang="en-US" sz="2200" dirty="0" smtClean="0"/>
              <a:t> </a:t>
            </a:r>
            <a:r>
              <a:rPr lang="en-US" sz="2200" dirty="0" err="1"/>
              <a:t>apliácie</a:t>
            </a:r>
            <a:r>
              <a:rPr lang="en-US" sz="2200" dirty="0"/>
              <a:t> v App Store </a:t>
            </a:r>
            <a:r>
              <a:rPr lang="en-US" sz="2200" dirty="0" smtClean="0"/>
              <a:t>pod</a:t>
            </a:r>
            <a:r>
              <a:rPr lang="sk-SK" sz="2200" dirty="0" smtClean="0"/>
              <a:t>ľ</a:t>
            </a:r>
            <a:r>
              <a:rPr lang="en-US" sz="2200" dirty="0" smtClean="0"/>
              <a:t>a </a:t>
            </a:r>
            <a:r>
              <a:rPr lang="en-US" sz="2200" dirty="0" err="1" smtClean="0"/>
              <a:t>kateg</a:t>
            </a:r>
            <a:r>
              <a:rPr lang="sk-SK" sz="2200" dirty="0" smtClean="0"/>
              <a:t>ó</a:t>
            </a:r>
            <a:r>
              <a:rPr lang="en-US" sz="2200" dirty="0" err="1" smtClean="0"/>
              <a:t>ri</a:t>
            </a:r>
            <a:r>
              <a:rPr lang="sk-SK" sz="2200" dirty="0" smtClean="0"/>
              <a:t>í</a:t>
            </a:r>
            <a:r>
              <a:rPr lang="en-US" sz="2200" dirty="0" smtClean="0"/>
              <a:t> </a:t>
            </a:r>
            <a:r>
              <a:rPr lang="en-US" sz="2200" dirty="0" err="1"/>
              <a:t>september</a:t>
            </a:r>
            <a:r>
              <a:rPr lang="en-US" sz="2200" dirty="0"/>
              <a:t> 2014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Sheet1!$C$9</c:f>
              <c:strCache>
                <c:ptCount val="1"/>
                <c:pt idx="0">
                  <c:v>Najpopularnejšie apliácie v App Store september 2014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Hry</c:v>
                </c:pt>
                <c:pt idx="1">
                  <c:v>Výučba</c:v>
                </c:pt>
                <c:pt idx="2">
                  <c:v>Obchod</c:v>
                </c:pt>
                <c:pt idx="3">
                  <c:v>Životný štýl</c:v>
                </c:pt>
                <c:pt idx="4">
                  <c:v>Zábava</c:v>
                </c:pt>
                <c:pt idx="5">
                  <c:v>Pomôcky</c:v>
                </c:pt>
                <c:pt idx="6">
                  <c:v>Ostatné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0.20380000000000001</c:v>
                </c:pt>
                <c:pt idx="1">
                  <c:v>0.10360000000000001</c:v>
                </c:pt>
                <c:pt idx="2">
                  <c:v>9.4300000000000037E-2</c:v>
                </c:pt>
                <c:pt idx="3">
                  <c:v>8.0100000000000018E-2</c:v>
                </c:pt>
                <c:pt idx="4">
                  <c:v>7.1300000000000016E-2</c:v>
                </c:pt>
                <c:pt idx="5">
                  <c:v>5.2100000000000007E-2</c:v>
                </c:pt>
                <c:pt idx="6">
                  <c:v>0.38120000000000004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593712"/>
        <c:axId val="433594496"/>
      </c:barChart>
      <c:catAx>
        <c:axId val="4335937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sk-SK"/>
            </a:pPr>
            <a:endParaRPr lang="sk-SK"/>
          </a:p>
        </c:txPr>
        <c:crossAx val="433594496"/>
        <c:crosses val="autoZero"/>
        <c:auto val="1"/>
        <c:lblAlgn val="ctr"/>
        <c:lblOffset val="100"/>
        <c:noMultiLvlLbl val="0"/>
      </c:catAx>
      <c:valAx>
        <c:axId val="433594496"/>
        <c:scaling>
          <c:orientation val="minMax"/>
        </c:scaling>
        <c:delete val="0"/>
        <c:axPos val="b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lang="sk-SK"/>
            </a:pPr>
            <a:endParaRPr lang="sk-SK"/>
          </a:p>
        </c:txPr>
        <c:crossAx val="433593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sk-SK"/>
            </a:pPr>
            <a:r>
              <a:rPr lang="en-US" sz="2200" dirty="0" err="1" smtClean="0"/>
              <a:t>Najpopul</a:t>
            </a:r>
            <a:r>
              <a:rPr lang="sk-SK" sz="2200" dirty="0" smtClean="0"/>
              <a:t>á</a:t>
            </a:r>
            <a:r>
              <a:rPr lang="en-US" sz="2200" dirty="0" err="1" smtClean="0"/>
              <a:t>rnejšie</a:t>
            </a:r>
            <a:r>
              <a:rPr lang="en-US" sz="2200" dirty="0" smtClean="0"/>
              <a:t> </a:t>
            </a:r>
            <a:r>
              <a:rPr lang="en-US" sz="2200" dirty="0" err="1" smtClean="0"/>
              <a:t>apli</a:t>
            </a:r>
            <a:r>
              <a:rPr lang="sk-SK" sz="2200" dirty="0" smtClean="0"/>
              <a:t>k</a:t>
            </a:r>
            <a:r>
              <a:rPr lang="en-US" sz="2200" dirty="0" err="1" smtClean="0"/>
              <a:t>ácie</a:t>
            </a:r>
            <a:r>
              <a:rPr lang="en-US" sz="2200" dirty="0" smtClean="0"/>
              <a:t> v </a:t>
            </a:r>
            <a:r>
              <a:rPr lang="sk-SK" sz="2200" dirty="0" smtClean="0"/>
              <a:t>Google Play</a:t>
            </a:r>
            <a:r>
              <a:rPr lang="en-US" sz="2200" dirty="0" smtClean="0"/>
              <a:t> pod</a:t>
            </a:r>
            <a:r>
              <a:rPr lang="sk-SK" sz="2200" dirty="0" smtClean="0"/>
              <a:t>ľ</a:t>
            </a:r>
            <a:r>
              <a:rPr lang="en-US" sz="2200" dirty="0" smtClean="0"/>
              <a:t>a </a:t>
            </a:r>
            <a:r>
              <a:rPr lang="en-US" sz="2200" dirty="0" err="1" smtClean="0"/>
              <a:t>kateg</a:t>
            </a:r>
            <a:r>
              <a:rPr lang="sk-SK" sz="2200" dirty="0" smtClean="0"/>
              <a:t>ó</a:t>
            </a:r>
            <a:r>
              <a:rPr lang="en-US" sz="2200" dirty="0" err="1" smtClean="0"/>
              <a:t>ri</a:t>
            </a:r>
            <a:r>
              <a:rPr lang="sk-SK" sz="2200" dirty="0" smtClean="0"/>
              <a:t>í</a:t>
            </a:r>
            <a:r>
              <a:rPr lang="en-US" sz="2200" dirty="0" smtClean="0"/>
              <a:t> </a:t>
            </a:r>
            <a:endParaRPr lang="sk-SK" sz="2200" dirty="0" smtClean="0"/>
          </a:p>
          <a:p>
            <a:pPr>
              <a:defRPr lang="sk-SK"/>
            </a:pPr>
            <a:r>
              <a:rPr lang="sk-SK" sz="2200" dirty="0" smtClean="0"/>
              <a:t>Q4</a:t>
            </a:r>
            <a:r>
              <a:rPr lang="en-US" sz="2200" dirty="0" smtClean="0"/>
              <a:t> 201</a:t>
            </a:r>
            <a:r>
              <a:rPr lang="sk-SK" sz="2200" dirty="0" smtClean="0"/>
              <a:t>2</a:t>
            </a:r>
            <a:endParaRPr lang="en-US" sz="22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Sheet1!$C$9</c:f>
              <c:strCache>
                <c:ptCount val="1"/>
                <c:pt idx="0">
                  <c:v>Najpopularnejšie apliácie v App Store september 2014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Hry</c:v>
                </c:pt>
                <c:pt idx="1">
                  <c:v>Zábava</c:v>
                </c:pt>
                <c:pt idx="2">
                  <c:v>Personalizácia</c:v>
                </c:pt>
                <c:pt idx="3">
                  <c:v>Nástroje</c:v>
                </c:pt>
                <c:pt idx="4">
                  <c:v>Knihy</c:v>
                </c:pt>
                <c:pt idx="5">
                  <c:v>Výučba</c:v>
                </c:pt>
                <c:pt idx="6">
                  <c:v>Ostatné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0.14800000000000002</c:v>
                </c:pt>
                <c:pt idx="1">
                  <c:v>0.10900000000000001</c:v>
                </c:pt>
                <c:pt idx="2">
                  <c:v>0.10800000000000001</c:v>
                </c:pt>
                <c:pt idx="3">
                  <c:v>7.9000000000000015E-2</c:v>
                </c:pt>
                <c:pt idx="4">
                  <c:v>7.0999999999999994E-2</c:v>
                </c:pt>
                <c:pt idx="5">
                  <c:v>6.1000000000000006E-2</c:v>
                </c:pt>
                <c:pt idx="6">
                  <c:v>0.17600000000000002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583912"/>
        <c:axId val="433584304"/>
      </c:barChart>
      <c:catAx>
        <c:axId val="4335839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sk-SK"/>
            </a:pPr>
            <a:endParaRPr lang="sk-SK"/>
          </a:p>
        </c:txPr>
        <c:crossAx val="433584304"/>
        <c:crosses val="autoZero"/>
        <c:auto val="1"/>
        <c:lblAlgn val="ctr"/>
        <c:lblOffset val="100"/>
        <c:noMultiLvlLbl val="0"/>
      </c:catAx>
      <c:valAx>
        <c:axId val="433584304"/>
        <c:scaling>
          <c:orientation val="minMax"/>
        </c:scaling>
        <c:delete val="0"/>
        <c:axPos val="b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lang="sk-SK"/>
            </a:pPr>
            <a:endParaRPr lang="sk-SK"/>
          </a:p>
        </c:txPr>
        <c:crossAx val="4335839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054EE-E84A-4619-8BB9-6AE847AD627B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8ECA0-1D3D-44CF-97C8-C971AC0A7B90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084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64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ECA0-1D3D-44CF-97C8-C971AC0A7B90}" type="slidenum">
              <a:rPr lang="sk-SK" smtClean="0"/>
              <a:pPr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93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17723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505171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8634424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7692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17638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21476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29341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55771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88382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71442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45206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DF1B-2D08-4326-AF9F-FD8740806B86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79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88471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81318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376364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302515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48550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71377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242491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798723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98824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7568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74964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60417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61216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4131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9446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852839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042259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896672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958469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928737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47437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F3BC8C1-E794-4A77-950B-370D4FC7CEC1}" type="datetime1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4C78332-573E-449C-8F7A-FE7AC68BA0D4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60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6809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1250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7419" y="2521818"/>
            <a:ext cx="5794407" cy="2202581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 err="1">
                <a:solidFill>
                  <a:srgbClr val="A50021"/>
                </a:solidFill>
                <a:latin typeface="+mj-lt"/>
                <a:ea typeface="+mj-ea"/>
                <a:cs typeface="+mj-cs"/>
              </a:rPr>
              <a:t>Smartfóny</a:t>
            </a:r>
            <a:r>
              <a:rPr lang="sk-SK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vo vzdelávaní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3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10</a:t>
            </a:fld>
            <a:endParaRPr lang="sk-SK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586807660"/>
              </p:ext>
            </p:extLst>
          </p:nvPr>
        </p:nvGraphicFramePr>
        <p:xfrm>
          <a:off x="247207" y="1008765"/>
          <a:ext cx="8731988" cy="4417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70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11</a:t>
            </a:fld>
            <a:endParaRPr lang="sk-SK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62073043"/>
              </p:ext>
            </p:extLst>
          </p:nvPr>
        </p:nvGraphicFramePr>
        <p:xfrm>
          <a:off x="135565" y="944968"/>
          <a:ext cx="8835656" cy="4577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24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ako virtuálna realita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Snaha o rozšírenie virtuálnej reality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Najznámejšia firma Oculus s jej produktom Oculus Rift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Avšak takéto riešenie má len jedno primárne využitie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12</a:t>
            </a:fld>
            <a:endParaRPr lang="sk-SK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1693" y="3519860"/>
            <a:ext cx="3517268" cy="1882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97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ako virtuálna realita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 Samsung skombinovala Headset Oculus so smartfónom Note 4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Takéto riešenie je však drahé pre bežného občana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13</a:t>
            </a:fld>
            <a:endParaRPr lang="sk-SK"/>
          </a:p>
        </p:txBody>
      </p:sp>
      <p:pic>
        <p:nvPicPr>
          <p:cNvPr id="5" name="Picture 4" descr="C:\Users\Exterridum\AppData\Local\Microsoft\Windows\INetCache\Content.Word\Samsung V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15" y="3301409"/>
            <a:ext cx="3869055" cy="2037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773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ako virtuálna realita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vyvinul návod ako si poskladať vlastný headset za necelé 3 eurá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Vďaka tomuto sa stala VR dostupnejšia a je možné ju využívať aj v školách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14</a:t>
            </a:fld>
            <a:endParaRPr lang="sk-SK"/>
          </a:p>
        </p:txBody>
      </p:sp>
      <p:pic>
        <p:nvPicPr>
          <p:cNvPr id="6" name="Picture 5" descr="Google V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794" y="3018318"/>
            <a:ext cx="4847716" cy="2198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83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ako data projektor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Samsung prišiel s konceptom smartfónu ktorý obsahoval data projektor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Veľkosť premietaného obrazu 50 palcov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Nevýhoda, slabé rozšírenie takýchto smartfónov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15</a:t>
            </a:fld>
            <a:endParaRPr lang="sk-SK"/>
          </a:p>
        </p:txBody>
      </p:sp>
      <p:pic>
        <p:nvPicPr>
          <p:cNvPr id="7" name="Picture 6" descr="C:\Users\Exterridum\AppData\Local\Microsoft\Windows\INetCache\Content.Word\Samsung projecto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833" y="3369193"/>
            <a:ext cx="3429000" cy="204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5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ako data projektor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internete koluje množstvo návodov na improvizovaný data projektor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Výroba je jednoduchá a lacná a funguje s každým smartfónom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 môžeme využiť aj na vzdialené ovládanie prezentácie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16</a:t>
            </a:fld>
            <a:endParaRPr lang="sk-SK"/>
          </a:p>
        </p:txBody>
      </p:sp>
      <p:pic>
        <p:nvPicPr>
          <p:cNvPr id="6" name="Picture 5" descr="C:\Users\Exterridum\AppData\Local\Microsoft\Windows\INetCache\Content.Word\smartphone_projecto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03" y="3429001"/>
            <a:ext cx="3466048" cy="1981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52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22250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Čo je to </a:t>
            </a:r>
            <a:r>
              <a:rPr lang="sk-SK" sz="16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Mobilné vzdelávanie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Užitočné aplikácie pre mobilné vzdelávanie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</a:t>
            </a: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ako virtuálna realita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Smartfón</a:t>
            </a: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ako </a:t>
            </a:r>
            <a:r>
              <a:rPr lang="sk-SK" sz="16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projektor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2</a:t>
            </a:fld>
            <a:endParaRPr lang="sk-SK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1209" y="2417308"/>
            <a:ext cx="1778794" cy="177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15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3784" y="3461103"/>
            <a:ext cx="1287154" cy="187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Čo je to smartfón?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Začiatky: klasický mobil a PDA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Neskôr PDA získalo vlastnosti klasického mobilu, Blackberry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 vlna, smartfónov prišla s iPhonom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3</a:t>
            </a:fld>
            <a:endParaRPr lang="sk-SK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643" y="3361270"/>
            <a:ext cx="874920" cy="197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5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1659" y="1807641"/>
            <a:ext cx="1919288" cy="287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smartfónov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Operačný systém 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Aplikáce a widgety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Pripojiteľnosť (Wi-Fi, 4G/3G, EDGE)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Pamäť (interná, externá)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90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Mobilné vzdelávanie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063" y="2233576"/>
            <a:ext cx="7543800" cy="30175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kombinácia mobilných technológií (smartfónov) s vyučovacím procesom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Využitie prakticky neobmedzené stačí internetové pripojenie a smartfón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sa zameriava na vzdelávanie cez internetové kurzy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Rozdiely medzi E-learningom a mobilným vzdelávaním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5</a:t>
            </a:fld>
            <a:endParaRPr lang="sk-SK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124403"/>
              </p:ext>
            </p:extLst>
          </p:nvPr>
        </p:nvGraphicFramePr>
        <p:xfrm>
          <a:off x="2317640" y="4010282"/>
          <a:ext cx="4454842" cy="880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7421"/>
                <a:gridCol w="2227421"/>
              </a:tblGrid>
              <a:tr h="171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effectLst/>
                        </a:rPr>
                        <a:t>E-learning</a:t>
                      </a:r>
                      <a:endParaRPr lang="sk-SK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effectLst/>
                        </a:rPr>
                        <a:t>Mobilné vzdelávanie</a:t>
                      </a:r>
                      <a:endParaRPr lang="sk-SK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  <a:tr h="354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b="0" dirty="0" smtClean="0">
                          <a:effectLst/>
                        </a:rPr>
                        <a:t>Pomocou kurzov (LMS </a:t>
                      </a:r>
                      <a:r>
                        <a:rPr lang="sk-SK" sz="900" b="0" dirty="0" err="1" smtClean="0">
                          <a:effectLst/>
                        </a:rPr>
                        <a:t>moodle</a:t>
                      </a:r>
                      <a:r>
                        <a:rPr lang="sk-SK" sz="900" b="0" smtClean="0">
                          <a:effectLst/>
                        </a:rPr>
                        <a:t>) v </a:t>
                      </a:r>
                      <a:r>
                        <a:rPr lang="sk-SK" sz="900" b="0" dirty="0" smtClean="0">
                          <a:effectLst/>
                        </a:rPr>
                        <a:t>triede</a:t>
                      </a:r>
                      <a:r>
                        <a:rPr lang="sk-SK" sz="900" b="0" smtClean="0">
                          <a:effectLst/>
                        </a:rPr>
                        <a:t>, domácnostiach,...</a:t>
                      </a:r>
                      <a:endParaRPr lang="sk-SK" sz="900" b="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solidFill>
                            <a:schemeClr val="bg1"/>
                          </a:solidFill>
                          <a:effectLst/>
                        </a:rPr>
                        <a:t>Učenie kdekoľvek a </a:t>
                      </a:r>
                      <a:r>
                        <a:rPr lang="sk-SK" sz="900" dirty="0" smtClean="0">
                          <a:solidFill>
                            <a:schemeClr val="bg1"/>
                          </a:solidFill>
                          <a:effectLst/>
                        </a:rPr>
                        <a:t>kedykoľvek stačí mať </a:t>
                      </a:r>
                      <a:r>
                        <a:rPr lang="sk-SK" sz="900" dirty="0" err="1" smtClean="0">
                          <a:solidFill>
                            <a:schemeClr val="bg1"/>
                          </a:solidFill>
                          <a:effectLst/>
                        </a:rPr>
                        <a:t>smartfón</a:t>
                      </a:r>
                      <a:r>
                        <a:rPr lang="sk-SK" sz="900" dirty="0" smtClean="0">
                          <a:solidFill>
                            <a:schemeClr val="bg1"/>
                          </a:solidFill>
                          <a:effectLst/>
                        </a:rPr>
                        <a:t> a príslušné aplikácie</a:t>
                      </a:r>
                      <a:endParaRPr lang="sk-SK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  <a:tr h="354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b="0" dirty="0" smtClean="0">
                          <a:effectLst/>
                        </a:rPr>
                        <a:t>Komunikácia emailom, alebo prostredníctvom kurzu</a:t>
                      </a:r>
                      <a:endParaRPr lang="sk-SK" sz="900" b="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solidFill>
                            <a:schemeClr val="bg1"/>
                          </a:solidFill>
                          <a:effectLst/>
                        </a:rPr>
                        <a:t>Komunikácia cez </a:t>
                      </a:r>
                      <a:r>
                        <a:rPr lang="sk-SK" sz="900" dirty="0" smtClean="0">
                          <a:solidFill>
                            <a:schemeClr val="bg1"/>
                          </a:solidFill>
                          <a:effectLst/>
                        </a:rPr>
                        <a:t>aplikácie (Facebook) alebo</a:t>
                      </a:r>
                      <a:r>
                        <a:rPr lang="sk-SK" sz="900" baseline="0" dirty="0" smtClean="0">
                          <a:solidFill>
                            <a:schemeClr val="bg1"/>
                          </a:solidFill>
                          <a:effectLst/>
                        </a:rPr>
                        <a:t> SMS </a:t>
                      </a:r>
                      <a:r>
                        <a:rPr lang="sk-SK" sz="900" dirty="0" smtClean="0">
                          <a:solidFill>
                            <a:schemeClr val="bg1"/>
                          </a:solidFill>
                          <a:effectLst/>
                        </a:rPr>
                        <a:t>správy,</a:t>
                      </a:r>
                      <a:r>
                        <a:rPr lang="sk-SK" sz="900" baseline="0" dirty="0" smtClean="0">
                          <a:solidFill>
                            <a:schemeClr val="bg1"/>
                          </a:solidFill>
                          <a:effectLst/>
                        </a:rPr>
                        <a:t> email,...</a:t>
                      </a:r>
                      <a:endParaRPr lang="sk-SK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11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Výhody mobilného vzdelávania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Prenositeľnosť, smartfóny sa prenášaju jednoduchšie ako PC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Cena, v prípade smartfónov nižšej a strednej triedy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energie, smartfón spotrebuje menej ako stolný počítač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Konektivita, rýchly prístup k informáciam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Využívanie voľného času, napríklad počas čakania na autobus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6</a:t>
            </a:fld>
            <a:endParaRPr lang="sk-SK"/>
          </a:p>
        </p:txBody>
      </p:sp>
      <p:pic>
        <p:nvPicPr>
          <p:cNvPr id="5123" name="Picture 3" descr="C:\1_Personal\Skola\UMB\Mgr\Inf sys Seminar\Prezentacia\pl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415" y="3573024"/>
            <a:ext cx="1631156" cy="153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67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Nevýhody mobilného vzdelávania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Rozmery smartfónov, na menších smartfónoch horšia čitateľnosť textu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Výdrž batérie, je v dnešnej dobe limitovaná na cca 1-2 dni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softvérovej klávesnici sa píše horšie ako na hardvérovej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prípade smartfónov vyššej triedy sem môžeme zaradiť aj cenu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Môžu rozptylovať študentov a tí sa nemusia sústrediť na výklad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7</a:t>
            </a:fld>
            <a:endParaRPr lang="sk-SK"/>
          </a:p>
        </p:txBody>
      </p:sp>
      <p:pic>
        <p:nvPicPr>
          <p:cNvPr id="6149" name="Picture 5" descr="C:\1_Personal\Skola\UMB\Mgr\Inf sys Seminar\Prezentacia\min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893" y="3613534"/>
            <a:ext cx="1980009" cy="153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4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Užitočné aplikácie pre študentov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Chrome, socialne siete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Evernote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Droppbox, Google drive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Recordriod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myHomework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Dictionary.com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Instapaper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8</a:t>
            </a:fld>
            <a:endParaRPr lang="sk-SK"/>
          </a:p>
        </p:txBody>
      </p:sp>
      <p:pic>
        <p:nvPicPr>
          <p:cNvPr id="7170" name="Picture 2" descr="C:\1_Personal\Skola\UMB\Mgr\Inf sys Seminar\Chr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309" y="2280047"/>
            <a:ext cx="822057" cy="82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2759" y="2581205"/>
            <a:ext cx="857321" cy="85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1_Personal\Skola\UMB\Mgr\Inf sys Seminar\Dropbox-2.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40" y="3102103"/>
            <a:ext cx="829118" cy="82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1_Personal\Skola\UMB\Mgr\Inf sys Seminar\unnam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918" y="3584915"/>
            <a:ext cx="885161" cy="88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1_Personal\Skola\UMB\Mgr\Inf sys Seminar\unnamed (1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883" y="4155444"/>
            <a:ext cx="814685" cy="81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:\1_Personal\Skola\UMB\Mgr\Inf sys Seminar\ip4-icon-b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980" y="4634555"/>
            <a:ext cx="815960" cy="81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66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Užitočné aplikácie pre učiteľov</a:t>
            </a:r>
            <a:endParaRPr lang="sk-SK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Messenger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Assistant</a:t>
            </a: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TeacherKit 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sz="16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WolframAlpha </a:t>
            </a:r>
            <a:endParaRPr lang="sk-SK" sz="16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8332-573E-449C-8F7A-FE7AC68BA0D4}" type="slidenum">
              <a:rPr lang="sk-SK" smtClean="0"/>
              <a:pPr/>
              <a:t>9</a:t>
            </a:fld>
            <a:endParaRPr lang="sk-SK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0476" y="2341874"/>
            <a:ext cx="614819" cy="88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1_Personal\Skola\UMB\Mgr\Inf sys Seminar\1391861748_unnam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82" y="2611926"/>
            <a:ext cx="872507" cy="8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1_Personal\Skola\UMB\Mgr\Inf sys Seminar\unnamed (2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183" y="3705961"/>
            <a:ext cx="1071563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2432" y="3103662"/>
            <a:ext cx="811751" cy="81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7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íva">
  <a:themeElements>
    <a:clrScheme name="Retrospektí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2311</TotalTime>
  <Words>480</Words>
  <Application>Microsoft Office PowerPoint</Application>
  <PresentationFormat>Prezentácia na obrazovke (4:3)</PresentationFormat>
  <Paragraphs>110</Paragraphs>
  <Slides>17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Retrospektíva</vt:lpstr>
      <vt:lpstr>Motív Office</vt:lpstr>
      <vt:lpstr>1_Motív Office</vt:lpstr>
      <vt:lpstr>Rozvoj inovatívnych foriem vzdelávania na Univerzite Mateja Bela v Banskej Bystrici ITMS 26110230077</vt:lpstr>
      <vt:lpstr>Obsah</vt:lpstr>
      <vt:lpstr>Čo je to smartfón?</vt:lpstr>
      <vt:lpstr>Charakteristika smartfónov</vt:lpstr>
      <vt:lpstr>Mobilné vzdelávanie</vt:lpstr>
      <vt:lpstr>Výhody mobilného vzdelávania</vt:lpstr>
      <vt:lpstr>Nevýhody mobilného vzdelávania</vt:lpstr>
      <vt:lpstr>Užitočné aplikácie pre študentov</vt:lpstr>
      <vt:lpstr>Užitočné aplikácie pre učiteľov</vt:lpstr>
      <vt:lpstr>Prezentácia programu PowerPoint</vt:lpstr>
      <vt:lpstr>Prezentácia programu PowerPoint</vt:lpstr>
      <vt:lpstr>Smartfón ako virtuálna realita</vt:lpstr>
      <vt:lpstr>Smartfón ako virtuálna realita</vt:lpstr>
      <vt:lpstr>Smartfón ako virtuálna realita</vt:lpstr>
      <vt:lpstr>Smartfón ako data projektor</vt:lpstr>
      <vt:lpstr>Smartfón ako data projektor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Houghova transformacia a detekcia tvarov</dc:title>
  <dc:creator>Matej</dc:creator>
  <cp:lastModifiedBy>Horvathova Dana</cp:lastModifiedBy>
  <cp:revision>118</cp:revision>
  <dcterms:created xsi:type="dcterms:W3CDTF">2013-06-15T12:02:48Z</dcterms:created>
  <dcterms:modified xsi:type="dcterms:W3CDTF">2015-04-24T16:48:43Z</dcterms:modified>
</cp:coreProperties>
</file>