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0" r:id="rId5"/>
    <p:sldId id="25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3" r:id="rId20"/>
    <p:sldId id="290" r:id="rId21"/>
    <p:sldId id="291" r:id="rId22"/>
    <p:sldId id="265" r:id="rId23"/>
    <p:sldId id="267" r:id="rId24"/>
    <p:sldId id="268" r:id="rId25"/>
    <p:sldId id="294" r:id="rId26"/>
    <p:sldId id="295" r:id="rId27"/>
    <p:sldId id="297" r:id="rId28"/>
    <p:sldId id="271" r:id="rId29"/>
    <p:sldId id="272" r:id="rId30"/>
    <p:sldId id="273" r:id="rId31"/>
    <p:sldId id="274" r:id="rId32"/>
    <p:sldId id="276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E9BCFD-06B3-4C6D-BDC5-B55EA4B8C25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A21-3371-4FA8-BFAC-07E36B1782F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bubbl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1840" y="533400"/>
            <a:ext cx="5472608" cy="2868168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Softv</a:t>
            </a:r>
            <a:r>
              <a:rPr lang="sk-SK" sz="2000" dirty="0">
                <a:solidFill>
                  <a:schemeClr val="bg1"/>
                </a:solidFill>
              </a:rPr>
              <a:t>é</a:t>
            </a:r>
            <a:r>
              <a:rPr lang="en-US" sz="2000" dirty="0" smtClean="0">
                <a:solidFill>
                  <a:schemeClr val="bg1"/>
                </a:solidFill>
              </a:rPr>
              <a:t>r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en-US" sz="2000" dirty="0" smtClean="0">
                <a:solidFill>
                  <a:schemeClr val="bg1"/>
                </a:solidFill>
              </a:rPr>
              <a:t> r</a:t>
            </a:r>
            <a:r>
              <a:rPr lang="sk-SK" sz="2000" dirty="0" err="1" smtClean="0">
                <a:solidFill>
                  <a:schemeClr val="bg1"/>
                </a:solidFill>
              </a:rPr>
              <a:t>iadenie</a:t>
            </a:r>
            <a:r>
              <a:rPr lang="sk-SK" sz="2000" dirty="0" smtClean="0">
                <a:solidFill>
                  <a:schemeClr val="bg1"/>
                </a:solidFill>
              </a:rPr>
              <a:t> počítačov v triede</a:t>
            </a:r>
            <a:br>
              <a:rPr lang="sk-SK" sz="2000" dirty="0" smtClean="0">
                <a:solidFill>
                  <a:schemeClr val="bg1"/>
                </a:solidFill>
              </a:rPr>
            </a:br>
            <a:r>
              <a:rPr lang="sk-SK" sz="2000" dirty="0" smtClean="0">
                <a:solidFill>
                  <a:schemeClr val="bg1"/>
                </a:solidFill>
              </a:rPr>
              <a:t/>
            </a:r>
            <a:br>
              <a:rPr lang="sk-SK" sz="2000" dirty="0" smtClean="0">
                <a:solidFill>
                  <a:schemeClr val="bg1"/>
                </a:solidFill>
              </a:rPr>
            </a:br>
            <a:r>
              <a:rPr lang="sk-SK" sz="2000" dirty="0" err="1" smtClean="0">
                <a:solidFill>
                  <a:schemeClr val="bg1"/>
                </a:solidFill>
              </a:rPr>
              <a:t>Classroom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>
                <a:solidFill>
                  <a:schemeClr val="bg1"/>
                </a:solidFill>
              </a:rPr>
              <a:t>Management </a:t>
            </a:r>
            <a:r>
              <a:rPr lang="sk-SK" sz="2000" dirty="0" smtClean="0">
                <a:solidFill>
                  <a:schemeClr val="bg1"/>
                </a:solidFill>
              </a:rPr>
              <a:t>Software (CMS)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284984"/>
            <a:ext cx="3834755" cy="180597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96" y="5823014"/>
            <a:ext cx="1600452" cy="6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sk-SK" dirty="0" smtClean="0"/>
              <a:t>Windows </a:t>
            </a:r>
            <a:r>
              <a:rPr lang="sk-SK" dirty="0" err="1" smtClean="0"/>
              <a:t>Demo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83858" y="836712"/>
            <a:ext cx="7472518" cy="648072"/>
          </a:xfrm>
        </p:spPr>
        <p:txBody>
          <a:bodyPr>
            <a:normAutofit/>
          </a:bodyPr>
          <a:lstStyle/>
          <a:p>
            <a:r>
              <a:rPr lang="sk-SK" sz="1800" dirty="0"/>
              <a:t>Na všetkých obrazovkách študentských počítačov vidieť </a:t>
            </a:r>
            <a:r>
              <a:rPr lang="sk-SK" sz="1800" dirty="0" smtClean="0"/>
              <a:t>síce </a:t>
            </a:r>
            <a:r>
              <a:rPr lang="sk-SK" sz="1800" dirty="0"/>
              <a:t>učiteľský počítač</a:t>
            </a:r>
            <a:r>
              <a:rPr lang="sk-SK" sz="1800" dirty="0" smtClean="0"/>
              <a:t>, ale len v jednom okne (študenti môžu robiť aj iné veci)</a:t>
            </a:r>
            <a:endParaRPr lang="sk-SK" sz="1800" dirty="0"/>
          </a:p>
          <a:p>
            <a:endParaRPr lang="sk-SK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7416824" cy="4635515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sk-SK" dirty="0" err="1" smtClean="0"/>
              <a:t>LOCk</a:t>
            </a:r>
            <a:r>
              <a:rPr lang="sk-SK" dirty="0" smtClean="0"/>
              <a:t>/</a:t>
            </a:r>
            <a:r>
              <a:rPr lang="sk-SK" dirty="0" err="1" smtClean="0"/>
              <a:t>Unlock</a:t>
            </a:r>
            <a:r>
              <a:rPr lang="sk-SK" dirty="0" smtClean="0"/>
              <a:t> </a:t>
            </a:r>
            <a:r>
              <a:rPr lang="sk-SK" dirty="0" err="1" smtClean="0"/>
              <a:t>desktops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7571184" cy="720080"/>
          </a:xfrm>
        </p:spPr>
        <p:txBody>
          <a:bodyPr>
            <a:noAutofit/>
          </a:bodyPr>
          <a:lstStyle/>
          <a:p>
            <a:r>
              <a:rPr lang="sk-SK" sz="2000" dirty="0" smtClean="0"/>
              <a:t>Zablokuje žiacke počítače, takže musia sledovať čo robí učiteľ alebo počúvať čo hovorí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7560840" cy="4725525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5049"/>
            <a:ext cx="5897880" cy="425639"/>
          </a:xfrm>
        </p:spPr>
        <p:txBody>
          <a:bodyPr/>
          <a:lstStyle/>
          <a:p>
            <a:r>
              <a:rPr lang="sk-SK" dirty="0" smtClean="0"/>
              <a:t>Text </a:t>
            </a:r>
            <a:r>
              <a:rPr lang="sk-SK" dirty="0" err="1" smtClean="0"/>
              <a:t>message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7067128" cy="36004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Učiteľ môže napísať správu jednému alebo viacerým žiakom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7834470" cy="4896544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08112"/>
          </a:xfrm>
        </p:spPr>
        <p:txBody>
          <a:bodyPr/>
          <a:lstStyle/>
          <a:p>
            <a:r>
              <a:rPr lang="sk-SK" dirty="0"/>
              <a:t>Text </a:t>
            </a:r>
            <a:r>
              <a:rPr lang="sk-SK" dirty="0" err="1"/>
              <a:t>message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908720"/>
            <a:ext cx="5681856" cy="36004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Učiteľ vidí, </a:t>
            </a:r>
            <a:r>
              <a:rPr lang="sk-SK" sz="2000" dirty="0"/>
              <a:t>či si žiak </a:t>
            </a:r>
            <a:r>
              <a:rPr lang="sk-SK" sz="2000" dirty="0" smtClean="0"/>
              <a:t>správu prečítal 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3" y="1412776"/>
            <a:ext cx="8033266" cy="5020791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404664"/>
            <a:ext cx="6696744" cy="1368152"/>
          </a:xfrm>
        </p:spPr>
        <p:txBody>
          <a:bodyPr>
            <a:noAutofit/>
          </a:bodyPr>
          <a:lstStyle/>
          <a:p>
            <a:r>
              <a:rPr lang="sk-SK" sz="2000" dirty="0" smtClean="0"/>
              <a:t>On/</a:t>
            </a:r>
            <a:r>
              <a:rPr lang="sk-SK" sz="2000" dirty="0" err="1" smtClean="0"/>
              <a:t>Off</a:t>
            </a:r>
            <a:r>
              <a:rPr lang="sk-SK" sz="2000" dirty="0" smtClean="0"/>
              <a:t> – zapnutie a vypnutie počítača</a:t>
            </a:r>
          </a:p>
          <a:p>
            <a:r>
              <a:rPr lang="sk-SK" sz="2000" dirty="0" err="1" smtClean="0"/>
              <a:t>Direct</a:t>
            </a:r>
            <a:r>
              <a:rPr lang="sk-SK" sz="2000" dirty="0" smtClean="0"/>
              <a:t> </a:t>
            </a:r>
            <a:r>
              <a:rPr lang="sk-SK" sz="2000" dirty="0" err="1" smtClean="0"/>
              <a:t>Suport</a:t>
            </a:r>
            <a:r>
              <a:rPr lang="sk-SK" sz="2000" dirty="0" smtClean="0"/>
              <a:t> – vyhľadanie počítačov</a:t>
            </a:r>
          </a:p>
          <a:p>
            <a:r>
              <a:rPr lang="sk-SK" sz="2000" dirty="0" err="1" smtClean="0"/>
              <a:t>Adjust</a:t>
            </a:r>
            <a:r>
              <a:rPr lang="sk-SK" sz="2000" dirty="0" smtClean="0"/>
              <a:t>/ </a:t>
            </a:r>
            <a:r>
              <a:rPr lang="sk-SK" sz="2000" dirty="0" err="1" smtClean="0"/>
              <a:t>Align</a:t>
            </a:r>
            <a:r>
              <a:rPr lang="sk-SK" sz="2000" dirty="0" smtClean="0"/>
              <a:t> – úprava obrazoviek</a:t>
            </a:r>
          </a:p>
          <a:p>
            <a:r>
              <a:rPr lang="sk-SK" sz="2000" dirty="0" smtClean="0"/>
              <a:t>Auto </a:t>
            </a:r>
            <a:r>
              <a:rPr lang="sk-SK" sz="2000" dirty="0" err="1" smtClean="0"/>
              <a:t>view</a:t>
            </a:r>
            <a:r>
              <a:rPr lang="sk-SK" sz="2000" dirty="0" smtClean="0"/>
              <a:t> - automatické zobrazenie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6984776" cy="4365485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sk-SK" sz="2400" dirty="0"/>
              <a:t>Obrazovka jedného počítača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96752"/>
            <a:ext cx="8525751" cy="5328592"/>
          </a:xfrm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8103" y="1916832"/>
            <a:ext cx="3341175" cy="41148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View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only</a:t>
            </a:r>
            <a:r>
              <a:rPr lang="sk-SK" dirty="0" smtClean="0">
                <a:solidFill>
                  <a:schemeClr val="bg1"/>
                </a:solidFill>
              </a:rPr>
              <a:t> – práca na </a:t>
            </a:r>
            <a:r>
              <a:rPr lang="sk-SK" dirty="0" err="1" smtClean="0">
                <a:solidFill>
                  <a:schemeClr val="bg1"/>
                </a:solidFill>
              </a:rPr>
              <a:t>na</a:t>
            </a:r>
            <a:r>
              <a:rPr lang="sk-SK" dirty="0" smtClean="0">
                <a:solidFill>
                  <a:schemeClr val="bg1"/>
                </a:solidFill>
              </a:rPr>
              <a:t> žiackom počítači cez učiteľský počítač 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Lock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student</a:t>
            </a:r>
            <a:r>
              <a:rPr lang="sk-SK" dirty="0" smtClean="0">
                <a:solidFill>
                  <a:schemeClr val="bg1"/>
                </a:solidFill>
              </a:rPr>
              <a:t> – zablokovanie žiaka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Snapshot</a:t>
            </a:r>
            <a:r>
              <a:rPr lang="sk-SK" dirty="0" smtClean="0">
                <a:solidFill>
                  <a:schemeClr val="bg1"/>
                </a:solidFill>
              </a:rPr>
              <a:t> – odfotenie plochy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Fullscreen</a:t>
            </a:r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dirty="0" smtClean="0">
                <a:solidFill>
                  <a:schemeClr val="bg1"/>
                </a:solidFill>
              </a:rPr>
              <a:t>- zrušenie celej obrazovky</a:t>
            </a: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accent4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sk-SK" dirty="0" err="1" smtClean="0"/>
              <a:t>snapshots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5897880" cy="432048"/>
          </a:xfrm>
        </p:spPr>
        <p:txBody>
          <a:bodyPr>
            <a:normAutofit/>
          </a:bodyPr>
          <a:lstStyle/>
          <a:p>
            <a:r>
              <a:rPr lang="sk-SK" sz="2000" dirty="0" smtClean="0"/>
              <a:t>Fotky študentských obrazoviek u učiteľa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7834470" cy="4896544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08112"/>
          </a:xfrm>
        </p:spPr>
        <p:txBody>
          <a:bodyPr/>
          <a:lstStyle/>
          <a:p>
            <a:r>
              <a:rPr lang="sk-SK" dirty="0" err="1" smtClean="0"/>
              <a:t>Configuration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6347048" cy="36004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Nastavenie učiteľského počítača, resp. softvéru ITALC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136904" cy="5085565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36104"/>
          </a:xfrm>
        </p:spPr>
        <p:txBody>
          <a:bodyPr/>
          <a:lstStyle/>
          <a:p>
            <a:r>
              <a:rPr lang="sk-SK" dirty="0" smtClean="0"/>
              <a:t>Vypnutie naraz všetkých počítačov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78905" cy="5236815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74360" cy="2103512"/>
          </a:xfrm>
        </p:spPr>
        <p:txBody>
          <a:bodyPr/>
          <a:lstStyle/>
          <a:p>
            <a:r>
              <a:rPr lang="sk-SK" dirty="0" smtClean="0"/>
              <a:t>CMS – Iné nástroje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707904" y="3140968"/>
            <a:ext cx="4833324" cy="648072"/>
          </a:xfrm>
        </p:spPr>
        <p:txBody>
          <a:bodyPr>
            <a:normAutofit/>
          </a:bodyPr>
          <a:lstStyle/>
          <a:p>
            <a:pPr algn="just"/>
            <a:r>
              <a:rPr lang="sk-SK" sz="3400" dirty="0" err="1" smtClean="0"/>
              <a:t>Bubbl</a:t>
            </a:r>
            <a:r>
              <a:rPr lang="sk-SK" sz="3400" dirty="0" smtClean="0"/>
              <a:t>, </a:t>
            </a:r>
            <a:r>
              <a:rPr lang="sk-SK" sz="3400" dirty="0" err="1" smtClean="0"/>
              <a:t>Cacoo</a:t>
            </a:r>
            <a:r>
              <a:rPr lang="sk-SK" sz="3400" dirty="0" smtClean="0"/>
              <a:t>, </a:t>
            </a:r>
            <a:r>
              <a:rPr lang="sk-SK" sz="3400" dirty="0" err="1"/>
              <a:t>Edmodom</a:t>
            </a:r>
            <a:endParaRPr lang="sk-SK" sz="3400" dirty="0"/>
          </a:p>
          <a:p>
            <a:pPr algn="just"/>
            <a:endParaRPr lang="sk-SK" dirty="0"/>
          </a:p>
        </p:txBody>
      </p:sp>
      <p:sp>
        <p:nvSpPr>
          <p:cNvPr id="2" name="Obdĺžnik 1"/>
          <p:cNvSpPr/>
          <p:nvPr/>
        </p:nvSpPr>
        <p:spPr>
          <a:xfrm>
            <a:off x="3995157" y="4293096"/>
            <a:ext cx="45720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sk-SK" sz="2200" dirty="0" smtClean="0">
                <a:solidFill>
                  <a:srgbClr val="FFFFFF"/>
                </a:solidFill>
              </a:rPr>
              <a:t>pomocou </a:t>
            </a:r>
            <a:r>
              <a:rPr lang="sk-SK" sz="2200" dirty="0">
                <a:solidFill>
                  <a:srgbClr val="FFFFFF"/>
                </a:solidFill>
              </a:rPr>
              <a:t>ktorých sa </a:t>
            </a:r>
            <a:r>
              <a:rPr lang="sk-SK" sz="2200" dirty="0" smtClean="0">
                <a:solidFill>
                  <a:srgbClr val="FFFFFF"/>
                </a:solidFill>
              </a:rPr>
              <a:t>dá napr.:</a:t>
            </a:r>
          </a:p>
          <a:p>
            <a:pPr marL="342900" lvl="0" indent="-342900" algn="just">
              <a:spcBef>
                <a:spcPts val="600"/>
              </a:spcBef>
              <a:buClr>
                <a:schemeClr val="bg1"/>
              </a:buClr>
              <a:buSzPct val="73000"/>
              <a:buFont typeface="Wingdings" panose="05000000000000000000" pitchFamily="2" charset="2"/>
              <a:buChar char="§"/>
            </a:pPr>
            <a:r>
              <a:rPr lang="sk-SK" sz="2200" dirty="0" smtClean="0">
                <a:solidFill>
                  <a:srgbClr val="FFFFFF"/>
                </a:solidFill>
              </a:rPr>
              <a:t>napísať správa, </a:t>
            </a:r>
          </a:p>
          <a:p>
            <a:pPr marL="342900" lvl="0" indent="-342900" algn="just">
              <a:spcBef>
                <a:spcPts val="600"/>
              </a:spcBef>
              <a:buClr>
                <a:schemeClr val="bg1"/>
              </a:buClr>
              <a:buSzPct val="73000"/>
              <a:buFont typeface="Wingdings" panose="05000000000000000000" pitchFamily="2" charset="2"/>
              <a:buChar char="§"/>
            </a:pPr>
            <a:r>
              <a:rPr lang="sk-SK" sz="2200" dirty="0" smtClean="0">
                <a:solidFill>
                  <a:srgbClr val="FFFFFF"/>
                </a:solidFill>
              </a:rPr>
              <a:t>vložiť diagram, </a:t>
            </a:r>
          </a:p>
          <a:p>
            <a:pPr marL="342900" lvl="0" indent="-342900" algn="just">
              <a:spcBef>
                <a:spcPts val="600"/>
              </a:spcBef>
              <a:buClr>
                <a:schemeClr val="bg1"/>
              </a:buClr>
              <a:buSzPct val="73000"/>
              <a:buFont typeface="Wingdings" panose="05000000000000000000" pitchFamily="2" charset="2"/>
              <a:buChar char="§"/>
            </a:pPr>
            <a:r>
              <a:rPr lang="sk-SK" sz="2200" dirty="0" smtClean="0">
                <a:solidFill>
                  <a:srgbClr val="FFFFFF"/>
                </a:solidFill>
              </a:rPr>
              <a:t>priložiť </a:t>
            </a:r>
            <a:r>
              <a:rPr lang="sk-SK" sz="2200" dirty="0">
                <a:solidFill>
                  <a:srgbClr val="FFFFFF"/>
                </a:solidFill>
              </a:rPr>
              <a:t>súbor atď.</a:t>
            </a:r>
          </a:p>
        </p:txBody>
      </p:sp>
    </p:spTree>
    <p:extLst>
      <p:ext uri="{BB962C8B-B14F-4D97-AF65-F5344CB8AC3E}">
        <p14:creationId xmlns:p14="http://schemas.microsoft.com/office/powerpoint/2010/main" val="20738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sk-SK" dirty="0" smtClean="0"/>
              <a:t>CMS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softvér </a:t>
            </a:r>
            <a:r>
              <a:rPr lang="sk-SK" sz="2400" dirty="0"/>
              <a:t>na riadenie </a:t>
            </a:r>
            <a:r>
              <a:rPr lang="sk-SK" sz="2400" dirty="0" smtClean="0"/>
              <a:t>a sledovanie počítačov v triede pomocou učiteľského počítača,</a:t>
            </a:r>
            <a:endParaRPr lang="sk-SK" sz="2400" dirty="0"/>
          </a:p>
          <a:p>
            <a:r>
              <a:rPr lang="sk-SK" sz="2400" dirty="0" smtClean="0"/>
              <a:t>zlepšuje učiteľovi schopnosť </a:t>
            </a:r>
            <a:r>
              <a:rPr lang="sk-SK" sz="2400" dirty="0"/>
              <a:t>riadiť interakcie v digitálnej triede a navzájom prepojiť študentov </a:t>
            </a:r>
            <a:r>
              <a:rPr lang="sk-SK" sz="2400" dirty="0" smtClean="0"/>
              <a:t>v projektoch a úlohách, </a:t>
            </a:r>
          </a:p>
          <a:p>
            <a:r>
              <a:rPr lang="sk-SK" sz="2400" dirty="0" smtClean="0"/>
              <a:t>vysiela na </a:t>
            </a:r>
            <a:r>
              <a:rPr lang="sk-SK" sz="2400" dirty="0"/>
              <a:t>všetky </a:t>
            </a:r>
            <a:r>
              <a:rPr lang="sk-SK" sz="2400" dirty="0" smtClean="0"/>
              <a:t>obrazovky obrazovku učiteľa  </a:t>
            </a:r>
          </a:p>
          <a:p>
            <a:r>
              <a:rPr lang="sk-SK" sz="2400" dirty="0" smtClean="0"/>
              <a:t>zviditeľňuje študentovu obrazovku ostatným študentom, </a:t>
            </a:r>
          </a:p>
          <a:p>
            <a:r>
              <a:rPr lang="sk-SK" sz="2400" dirty="0"/>
              <a:t>u</a:t>
            </a:r>
            <a:r>
              <a:rPr lang="sk-SK" sz="2400" dirty="0" smtClean="0"/>
              <a:t>možňuje kontrolovať a riadiť prácu na študentskom PC </a:t>
            </a:r>
            <a:r>
              <a:rPr lang="sk-SK" sz="2400" dirty="0" err="1" smtClean="0"/>
              <a:t>atď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2487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570750"/>
              </p:ext>
            </p:extLst>
          </p:nvPr>
        </p:nvGraphicFramePr>
        <p:xfrm>
          <a:off x="971600" y="1700808"/>
          <a:ext cx="6336344" cy="4176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152"/>
                <a:gridCol w="1145064"/>
                <a:gridCol w="1145064"/>
                <a:gridCol w="1145064"/>
              </a:tblGrid>
              <a:tr h="426832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100" u="none" strike="noStrike" dirty="0" smtClean="0">
                          <a:effectLst/>
                        </a:rPr>
                        <a:t>     A – ÁNO</a:t>
                      </a:r>
                      <a:r>
                        <a:rPr lang="sk-SK" sz="1100" u="none" strike="noStrike" baseline="0" dirty="0" smtClean="0">
                          <a:effectLst/>
                        </a:rPr>
                        <a:t> N - NIE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Bubbl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Edmodom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Zobrazovanie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ukážok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Odlišné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textové správy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Pomáhanie</a:t>
                      </a:r>
                      <a:r>
                        <a:rPr kumimoji="0" lang="sk-SK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 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opravách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On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alebo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niektorých 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sk-SK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Snapshoty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(fotky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Jednoduchá navigácia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Nastavenie pozadia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Pre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aké počítače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Bezplatne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96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sk-SK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internete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899592" y="548680"/>
            <a:ext cx="10951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3060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117110" cy="452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5568" y="149731"/>
            <a:ext cx="7737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Pri všetkých  programoch sa môžeme zaregistrovať, </a:t>
            </a:r>
          </a:p>
          <a:p>
            <a:r>
              <a:rPr lang="sk-SK" sz="2400" dirty="0"/>
              <a:t>alebo sa prihlásiť cez </a:t>
            </a:r>
            <a:r>
              <a:rPr lang="sk-SK" sz="2400" dirty="0" err="1"/>
              <a:t>Facebook</a:t>
            </a:r>
            <a:r>
              <a:rPr lang="sk-SK" sz="2400" dirty="0"/>
              <a:t> alebo </a:t>
            </a:r>
            <a:r>
              <a:rPr lang="sk-SK" sz="2400" dirty="0" err="1"/>
              <a:t>Google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7450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bubbl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3682752" cy="124352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bubbl.us/</a:t>
            </a:r>
            <a:endParaRPr lang="sk-SK" dirty="0" smtClean="0"/>
          </a:p>
          <a:p>
            <a:r>
              <a:rPr lang="sk-SK" dirty="0" smtClean="0"/>
              <a:t>Vhodné aj na vytváranie myšlienkových máp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48" y="333815"/>
            <a:ext cx="4884550" cy="272361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57425"/>
            <a:ext cx="4762872" cy="35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2930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sk-SK" dirty="0" err="1" smtClean="0"/>
              <a:t>Cacoo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2962672" cy="59780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Z pohľadu učiteľa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4" y="2276872"/>
            <a:ext cx="82581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80726"/>
            <a:ext cx="1387216" cy="8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sk-SK" dirty="0" err="1" smtClean="0"/>
              <a:t>EDmodo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4872211" cy="21498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2776964" cy="25303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87" y="1628800"/>
            <a:ext cx="3429261" cy="2016104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" y="1700808"/>
            <a:ext cx="49244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739" y="266105"/>
            <a:ext cx="1669157" cy="10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57200" y="1268760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600" dirty="0" smtClean="0"/>
              <a:t>Z pohľadu učiteľa</a:t>
            </a:r>
            <a:endParaRPr lang="sk-SK" sz="2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1187"/>
          <a:stretch/>
        </p:blipFill>
        <p:spPr bwMode="auto">
          <a:xfrm>
            <a:off x="323528" y="1977227"/>
            <a:ext cx="8640960" cy="447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sk-SK" dirty="0" err="1" smtClean="0"/>
              <a:t>EDmodo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39" y="266105"/>
            <a:ext cx="1669157" cy="10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1759"/>
          <a:stretch/>
        </p:blipFill>
        <p:spPr bwMode="auto">
          <a:xfrm>
            <a:off x="251520" y="1527946"/>
            <a:ext cx="8669974" cy="46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1021378"/>
            <a:ext cx="3394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600" dirty="0" smtClean="0"/>
              <a:t>Z pohľadu žiaka</a:t>
            </a:r>
            <a:endParaRPr lang="sk-SK" sz="2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54205"/>
            <a:ext cx="2304256" cy="302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sk-SK" dirty="0" err="1" smtClean="0"/>
              <a:t>EDmodo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739" y="266105"/>
            <a:ext cx="1669157" cy="10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sk-SK" dirty="0" err="1" smtClean="0"/>
              <a:t>Kornukopia</a:t>
            </a:r>
            <a:endParaRPr lang="sk-SK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3231"/>
            <a:ext cx="8424936" cy="426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36096" y="6237312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Ostatné sú si podobné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664" y="34597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59525"/>
              </p:ext>
            </p:extLst>
          </p:nvPr>
        </p:nvGraphicFramePr>
        <p:xfrm>
          <a:off x="827584" y="1988840"/>
          <a:ext cx="6072334" cy="352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8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7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67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67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67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13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u="none" strike="noStrike" dirty="0" smtClean="0">
                          <a:effectLst/>
                        </a:rPr>
                        <a:t> A – ÁNO</a:t>
                      </a:r>
                      <a:r>
                        <a:rPr lang="sk-SK" sz="1100" u="none" strike="noStrike" baseline="0" dirty="0" smtClean="0">
                          <a:effectLst/>
                        </a:rPr>
                        <a:t> N - NIE</a:t>
                      </a:r>
                      <a:endParaRPr lang="sk-SK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57" marR="6557" marT="6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Kornukopia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Impero Education Pro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EduWave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Clonnecto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TeacherEase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Celkovo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88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Jednoduchosť      použitia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88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sk-SK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Zákaznický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servis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sk-SK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Voľná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verzia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880">
                <a:tc row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Podpora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880">
                <a:tc vMerge="1">
                  <a:txBody>
                    <a:bodyPr/>
                    <a:lstStyle/>
                    <a:p>
                      <a:pPr algn="l" fontAlgn="b"/>
                      <a:endParaRPr lang="sk-SK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57" marR="6557" marT="65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5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Kategórie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 K-12 a vyššie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7" marR="6557" marT="6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11560" y="692696"/>
            <a:ext cx="62440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Porovnanie ďalších CMS</a:t>
            </a:r>
            <a:endParaRPr lang="sk-SK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99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201197"/>
              </p:ext>
            </p:extLst>
          </p:nvPr>
        </p:nvGraphicFramePr>
        <p:xfrm>
          <a:off x="611561" y="2060848"/>
          <a:ext cx="5924629" cy="3816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9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59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901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u="none" strike="noStrike" dirty="0" smtClean="0">
                          <a:effectLst/>
                        </a:rPr>
                        <a:t> A – ÁNO</a:t>
                      </a:r>
                      <a:r>
                        <a:rPr lang="sk-SK" sz="1100" u="none" strike="noStrike" baseline="0" dirty="0" smtClean="0">
                          <a:effectLst/>
                        </a:rPr>
                        <a:t> N - NIE</a:t>
                      </a:r>
                      <a:endParaRPr lang="sk-SK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Mate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Software</a:t>
                      </a: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ProFile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Planner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Edmentum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Accucess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34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celkovo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34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jednoduchosť použitia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4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Zákaznický servis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34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01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Voľná verzia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; $50.00/one-time/user 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Nie; $19.99/one-time/user 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342">
                <a:tc row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</a:t>
                      </a: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</a:p>
                  </a:txBody>
                  <a:tcPr marL="6026" marR="6026" marT="6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sk-SK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342">
                <a:tc vMerge="1">
                  <a:txBody>
                    <a:bodyPr/>
                    <a:lstStyle/>
                    <a:p>
                      <a:pPr algn="ctr" fontAlgn="b"/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</a:t>
                      </a:r>
                    </a:p>
                  </a:txBody>
                  <a:tcPr marL="6026" marR="6026" marT="6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sk-SK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34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Kategórie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Deti v rannom veku</a:t>
                      </a: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6" marR="6026" marT="60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délník 2"/>
          <p:cNvSpPr/>
          <p:nvPr/>
        </p:nvSpPr>
        <p:spPr>
          <a:xfrm>
            <a:off x="611560" y="692696"/>
            <a:ext cx="62440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Porovnanie ďalších CMS</a:t>
            </a:r>
            <a:endParaRPr lang="sk-SK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iTALC</a:t>
            </a:r>
            <a:endParaRPr lang="sk-SK" sz="2400" dirty="0"/>
          </a:p>
          <a:p>
            <a:r>
              <a:rPr lang="sk-SK" sz="2400" dirty="0" err="1"/>
              <a:t>Veyon</a:t>
            </a:r>
            <a:endParaRPr lang="sk-SK" sz="2400" dirty="0"/>
          </a:p>
          <a:p>
            <a:r>
              <a:rPr lang="sk-SK" sz="2400" dirty="0" err="1"/>
              <a:t>Lan</a:t>
            </a:r>
            <a:r>
              <a:rPr lang="sk-SK" sz="2400" dirty="0"/>
              <a:t> </a:t>
            </a:r>
            <a:r>
              <a:rPr lang="sk-SK" sz="2400" dirty="0" err="1"/>
              <a:t>School</a:t>
            </a:r>
            <a:r>
              <a:rPr lang="sk-SK" sz="2400" dirty="0"/>
              <a:t> </a:t>
            </a:r>
            <a:r>
              <a:rPr lang="sk-SK" sz="2400" dirty="0" err="1"/>
              <a:t>Lite</a:t>
            </a:r>
            <a:endParaRPr lang="sk-SK" sz="2400" dirty="0"/>
          </a:p>
          <a:p>
            <a:r>
              <a:rPr lang="sk-SK" sz="2400" dirty="0"/>
              <a:t>My </a:t>
            </a:r>
            <a:r>
              <a:rPr lang="sk-SK" sz="2400" dirty="0" err="1"/>
              <a:t>Vision</a:t>
            </a:r>
            <a:r>
              <a:rPr lang="sk-SK" sz="2400" dirty="0"/>
              <a:t> </a:t>
            </a:r>
            <a:r>
              <a:rPr lang="sk-SK" sz="2400" dirty="0" err="1"/>
              <a:t>Free</a:t>
            </a:r>
            <a:endParaRPr lang="sk-SK" sz="2400" dirty="0"/>
          </a:p>
          <a:p>
            <a:pPr marL="0" indent="0">
              <a:buNone/>
            </a:pPr>
            <a:endParaRPr lang="sk-SK" sz="4400" dirty="0"/>
          </a:p>
          <a:p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5091"/>
            <a:ext cx="3060341" cy="24482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504790" cy="28525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579850" cy="26401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5437"/>
            <a:ext cx="3679234" cy="2063791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4411" y="476672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CMS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27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005133"/>
              </p:ext>
            </p:extLst>
          </p:nvPr>
        </p:nvGraphicFramePr>
        <p:xfrm>
          <a:off x="899592" y="2132856"/>
          <a:ext cx="5643856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u="none" strike="noStrike" dirty="0" smtClean="0">
                          <a:effectLst/>
                        </a:rPr>
                        <a:t> A – ÁNO</a:t>
                      </a:r>
                      <a:r>
                        <a:rPr lang="sk-SK" sz="1100" u="none" strike="noStrike" baseline="0" dirty="0" smtClean="0">
                          <a:effectLst/>
                        </a:rPr>
                        <a:t> N - NIE</a:t>
                      </a:r>
                      <a:endParaRPr lang="sk-SK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Insight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Pupilpad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Diary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Childcare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EDaura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celkovo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jednoduchosť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použitia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Zákaznický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servis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Voľná verzia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Nie; $20,000.00/one-time 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Nie; $25.00/month 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</a:t>
                      </a: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57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kategória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l-P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pl-P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délník 2"/>
          <p:cNvSpPr/>
          <p:nvPr/>
        </p:nvSpPr>
        <p:spPr>
          <a:xfrm>
            <a:off x="611560" y="692696"/>
            <a:ext cx="62440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Porovnanie ďalších CMS</a:t>
            </a:r>
            <a:endParaRPr lang="sk-SK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74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14932"/>
              </p:ext>
            </p:extLst>
          </p:nvPr>
        </p:nvGraphicFramePr>
        <p:xfrm>
          <a:off x="827584" y="1988840"/>
          <a:ext cx="5616024" cy="3536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u="none" strike="noStrike" dirty="0" smtClean="0">
                          <a:effectLst/>
                        </a:rPr>
                        <a:t> A – ÁNO</a:t>
                      </a:r>
                      <a:r>
                        <a:rPr lang="sk-SK" sz="1100" u="none" strike="noStrike" baseline="0" dirty="0" smtClean="0">
                          <a:effectLst/>
                        </a:rPr>
                        <a:t> N - NIE</a:t>
                      </a:r>
                      <a:endParaRPr lang="sk-SK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Registrar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NetSupport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Skyward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Sawyer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Administrator's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Plus</a:t>
                      </a: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celkovo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jednoduchosť použitia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Zákaznický servis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Voľná verzia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Nie; $995.00/one-time 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N; $50.00/month 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</a:t>
                      </a:r>
                    </a:p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</a:t>
                      </a: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24/7 (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</a:t>
                      </a:r>
                    </a:p>
                  </a:txBody>
                  <a:tcPr marL="5381" marR="5381" marT="5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Hours </a:t>
                      </a: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Kategória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všetky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1" marR="5381" marT="5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délník 2"/>
          <p:cNvSpPr/>
          <p:nvPr/>
        </p:nvSpPr>
        <p:spPr>
          <a:xfrm>
            <a:off x="611560" y="692696"/>
            <a:ext cx="62440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Porovnanie ďalších CMS</a:t>
            </a:r>
            <a:endParaRPr lang="sk-SK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05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5888765"/>
            <a:ext cx="2031635" cy="6365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5" y="5008538"/>
            <a:ext cx="2304705" cy="11523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1" y="2171584"/>
            <a:ext cx="1499333" cy="5097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56" y="5262777"/>
            <a:ext cx="1904762" cy="126984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64" y="2554500"/>
            <a:ext cx="3889049" cy="66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59" y="3345251"/>
            <a:ext cx="27717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58" y="358568"/>
            <a:ext cx="182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2" y="1385808"/>
            <a:ext cx="1941909" cy="56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44" y="3415600"/>
            <a:ext cx="1962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22" y="4215513"/>
            <a:ext cx="3562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31" y="382019"/>
            <a:ext cx="1028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9" y="4192472"/>
            <a:ext cx="1691458" cy="68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0" y="5120111"/>
            <a:ext cx="2543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37" y="6032430"/>
            <a:ext cx="2324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ástupný symbol pro text 2"/>
          <p:cNvSpPr>
            <a:spLocks noGrp="1"/>
          </p:cNvSpPr>
          <p:nvPr>
            <p:ph type="title"/>
          </p:nvPr>
        </p:nvSpPr>
        <p:spPr>
          <a:xfrm>
            <a:off x="262374" y="456478"/>
            <a:ext cx="1782570" cy="668083"/>
          </a:xfrm>
        </p:spPr>
        <p:txBody>
          <a:bodyPr>
            <a:noAutofit/>
          </a:bodyPr>
          <a:lstStyle/>
          <a:p>
            <a:pPr algn="l"/>
            <a:r>
              <a:rPr lang="sk-SK" sz="2800" dirty="0" smtClean="0"/>
              <a:t>Logá CMS</a:t>
            </a:r>
            <a:endParaRPr lang="sk-SK" sz="28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16"/>
          <a:srcRect b="35370"/>
          <a:stretch/>
        </p:blipFill>
        <p:spPr>
          <a:xfrm>
            <a:off x="6619819" y="282417"/>
            <a:ext cx="2219661" cy="84214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3197" y="938276"/>
            <a:ext cx="2808104" cy="841041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44353" y="1371157"/>
            <a:ext cx="2141488" cy="920464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55837" y="1819526"/>
            <a:ext cx="2706241" cy="467807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49391" y="1486919"/>
            <a:ext cx="1542280" cy="810941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11941" y="2623657"/>
            <a:ext cx="3077918" cy="561749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22"/>
          <a:srcRect t="31365" b="34867"/>
          <a:stretch/>
        </p:blipFill>
        <p:spPr>
          <a:xfrm>
            <a:off x="658450" y="2919052"/>
            <a:ext cx="1492681" cy="504055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 rotWithShape="1">
          <a:blip r:embed="rId23"/>
          <a:srcRect l="15525" t="48281" r="15525" b="13123"/>
          <a:stretch/>
        </p:blipFill>
        <p:spPr>
          <a:xfrm>
            <a:off x="4099478" y="3428726"/>
            <a:ext cx="2218957" cy="663543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25274" y="4256241"/>
            <a:ext cx="2611933" cy="975027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1364" y="5378949"/>
            <a:ext cx="1801259" cy="11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88832" cy="648072"/>
          </a:xfrm>
        </p:spPr>
        <p:txBody>
          <a:bodyPr>
            <a:normAutofit/>
          </a:bodyPr>
          <a:lstStyle/>
          <a:p>
            <a:r>
              <a:rPr lang="sk-SK" dirty="0"/>
              <a:t>Rozdiely </a:t>
            </a:r>
            <a:r>
              <a:rPr lang="sk-SK" dirty="0" smtClean="0"/>
              <a:t>medzi CMS</a:t>
            </a:r>
            <a:endParaRPr lang="sk-SK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964017"/>
              </p:ext>
            </p:extLst>
          </p:nvPr>
        </p:nvGraphicFramePr>
        <p:xfrm>
          <a:off x="683569" y="2204860"/>
          <a:ext cx="6935751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191"/>
                <a:gridCol w="1164640"/>
                <a:gridCol w="1164640"/>
                <a:gridCol w="1164640"/>
                <a:gridCol w="1164640"/>
              </a:tblGrid>
              <a:tr h="518664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100" u="none" strike="noStrike" dirty="0">
                          <a:effectLst/>
                        </a:rPr>
                        <a:t> </a:t>
                      </a:r>
                      <a:r>
                        <a:rPr lang="sk-SK" sz="1100" u="none" strike="noStrike" dirty="0" smtClean="0">
                          <a:effectLst/>
                        </a:rPr>
                        <a:t>    A – ÁNO</a:t>
                      </a:r>
                      <a:r>
                        <a:rPr lang="sk-SK" sz="1100" u="none" strike="noStrike" baseline="0" dirty="0" smtClean="0">
                          <a:effectLst/>
                        </a:rPr>
                        <a:t> N – NIE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 err="1">
                          <a:effectLst/>
                        </a:rPr>
                        <a:t>iTALC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 err="1">
                          <a:effectLst/>
                        </a:rPr>
                        <a:t>Veyon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 err="1">
                          <a:effectLst/>
                        </a:rPr>
                        <a:t>Lan</a:t>
                      </a:r>
                      <a:r>
                        <a:rPr lang="sk-SK" sz="1100" u="none" strike="noStrike" dirty="0">
                          <a:effectLst/>
                        </a:rPr>
                        <a:t> </a:t>
                      </a:r>
                      <a:r>
                        <a:rPr lang="sk-SK" sz="1100" u="none" strike="noStrike" dirty="0" err="1">
                          <a:effectLst/>
                        </a:rPr>
                        <a:t>School</a:t>
                      </a:r>
                      <a:r>
                        <a:rPr lang="sk-SK" sz="1100" u="none" strike="noStrike" dirty="0">
                          <a:effectLst/>
                        </a:rPr>
                        <a:t> </a:t>
                      </a:r>
                      <a:r>
                        <a:rPr lang="sk-SK" sz="1100" u="none" strike="noStrike" dirty="0" err="1">
                          <a:effectLst/>
                        </a:rPr>
                        <a:t>Lite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MyVision Free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Zobrazovanie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ukážok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Odlišné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textové správy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N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Pomáhanie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 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opravách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N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On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alebo </a:t>
                      </a:r>
                      <a:r>
                        <a:rPr kumimoji="0" lang="sk-SK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niektorých 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sk-SK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Snapshoty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(fotky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N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Jednoduchá navigácia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Nastavenie pozadia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N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N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Pre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aké počítače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všetky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všetky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 err="1">
                          <a:effectLst/>
                        </a:rPr>
                        <a:t>Lenovo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 err="1">
                          <a:effectLst/>
                        </a:rPr>
                        <a:t>MaC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Bezplatne</a:t>
                      </a:r>
                      <a:endParaRPr kumimoji="0" lang="sk-SK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>
                          <a:effectLst/>
                        </a:rPr>
                        <a:t>N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76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sk-SK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kumimoji="0" lang="sk-SK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internete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100" u="none" strike="noStrike" dirty="0">
                          <a:effectLst/>
                        </a:rPr>
                        <a:t>N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61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sk-SK" dirty="0" err="1"/>
              <a:t>Italc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42354" cy="5026471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359026" y="332656"/>
            <a:ext cx="5897880" cy="28803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sk-SK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1.Krok –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8052"/>
            <a:ext cx="8148478" cy="5092799"/>
          </a:xfrm>
        </p:spPr>
      </p:pic>
      <p:sp>
        <p:nvSpPr>
          <p:cNvPr id="2" name="Obdĺžnik 1"/>
          <p:cNvSpPr/>
          <p:nvPr/>
        </p:nvSpPr>
        <p:spPr>
          <a:xfrm>
            <a:off x="359026" y="764704"/>
            <a:ext cx="788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Ako sa dá vytvoriť trieda a pridať do nej počítače, ktoré chceme </a:t>
            </a:r>
            <a:r>
              <a:rPr lang="sk-SK" dirty="0" smtClean="0"/>
              <a:t>vidieť?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67544" y="435603"/>
            <a:ext cx="5897880" cy="6025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sk-SK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2.Krok - </a:t>
            </a:r>
            <a:endParaRPr lang="sk-SK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1340768"/>
            <a:ext cx="8263691" cy="5164807"/>
          </a:xfrm>
        </p:spPr>
      </p:pic>
      <p:sp>
        <p:nvSpPr>
          <p:cNvPr id="2" name="Obdĺžnik 1"/>
          <p:cNvSpPr/>
          <p:nvPr/>
        </p:nvSpPr>
        <p:spPr>
          <a:xfrm>
            <a:off x="467544" y="8367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napíšeme IP adresu počítača napr.194.160.41.121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539552" y="332656"/>
            <a:ext cx="5897880" cy="360040"/>
          </a:xfrm>
        </p:spPr>
        <p:txBody>
          <a:bodyPr>
            <a:normAutofit/>
          </a:bodyPr>
          <a:lstStyle/>
          <a:p>
            <a:r>
              <a:rPr lang="sk-SK" sz="2000" dirty="0"/>
              <a:t>Tu už vidíme </a:t>
            </a:r>
            <a:r>
              <a:rPr lang="sk-SK" sz="2000" dirty="0" smtClean="0"/>
              <a:t>obrazovku jedného počítača 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94117" cy="5308823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64096"/>
          </a:xfrm>
        </p:spPr>
        <p:txBody>
          <a:bodyPr/>
          <a:lstStyle/>
          <a:p>
            <a:r>
              <a:rPr lang="sk-SK" dirty="0" err="1" smtClean="0"/>
              <a:t>Fullscreen</a:t>
            </a:r>
            <a:r>
              <a:rPr lang="sk-SK" dirty="0" smtClean="0"/>
              <a:t> </a:t>
            </a:r>
            <a:r>
              <a:rPr lang="sk-SK" dirty="0" err="1" smtClean="0"/>
              <a:t>demo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95535" y="764704"/>
            <a:ext cx="7200801" cy="602512"/>
          </a:xfrm>
        </p:spPr>
        <p:txBody>
          <a:bodyPr>
            <a:noAutofit/>
          </a:bodyPr>
          <a:lstStyle/>
          <a:p>
            <a:r>
              <a:rPr lang="sk-SK" sz="2000" dirty="0" smtClean="0"/>
              <a:t>Na všetkých obrazovkách študentských počítačov vidieť len učiteľský počítač (nie je možné robiť nič iné)</a:t>
            </a:r>
            <a:endParaRPr lang="sk-SK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7918053" cy="4948783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5281" t="11013" r="68308" b="7253"/>
          <a:stretch/>
        </p:blipFill>
        <p:spPr>
          <a:xfrm>
            <a:off x="8100392" y="290344"/>
            <a:ext cx="72008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741</Words>
  <Application>Microsoft Office PowerPoint</Application>
  <PresentationFormat>Prezentácia na obrazovke (4:3)</PresentationFormat>
  <Paragraphs>379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6" baseType="lpstr">
      <vt:lpstr>Trebuchet MS</vt:lpstr>
      <vt:lpstr>Wingdings</vt:lpstr>
      <vt:lpstr>Wingdings 2</vt:lpstr>
      <vt:lpstr>Bohatý</vt:lpstr>
      <vt:lpstr>Softvér na riadenie počítačov v triede  Classroom Management Software (CMS) </vt:lpstr>
      <vt:lpstr>CMS</vt:lpstr>
      <vt:lpstr>CMS</vt:lpstr>
      <vt:lpstr>Rozdiely medzi CMS</vt:lpstr>
      <vt:lpstr>Italc</vt:lpstr>
      <vt:lpstr>Prezentácia programu PowerPoint</vt:lpstr>
      <vt:lpstr>Prezentácia programu PowerPoint</vt:lpstr>
      <vt:lpstr>Prezentácia programu PowerPoint</vt:lpstr>
      <vt:lpstr>Fullscreen demo</vt:lpstr>
      <vt:lpstr>Windows Demo</vt:lpstr>
      <vt:lpstr>LOCk/Unlock desktops</vt:lpstr>
      <vt:lpstr>Text message</vt:lpstr>
      <vt:lpstr>Text message</vt:lpstr>
      <vt:lpstr>Prezentácia programu PowerPoint</vt:lpstr>
      <vt:lpstr>Obrazovka jedného počítača</vt:lpstr>
      <vt:lpstr>snapshots</vt:lpstr>
      <vt:lpstr>Configuration</vt:lpstr>
      <vt:lpstr>Vypnutie naraz všetkých počítačov</vt:lpstr>
      <vt:lpstr>CMS – Iné nástroje</vt:lpstr>
      <vt:lpstr>Prezentácia programu PowerPoint</vt:lpstr>
      <vt:lpstr>Prezentácia programu PowerPoint</vt:lpstr>
      <vt:lpstr>bubbl</vt:lpstr>
      <vt:lpstr>Cacoo</vt:lpstr>
      <vt:lpstr>EDmodo</vt:lpstr>
      <vt:lpstr>EDmodo</vt:lpstr>
      <vt:lpstr>EDmodo</vt:lpstr>
      <vt:lpstr>Kornukopia</vt:lpstr>
      <vt:lpstr>Prezentácia programu PowerPoint</vt:lpstr>
      <vt:lpstr>Prezentácia programu PowerPoint</vt:lpstr>
      <vt:lpstr>Prezentácia programu PowerPoint</vt:lpstr>
      <vt:lpstr>Prezentácia programu PowerPoint</vt:lpstr>
      <vt:lpstr>Logá CMS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Softvéri na riadenie počítačov</dc:title>
  <dc:creator>Radka</dc:creator>
  <cp:lastModifiedBy>Horvathova Dana, Ing., PhD.</cp:lastModifiedBy>
  <cp:revision>80</cp:revision>
  <dcterms:created xsi:type="dcterms:W3CDTF">2017-11-09T08:02:12Z</dcterms:created>
  <dcterms:modified xsi:type="dcterms:W3CDTF">2018-01-25T14:39:13Z</dcterms:modified>
</cp:coreProperties>
</file>