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72" r:id="rId3"/>
    <p:sldMasterId id="2147483684" r:id="rId4"/>
  </p:sldMasterIdLst>
  <p:notesMasterIdLst>
    <p:notesMasterId r:id="rId19"/>
  </p:notesMasterIdLst>
  <p:sldIdLst>
    <p:sldId id="270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0" d="100"/>
          <a:sy n="90" d="100"/>
        </p:scale>
        <p:origin x="252" y="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sk-SK" altLang="sk-SK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sk-SK" altLang="sk-SK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sk-SK" altLang="sk-SK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sk-SK" altLang="sk-SK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fld id="{F615C003-3AA3-4DD6-9868-F44BCEEE30EC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311374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obrazu snímky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Zástupný symbol poznámo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sk-SK" altLang="sk-SK" smtClean="0"/>
          </a:p>
        </p:txBody>
      </p:sp>
      <p:sp>
        <p:nvSpPr>
          <p:cNvPr id="16388" name="Zástupný symbol čísla snímky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B454F74-FFF9-420A-8D16-81B36444E79B}" type="slidenum">
              <a:rPr altLang="sk-SK" sz="1200">
                <a:solidFill>
                  <a:srgbClr val="000000"/>
                </a:solidFill>
                <a:latin typeface="Calibri" panose="020F0502020204030204" pitchFamily="34" charset="0"/>
              </a:rPr>
              <a:pPr/>
              <a:t>1</a:t>
            </a:fld>
            <a:endParaRPr lang="sk-SK" altLang="sk-SK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7308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D84A8B4-3023-41DD-8585-DDEF2CD922D8}" type="slidenum">
              <a:rPr lang="sk-SK" altLang="sk-SK"/>
              <a:pPr/>
              <a:t>10</a:t>
            </a:fld>
            <a:endParaRPr lang="sk-SK" altLang="sk-SK"/>
          </a:p>
        </p:txBody>
      </p:sp>
      <p:sp>
        <p:nvSpPr>
          <p:cNvPr id="2662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4839730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75ED6B9-2100-4FC3-9C3E-76947E8FBB37}" type="slidenum">
              <a:rPr lang="sk-SK" altLang="sk-SK"/>
              <a:pPr/>
              <a:t>11</a:t>
            </a:fld>
            <a:endParaRPr lang="sk-SK" altLang="sk-SK"/>
          </a:p>
        </p:txBody>
      </p:sp>
      <p:sp>
        <p:nvSpPr>
          <p:cNvPr id="2764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5799903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E2B270E-EEE1-4D62-9D77-87136828E612}" type="slidenum">
              <a:rPr lang="sk-SK" altLang="sk-SK"/>
              <a:pPr/>
              <a:t>12</a:t>
            </a:fld>
            <a:endParaRPr lang="sk-SK" altLang="sk-SK"/>
          </a:p>
        </p:txBody>
      </p:sp>
      <p:sp>
        <p:nvSpPr>
          <p:cNvPr id="2867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183281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927E852-27EE-487B-B722-C918B99792EF}" type="slidenum">
              <a:rPr lang="sk-SK" altLang="sk-SK"/>
              <a:pPr/>
              <a:t>13</a:t>
            </a:fld>
            <a:endParaRPr lang="sk-SK" altLang="sk-SK"/>
          </a:p>
        </p:txBody>
      </p:sp>
      <p:sp>
        <p:nvSpPr>
          <p:cNvPr id="2969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494935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621AF10-0F2A-4849-9BAA-4E9086CD90C4}" type="slidenum">
              <a:rPr lang="sk-SK" altLang="sk-SK"/>
              <a:pPr/>
              <a:t>2</a:t>
            </a:fld>
            <a:endParaRPr lang="sk-SK" altLang="sk-SK"/>
          </a:p>
        </p:txBody>
      </p:sp>
      <p:sp>
        <p:nvSpPr>
          <p:cNvPr id="184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226893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20E15B1-36FB-4C96-AA12-CC7DF09833BB}" type="slidenum">
              <a:rPr lang="sk-SK" altLang="sk-SK"/>
              <a:pPr/>
              <a:t>3</a:t>
            </a:fld>
            <a:endParaRPr lang="sk-SK" altLang="sk-SK"/>
          </a:p>
        </p:txBody>
      </p:sp>
      <p:sp>
        <p:nvSpPr>
          <p:cNvPr id="194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209180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EB0F395-F51B-48F4-826C-243A4EAED918}" type="slidenum">
              <a:rPr lang="sk-SK" altLang="sk-SK"/>
              <a:pPr/>
              <a:t>4</a:t>
            </a:fld>
            <a:endParaRPr lang="sk-SK" altLang="sk-SK"/>
          </a:p>
        </p:txBody>
      </p:sp>
      <p:sp>
        <p:nvSpPr>
          <p:cNvPr id="204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9194901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35ECCA8-FEDD-4031-B835-197AE976C6E6}" type="slidenum">
              <a:rPr lang="sk-SK" altLang="sk-SK"/>
              <a:pPr/>
              <a:t>5</a:t>
            </a:fld>
            <a:endParaRPr lang="sk-SK" altLang="sk-SK"/>
          </a:p>
        </p:txBody>
      </p:sp>
      <p:sp>
        <p:nvSpPr>
          <p:cNvPr id="2150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6075709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ADA0D48-4E95-411A-AA3B-E097B8A1F643}" type="slidenum">
              <a:rPr lang="sk-SK" altLang="sk-SK"/>
              <a:pPr/>
              <a:t>6</a:t>
            </a:fld>
            <a:endParaRPr lang="sk-SK" altLang="sk-SK"/>
          </a:p>
        </p:txBody>
      </p:sp>
      <p:sp>
        <p:nvSpPr>
          <p:cNvPr id="225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2227146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5C41FC3-4D4D-4F8B-A870-4B008C1CE782}" type="slidenum">
              <a:rPr lang="sk-SK" altLang="sk-SK"/>
              <a:pPr/>
              <a:t>7</a:t>
            </a:fld>
            <a:endParaRPr lang="sk-SK" altLang="sk-SK"/>
          </a:p>
        </p:txBody>
      </p:sp>
      <p:sp>
        <p:nvSpPr>
          <p:cNvPr id="2355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1678331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BA5741D-9E8C-46CC-B14C-EE41B8AC5DDD}" type="slidenum">
              <a:rPr lang="sk-SK" altLang="sk-SK"/>
              <a:pPr/>
              <a:t>8</a:t>
            </a:fld>
            <a:endParaRPr lang="sk-SK" altLang="sk-SK"/>
          </a:p>
        </p:txBody>
      </p:sp>
      <p:sp>
        <p:nvSpPr>
          <p:cNvPr id="2457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036169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7E2AE91-3F6B-4CC1-A9B4-745C00EF5303}" type="slidenum">
              <a:rPr lang="sk-SK" altLang="sk-SK"/>
              <a:pPr/>
              <a:t>9</a:t>
            </a:fld>
            <a:endParaRPr lang="sk-SK" altLang="sk-SK"/>
          </a:p>
        </p:txBody>
      </p:sp>
      <p:sp>
        <p:nvSpPr>
          <p:cNvPr id="2560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796232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347280B-D52D-486B-B5CA-1E779B5CFCA0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065380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629F8FD-4430-46D9-BC38-CCF19651CC83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831280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58499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58499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0013F71-5C7C-4994-A6FC-5AFAB7274989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778485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CB24884-2AF3-4BD1-8C8E-F98A54D16715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6269775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8CBB072-928C-4E9C-A1E6-6EE39621E581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96339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B5B21A2-B33A-4319-9C85-CD0E62B79C9D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942142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3830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3830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6536DA2-CA90-46E0-9BAC-A83DAF5F35E6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640600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E6216CB-104E-4FBE-85F2-7F660E9ECC28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456480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C0E8E20-1DCF-4C35-85D5-2965A9665206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5842473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D2FB304-FE2B-49BC-9852-2582539BD304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386420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E23F6FF-6117-4418-818C-FA49E4E64E08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151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D205BBA-309E-479E-B939-DB95062F1480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827084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F249FBDC-3D0C-439F-B52A-785E6ABB854B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8789524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02F4F9A-713C-4FB0-84BD-CF3F794CB655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3502053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58499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58499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25B07E8-E3F8-4B8A-B28C-0BD5DE8D6E6D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5754537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6047" y="2348400"/>
            <a:ext cx="8568531" cy="162043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12094" y="4283816"/>
            <a:ext cx="7056438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FEA8D-3731-479D-A63F-004F764B320B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3125851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dirty="0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1732A-A80B-46BD-836B-EF12CC4F6BA9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7508557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300" y="4857792"/>
            <a:ext cx="8568531" cy="1501435"/>
          </a:xfrm>
        </p:spPr>
        <p:txBody>
          <a:bodyPr anchor="t"/>
          <a:lstStyle>
            <a:lvl1pPr algn="l">
              <a:defRPr sz="4409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96300" y="3204114"/>
            <a:ext cx="8568531" cy="1653678"/>
          </a:xfrm>
        </p:spPr>
        <p:txBody>
          <a:bodyPr anchor="b"/>
          <a:lstStyle>
            <a:lvl1pPr marL="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B2F7F-DB3F-48D3-AA82-C14EF6915E4A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FEF0D-A2B7-4F79-BEDB-3EA69C993496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1776743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9B352-3A98-4996-ABF2-35691F86B62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D0206-7AED-4B19-97C4-D050D68D91A2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1715188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04031" y="1692178"/>
            <a:ext cx="4454027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5120818" y="1692178"/>
            <a:ext cx="4455776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0B68-6885-4BA2-A234-5BAE545D5F57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2F208-A22B-4236-901D-D6A460F0975C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454572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321E7-7E32-4481-8366-F24B7265551C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673FD1-163F-448C-B28D-A93E226B84BD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3944423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AEC2E-6FA7-4EFB-B2CB-9FB51720EC5B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DA8BE-551C-47B3-B635-CAC3000520AA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457607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560F680-FB0C-4331-BE22-FA79BA754243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260350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032" y="300987"/>
            <a:ext cx="3316456" cy="1280945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41245" y="300988"/>
            <a:ext cx="5635349" cy="6451973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504032" y="1581933"/>
            <a:ext cx="3316456" cy="5171028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D1E81-434F-4806-97A3-37490CED5DCA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B722B-5AF2-4E09-9C40-F36C75150723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417693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5873" y="5291772"/>
            <a:ext cx="6048375" cy="624724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975873" y="675471"/>
            <a:ext cx="6048375" cy="4535805"/>
          </a:xfrm>
        </p:spPr>
        <p:txBody>
          <a:bodyPr rtlCol="0">
            <a:normAutofit/>
          </a:bodyPr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975873" y="5916496"/>
            <a:ext cx="6048375" cy="887211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9B67E-77AB-4448-86DF-004137BC3DC0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D579F-2254-4630-BB15-0059DF163339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6405488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E1AEB-58B6-49A0-9196-10C7A79C7A0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9A832-1506-4F03-8833-819D34F981B8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2683575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308453" y="302738"/>
            <a:ext cx="2268141" cy="6450223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504031" y="302738"/>
            <a:ext cx="6636411" cy="6450223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1CACB-4071-4029-ACC7-6348DE3E227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27.4.2015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A914B-0249-499D-AB87-3833B7887B88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9359918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6047" y="2348400"/>
            <a:ext cx="8568531" cy="162043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12094" y="4283816"/>
            <a:ext cx="7056438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5BFE5-0A9C-466D-B09C-65A0B4878142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E2306-77B5-4D77-BD8B-6521B6D870D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0076927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321D6-A07F-408B-B11B-DE0C33DB3442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BE5F-9AFF-4331-87A2-4DD753779E4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748091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300" y="4857792"/>
            <a:ext cx="8568531" cy="1501435"/>
          </a:xfrm>
        </p:spPr>
        <p:txBody>
          <a:bodyPr anchor="t"/>
          <a:lstStyle>
            <a:lvl1pPr algn="l">
              <a:defRPr sz="4409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96300" y="3204114"/>
            <a:ext cx="8568531" cy="1653678"/>
          </a:xfrm>
        </p:spPr>
        <p:txBody>
          <a:bodyPr anchor="b"/>
          <a:lstStyle>
            <a:lvl1pPr marL="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0F651-2449-4937-9D9F-94141889A4AB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29370-2B55-4061-A197-F784E969585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1336629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C958F-69C1-4525-A1B6-63FBA2D9302E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B7899-7E21-4485-85BA-24FAEE47E134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95916746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504031" y="1692178"/>
            <a:ext cx="4454027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5120818" y="1692178"/>
            <a:ext cx="4455776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5C035-504D-4F90-AEEA-F21424D38D60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BB82D-1D96-41E3-9084-DB42843AF493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7714565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CBB5C-6E9C-4EC4-9D52-61BC6B15A0CB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CD523-0603-42FD-A1E6-930A67EE97CC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453251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357687" cy="43830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013325" y="1768475"/>
            <a:ext cx="4357688" cy="43830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384D457-CE75-4FF7-AE8F-6EB9561D09BE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39083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FA1BC-7924-44C1-8B90-0F8007B48ACA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550EE-3B9D-49C9-9416-B0AD5CF4CCD0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5895523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032" y="300987"/>
            <a:ext cx="3316456" cy="1280945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41245" y="300988"/>
            <a:ext cx="5635349" cy="6451973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504032" y="1581933"/>
            <a:ext cx="3316456" cy="5171028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E922F-AFD9-407B-982F-749C8780BAF5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6B114-96EA-433E-B97A-D2696687FECB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1546872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5873" y="5291772"/>
            <a:ext cx="6048375" cy="624724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975873" y="675471"/>
            <a:ext cx="6048375" cy="4535805"/>
          </a:xfrm>
        </p:spPr>
        <p:txBody>
          <a:bodyPr rtlCol="0">
            <a:normAutofit/>
          </a:bodyPr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975873" y="5916496"/>
            <a:ext cx="6048375" cy="887211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3641B-FDFE-4048-A857-52BDD6A542FD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672BE-95C1-43C0-9E75-6F004B0485F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24899188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9992B-18F9-4FBC-8B02-D6968303F70B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BE28F-5202-45EF-AE97-6C605D8B2548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1537694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308453" y="302738"/>
            <a:ext cx="2268141" cy="6450223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504031" y="302738"/>
            <a:ext cx="6636411" cy="6450223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2F937-3993-4D8F-A84B-99FBF5D32E0A}" type="datetimeFigureOut">
              <a:rPr lang="sk-SK"/>
              <a:pPr>
                <a:defRPr/>
              </a:pPr>
              <a:t>27.4.2015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5B7C5-2BF4-4847-9339-0E7C0045BC9A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464291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F77F5C9-415F-4A6C-A13D-B7AF224F664F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53553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B4DB4C7-EC7F-4E17-B202-F419C6B04E51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663776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D5BCDAB-F8F0-4291-BBBE-50EFF50B353E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674624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EFEC1D0-985D-4426-B27A-1C65DCA13C5B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001565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 alt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7D4F636-1C65-4F3B-BB2E-3CA5CA9D8297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207719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k-SK" smtClean="0"/>
              <a:t>Kliknúť na editáciu formátu textu titulku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8867775" cy="438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k-SK" smtClean="0"/>
              <a:t>Kliknúť na editáciu formátu textu osnovy</a:t>
            </a:r>
          </a:p>
          <a:p>
            <a:pPr lvl="1"/>
            <a:r>
              <a:rPr lang="en-GB" altLang="sk-SK" smtClean="0"/>
              <a:t>Druhá úroveň</a:t>
            </a:r>
          </a:p>
          <a:p>
            <a:pPr lvl="2"/>
            <a:r>
              <a:rPr lang="en-GB" altLang="sk-SK" smtClean="0"/>
              <a:t>Tretia úroveňˆ</a:t>
            </a:r>
          </a:p>
          <a:p>
            <a:pPr lvl="3"/>
            <a:r>
              <a:rPr lang="en-GB" altLang="sk-SK" smtClean="0"/>
              <a:t>Štvrtá úroveň osnovy</a:t>
            </a:r>
          </a:p>
          <a:p>
            <a:pPr lvl="4"/>
            <a:r>
              <a:rPr lang="en-GB" altLang="sk-SK" smtClean="0"/>
              <a:t>Piata úroveň osnovy</a:t>
            </a:r>
          </a:p>
          <a:p>
            <a:pPr lvl="4"/>
            <a:r>
              <a:rPr lang="en-GB" altLang="sk-SK" smtClean="0"/>
              <a:t>Šiesta úroveň</a:t>
            </a:r>
          </a:p>
          <a:p>
            <a:pPr lvl="4"/>
            <a:r>
              <a:rPr lang="en-GB" altLang="sk-SK" smtClean="0"/>
              <a:t>Siedma úroveň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sk-SK" altLang="sk-SK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sk-SK" alt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fld id="{88773F00-A868-4172-822F-0E698685A35F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" charset="0"/>
          <a:cs typeface="Droid Sans" charset="0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" charset="0"/>
          <a:cs typeface="Droid Sans" charset="0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" charset="0"/>
          <a:cs typeface="Droid Sans" charset="0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" charset="0"/>
          <a:cs typeface="Droid Sans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" charset="0"/>
          <a:cs typeface="Droid Sans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" charset="0"/>
          <a:cs typeface="Droid Sans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" charset="0"/>
          <a:cs typeface="Droid Sans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Droid Sans" charset="0"/>
          <a:cs typeface="Droid Sans" charset="0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k-SK" smtClean="0"/>
              <a:t>Kliknúť na editáciu formátu textu titulku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38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sk-SK" smtClean="0"/>
              <a:t>Kliknúť na editáciu formátu textu osnovy</a:t>
            </a:r>
          </a:p>
          <a:p>
            <a:pPr lvl="1"/>
            <a:r>
              <a:rPr lang="en-GB" altLang="sk-SK" smtClean="0"/>
              <a:t>Druhá úroveň</a:t>
            </a:r>
          </a:p>
          <a:p>
            <a:pPr lvl="2"/>
            <a:r>
              <a:rPr lang="en-GB" altLang="sk-SK" smtClean="0"/>
              <a:t>Tretia úroveňˆ</a:t>
            </a:r>
          </a:p>
          <a:p>
            <a:pPr lvl="3"/>
            <a:r>
              <a:rPr lang="en-GB" altLang="sk-SK" smtClean="0"/>
              <a:t>Štvrtá úroveň osnovy</a:t>
            </a:r>
          </a:p>
          <a:p>
            <a:pPr lvl="4"/>
            <a:r>
              <a:rPr lang="en-GB" altLang="sk-SK" smtClean="0"/>
              <a:t>Piata úroveň osnovy</a:t>
            </a:r>
          </a:p>
          <a:p>
            <a:pPr lvl="4"/>
            <a:r>
              <a:rPr lang="en-GB" altLang="sk-SK" smtClean="0"/>
              <a:t>Šiesta úroveň</a:t>
            </a:r>
          </a:p>
          <a:p>
            <a:pPr lvl="4"/>
            <a:r>
              <a:rPr lang="en-GB" altLang="sk-SK" smtClean="0"/>
              <a:t>Siedma úroveň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+mn-lt"/>
                <a:ea typeface="DejaVu Sans" charset="0"/>
                <a:cs typeface="DejaVu Sans" charset="0"/>
              </a:defRPr>
            </a:lvl1pPr>
          </a:lstStyle>
          <a:p>
            <a:endParaRPr lang="sk-SK" altLang="sk-SK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FFFFFF"/>
                </a:solidFill>
                <a:latin typeface="+mn-lt"/>
                <a:ea typeface="DejaVu Sans" charset="0"/>
                <a:cs typeface="DejaVu Sans" charset="0"/>
              </a:defRPr>
            </a:lvl1pPr>
          </a:lstStyle>
          <a:p>
            <a:endParaRPr lang="sk-SK" altLang="sk-SK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FFFFFF"/>
                </a:solidFill>
                <a:latin typeface="+mn-lt"/>
                <a:ea typeface="DejaVu Sans" charset="0"/>
                <a:cs typeface="DejaVu Sans" charset="0"/>
              </a:defRPr>
            </a:lvl1pPr>
          </a:lstStyle>
          <a:p>
            <a:fld id="{1AA39A35-2D03-449D-A6FB-8B84EE337615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 kern="1200">
          <a:solidFill>
            <a:srgbClr val="FFFFFF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>
          <a:solidFill>
            <a:srgbClr val="FFFFFF"/>
          </a:solidFill>
          <a:latin typeface="Times New Roman" panose="02020603050405020304" pitchFamily="18" charset="0"/>
          <a:cs typeface="Arial Unicode MS" panose="020B0604020202020204" pitchFamily="34" charset="-128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>
          <a:solidFill>
            <a:srgbClr val="FFFFFF"/>
          </a:solidFill>
          <a:latin typeface="Times New Roman" panose="02020603050405020304" pitchFamily="18" charset="0"/>
          <a:cs typeface="Arial Unicode MS" panose="020B0604020202020204" pitchFamily="34" charset="-128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>
          <a:solidFill>
            <a:srgbClr val="FFFFFF"/>
          </a:solidFill>
          <a:latin typeface="Times New Roman" panose="02020603050405020304" pitchFamily="18" charset="0"/>
          <a:cs typeface="Arial Unicode MS" panose="020B0604020202020204" pitchFamily="34" charset="-128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>
          <a:solidFill>
            <a:srgbClr val="FFFFFF"/>
          </a:solidFill>
          <a:latin typeface="Times New Roman" panose="02020603050405020304" pitchFamily="18" charset="0"/>
          <a:cs typeface="Arial Unicode MS" panose="020B0604020202020204" pitchFamily="34" charset="-128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>
          <a:solidFill>
            <a:srgbClr val="FFFFFF"/>
          </a:solidFill>
          <a:latin typeface="Times New Roman" panose="02020603050405020304" pitchFamily="18" charset="0"/>
          <a:cs typeface="Arial Unicode MS" panose="020B0604020202020204" pitchFamily="34" charset="-128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>
          <a:solidFill>
            <a:srgbClr val="FFFFFF"/>
          </a:solidFill>
          <a:latin typeface="Times New Roman" panose="02020603050405020304" pitchFamily="18" charset="0"/>
          <a:cs typeface="Arial Unicode MS" panose="020B0604020202020204" pitchFamily="34" charset="-128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>
          <a:solidFill>
            <a:srgbClr val="FFFFFF"/>
          </a:solidFill>
          <a:latin typeface="Times New Roman" panose="02020603050405020304" pitchFamily="18" charset="0"/>
          <a:cs typeface="Arial Unicode MS" panose="020B0604020202020204" pitchFamily="34" charset="-128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 i="1">
          <a:solidFill>
            <a:srgbClr val="FFFFFF"/>
          </a:solidFill>
          <a:latin typeface="Times New Roman" panose="02020603050405020304" pitchFamily="18" charset="0"/>
          <a:cs typeface="Arial Unicode MS" panose="020B0604020202020204" pitchFamily="34" charset="-128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504031" y="302737"/>
            <a:ext cx="9072563" cy="1259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štýly predlohy textu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504031" y="1763925"/>
            <a:ext cx="9072563" cy="4989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 predlohy textu.</a:t>
            </a:r>
          </a:p>
          <a:p>
            <a:pPr lvl="1"/>
            <a:r>
              <a:rPr lang="sk-SK" altLang="sk-SK" smtClean="0"/>
              <a:t>Druhá úroveň</a:t>
            </a:r>
          </a:p>
          <a:p>
            <a:pPr lvl="2"/>
            <a:r>
              <a:rPr lang="sk-SK" altLang="sk-SK" smtClean="0"/>
              <a:t>Tretia úroveň</a:t>
            </a:r>
          </a:p>
          <a:p>
            <a:pPr lvl="3"/>
            <a:r>
              <a:rPr lang="sk-SK" altLang="sk-SK" smtClean="0"/>
              <a:t>Štvrtá úroveň</a:t>
            </a:r>
          </a:p>
          <a:p>
            <a:pPr lvl="4"/>
            <a:r>
              <a:rPr lang="sk-SK" alt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504031" y="7006699"/>
            <a:ext cx="235214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23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1007943" hangingPunct="1">
              <a:lnSpc>
                <a:spcPct val="100000"/>
              </a:lnSpc>
              <a:buClrTx/>
              <a:buSzTx/>
              <a:defRPr/>
            </a:pPr>
            <a:endParaRPr lang="sk-SK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444214" y="7006699"/>
            <a:ext cx="319219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23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1007943" hangingPunct="1">
              <a:lnSpc>
                <a:spcPct val="100000"/>
              </a:lnSpc>
              <a:buClrTx/>
              <a:buSzTx/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7224448" y="7006699"/>
            <a:ext cx="2352146" cy="4024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323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1007943" hangingPunct="1">
              <a:lnSpc>
                <a:spcPct val="100000"/>
              </a:lnSpc>
              <a:buClrTx/>
              <a:buSzTx/>
            </a:pPr>
            <a:fld id="{10A49B4D-BD50-48C0-9BFF-B130954CE10A}" type="slidenum">
              <a:rPr lang="sk-SK" altLang="sk-SK" smtClean="0"/>
              <a:pPr defTabSz="1007943" hangingPunct="1">
                <a:lnSpc>
                  <a:spcPct val="100000"/>
                </a:lnSpc>
                <a:buClrTx/>
                <a:buSzTx/>
              </a:pPr>
              <a:t>‹#›</a:t>
            </a:fld>
            <a:endParaRPr lang="sk-SK" altLang="sk-SK" smtClean="0"/>
          </a:p>
        </p:txBody>
      </p:sp>
    </p:spTree>
    <p:extLst>
      <p:ext uri="{BB962C8B-B14F-4D97-AF65-F5344CB8AC3E}">
        <p14:creationId xmlns:p14="http://schemas.microsoft.com/office/powerpoint/2010/main" val="2688884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5pPr>
      <a:lvl6pPr marL="503972"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6pPr>
      <a:lvl7pPr marL="1007943"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7pPr>
      <a:lvl8pPr marL="1511915"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8pPr>
      <a:lvl9pPr marL="2015886"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77979" indent="-37797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527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08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205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205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504031" y="302737"/>
            <a:ext cx="9072563" cy="1259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štýly predlohy textu</a:t>
            </a:r>
          </a:p>
        </p:txBody>
      </p:sp>
      <p:sp>
        <p:nvSpPr>
          <p:cNvPr id="2051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504031" y="1763925"/>
            <a:ext cx="9072563" cy="4989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 predlohy textu.</a:t>
            </a:r>
          </a:p>
          <a:p>
            <a:pPr lvl="1"/>
            <a:r>
              <a:rPr lang="sk-SK" altLang="sk-SK" smtClean="0"/>
              <a:t>Druhá úroveň</a:t>
            </a:r>
          </a:p>
          <a:p>
            <a:pPr lvl="2"/>
            <a:r>
              <a:rPr lang="sk-SK" altLang="sk-SK" smtClean="0"/>
              <a:t>Tretia úroveň</a:t>
            </a:r>
          </a:p>
          <a:p>
            <a:pPr lvl="3"/>
            <a:r>
              <a:rPr lang="sk-SK" altLang="sk-SK" smtClean="0"/>
              <a:t>Štvrtá úroveň</a:t>
            </a:r>
          </a:p>
          <a:p>
            <a:pPr lvl="4"/>
            <a:r>
              <a:rPr lang="sk-SK" alt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504031" y="7006699"/>
            <a:ext cx="235214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23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 defTabSz="1007943">
              <a:lnSpc>
                <a:spcPct val="100000"/>
              </a:lnSpc>
              <a:buClrTx/>
              <a:buSzTx/>
              <a:defRPr/>
            </a:pPr>
            <a:fld id="{64E65EF4-FC22-4400-B3AE-1C4F039CC180}" type="datetimeFigureOut">
              <a:rPr lang="sk-SK" smtClean="0"/>
              <a:pPr defTabSz="1007943">
                <a:lnSpc>
                  <a:spcPct val="100000"/>
                </a:lnSpc>
                <a:buClrTx/>
                <a:buSzTx/>
                <a:defRPr/>
              </a:pPr>
              <a:t>27.4.2015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444214" y="7006699"/>
            <a:ext cx="319219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323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 defTabSz="1007943">
              <a:lnSpc>
                <a:spcPct val="100000"/>
              </a:lnSpc>
              <a:buClrTx/>
              <a:buSzTx/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7224448" y="7006699"/>
            <a:ext cx="2352146" cy="4024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323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1007943">
              <a:lnSpc>
                <a:spcPct val="100000"/>
              </a:lnSpc>
              <a:buClrTx/>
              <a:buSzTx/>
              <a:defRPr/>
            </a:pPr>
            <a:fld id="{9D7BF54D-2171-4F51-94D3-73E2067B63C6}" type="slidenum">
              <a:rPr lang="sk-SK" altLang="sk-SK"/>
              <a:pPr defTabSz="1007943">
                <a:lnSpc>
                  <a:spcPct val="100000"/>
                </a:lnSpc>
                <a:buClrTx/>
                <a:buSzTx/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8192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5pPr>
      <a:lvl6pPr marL="503972"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6pPr>
      <a:lvl7pPr marL="1007943"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7pPr>
      <a:lvl8pPr marL="1511915"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8pPr>
      <a:lvl9pPr marL="2015886" algn="ctr" rtl="0" fontAlgn="base">
        <a:spcBef>
          <a:spcPct val="0"/>
        </a:spcBef>
        <a:spcAft>
          <a:spcPct val="0"/>
        </a:spcAft>
        <a:defRPr sz="485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77979" indent="-37797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527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08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205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205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bdĺžnik 2"/>
          <p:cNvSpPr>
            <a:spLocks noChangeArrowheads="1"/>
          </p:cNvSpPr>
          <p:nvPr/>
        </p:nvSpPr>
        <p:spPr bwMode="auto">
          <a:xfrm>
            <a:off x="529" y="6833456"/>
            <a:ext cx="10079567" cy="329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1007943" hangingPunct="1">
              <a:lnSpc>
                <a:spcPct val="100000"/>
              </a:lnSpc>
              <a:spcBef>
                <a:spcPct val="50000"/>
              </a:spcBef>
              <a:buClrTx/>
              <a:buSzTx/>
              <a:buFont typeface="Arial" panose="020B0604020202020204" pitchFamily="34" charset="0"/>
              <a:buNone/>
            </a:pPr>
            <a:r>
              <a:rPr lang="sk-SK" altLang="sk-SK" sz="1543" b="1">
                <a:solidFill>
                  <a:srgbClr val="000000"/>
                </a:solidFill>
              </a:rPr>
              <a:t>Moderné vzdelávanie pre vedomostnú spoločnosť/Projekt je spolufinancovaný zo zdrojov EÚ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764453" y="2779837"/>
            <a:ext cx="5796139" cy="2427938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sk-SK" altLang="sk-SK" sz="4300" b="1" dirty="0">
                <a:solidFill>
                  <a:srgbClr val="A50021"/>
                </a:solidFill>
                <a:latin typeface="+mj-lt"/>
                <a:ea typeface="+mj-ea"/>
                <a:cs typeface="+mj-cs"/>
              </a:rPr>
              <a:t>Informácie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sk-SK" altLang="sk-SK" sz="4300" b="1" dirty="0">
                <a:solidFill>
                  <a:srgbClr val="A50021"/>
                </a:solidFill>
                <a:latin typeface="+mj-lt"/>
                <a:ea typeface="+mj-ea"/>
                <a:cs typeface="+mj-cs"/>
              </a:rPr>
              <a:t>okolo nás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sk-SK" sz="1984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sk-SK" sz="1984" b="1" dirty="0">
                <a:solidFill>
                  <a:schemeClr val="accent2">
                    <a:lumMod val="75000"/>
                  </a:schemeClr>
                </a:solidFill>
              </a:rPr>
              <a:t>Ing</a:t>
            </a:r>
            <a:r>
              <a:rPr lang="sk-SK" sz="1984" b="1" dirty="0">
                <a:solidFill>
                  <a:schemeClr val="accent2">
                    <a:lumMod val="75000"/>
                  </a:schemeClr>
                </a:solidFill>
              </a:rPr>
              <a:t>. Dana Horváthová, PhD.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sk-SK" sz="4850" b="1" dirty="0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/>
              <a:ea typeface="+mj-ea"/>
              <a:cs typeface="+mj-cs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sk-SK" sz="3968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>
          <a:xfrm>
            <a:off x="504507" y="446231"/>
            <a:ext cx="9071610" cy="1587181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4299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Rozvoj inovatívnych foriem vzdelávania</a:t>
            </a:r>
            <a:br>
              <a:rPr lang="sk-SK" sz="4299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sk-SK" sz="4299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 Univerzite Mateja Bela v Banskej Bystrici</a:t>
            </a:r>
            <a:r>
              <a:rPr lang="sk-SK" sz="3748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sk-SK" sz="3748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sk-SK" sz="4299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ITMS 26110230077</a:t>
            </a:r>
          </a:p>
        </p:txBody>
      </p:sp>
      <p:pic>
        <p:nvPicPr>
          <p:cNvPr id="1536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4" r="3203"/>
          <a:stretch>
            <a:fillRect/>
          </a:stretch>
        </p:blipFill>
        <p:spPr bwMode="auto">
          <a:xfrm>
            <a:off x="3311386" y="5573510"/>
            <a:ext cx="3459602" cy="1125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2" descr="D:\lihan_work\dokumenty_umb\Projekty_UMB\OPV_Zvýšenie kvality riadenia a  vysokoškolského vzdelávania v podmienkach  UMB\logotyp_opv\Europsky socialny fond\EU-ESF-VERTICAL-COLO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473" y="5424766"/>
            <a:ext cx="1377191" cy="127394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11472"/>
          <a:stretch>
            <a:fillRect/>
          </a:stretch>
        </p:blipFill>
        <p:spPr bwMode="auto">
          <a:xfrm>
            <a:off x="7421961" y="5424766"/>
            <a:ext cx="1130451" cy="1273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90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19367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Práca s informáciami – 5. krok = Uloženie súborov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87338" y="1733550"/>
            <a:ext cx="9431337" cy="5414963"/>
          </a:xfrm>
          <a:ln/>
        </p:spPr>
        <p:txBody>
          <a:bodyPr/>
          <a:lstStyle/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dirty="0"/>
              <a:t>Najbežnejší úkon používateľa.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dirty="0"/>
              <a:t>Zálohovacie média: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dirty="0"/>
              <a:t>– </a:t>
            </a:r>
            <a:r>
              <a:rPr lang="sk-SK" altLang="sk-SK" u="sng" dirty="0"/>
              <a:t>Magnetické pásky</a:t>
            </a:r>
            <a:r>
              <a:rPr lang="sk-SK" altLang="sk-SK" dirty="0"/>
              <a:t> – zálohovanie veľkého objemu         dát na desaťročia (veľké firmy).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dirty="0"/>
              <a:t>– </a:t>
            </a:r>
            <a:r>
              <a:rPr lang="sk-SK" altLang="sk-SK" u="sng" dirty="0"/>
              <a:t>Externé harddisky</a:t>
            </a:r>
            <a:r>
              <a:rPr lang="sk-SK" altLang="sk-SK" dirty="0"/>
              <a:t> – rýchly a bezpečný spôsob              zálohovania na dlhú dobu (roky).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dirty="0"/>
              <a:t>– </a:t>
            </a:r>
            <a:r>
              <a:rPr lang="sk-SK" altLang="sk-SK" u="sng" dirty="0"/>
              <a:t>USB kľúče</a:t>
            </a:r>
            <a:r>
              <a:rPr lang="sk-SK" altLang="sk-SK" dirty="0"/>
              <a:t> – zálohovanie menšieho množstva dát,        ktoré chceme mať neustále poruke.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dirty="0"/>
              <a:t>– </a:t>
            </a:r>
            <a:r>
              <a:rPr lang="sk-SK" altLang="sk-SK" u="sng" dirty="0"/>
              <a:t>Optické nosiče</a:t>
            </a:r>
            <a:r>
              <a:rPr lang="sk-SK" altLang="sk-SK" dirty="0"/>
              <a:t> (CD, DVD, Blu-ray) – Neodporúča       sa používať na viacročné zálohovanie dôležitých dát.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Práca s informáciami – 6. krok = Archivácia súborov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2092325"/>
            <a:ext cx="9070975" cy="4783138"/>
          </a:xfrm>
          <a:ln/>
        </p:spPr>
        <p:txBody>
          <a:bodyPr/>
          <a:lstStyle/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Proces vytvorenia zálohy súborov (archívu) na externom pamäťovom médiu.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Súčasne dochádza aj ku komprimácii súborov (proces zmenšenia veľkosti súboru pri zachovaní informačnej hodnoty súboru).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Nie je dôležité, či používame nejakú aplikáciu alebo obyčajné skopírovanie súborov.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Dôležité je médium, na ktoré archivujeme.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Cieľ: spoľahlivosť a „trvanlivosť“ zápisu dát.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Prenos a bezpečnosť informácií (1)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1768475"/>
            <a:ext cx="9359900" cy="4603750"/>
          </a:xfrm>
          <a:ln/>
        </p:spPr>
        <p:txBody>
          <a:bodyPr/>
          <a:lstStyle/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Pre ochranu dát na lokálnom disku môžeme urobiť nasledovné: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– </a:t>
            </a:r>
            <a:r>
              <a:rPr lang="sk-SK" altLang="sk-SK" u="sng" dirty="0"/>
              <a:t>Antivírový softvér</a:t>
            </a:r>
            <a:r>
              <a:rPr lang="sk-SK" altLang="sk-SK" dirty="0"/>
              <a:t> – aktualizácia vždy pri pripojení      počítača na internet; musí byť rezidentný. 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– </a:t>
            </a:r>
            <a:r>
              <a:rPr lang="sk-SK" altLang="sk-SK" u="sng" dirty="0"/>
              <a:t>Aktualizovaný OS</a:t>
            </a:r>
            <a:r>
              <a:rPr lang="sk-SK" altLang="sk-SK" dirty="0"/>
              <a:t> – na prípadnú chybu OS </a:t>
            </a:r>
            <a:r>
              <a:rPr lang="sk-SK" altLang="sk-SK" dirty="0" smtClean="0"/>
              <a:t>vydá </a:t>
            </a:r>
            <a:r>
              <a:rPr lang="sk-SK" altLang="sk-SK" dirty="0"/>
              <a:t>jeho výrobca záplatu, ktorú si legálny používateľ </a:t>
            </a:r>
            <a:r>
              <a:rPr lang="sk-SK" altLang="sk-SK" dirty="0" smtClean="0"/>
              <a:t>stiahne </a:t>
            </a:r>
            <a:r>
              <a:rPr lang="sk-SK" altLang="sk-SK" dirty="0"/>
              <a:t>a nainštaluje do OS (OS nás na to upozorní).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– </a:t>
            </a:r>
            <a:r>
              <a:rPr lang="sk-SK" altLang="sk-SK" u="sng" dirty="0"/>
              <a:t>Nespúšťať neznámy softvér</a:t>
            </a:r>
            <a:r>
              <a:rPr lang="sk-SK" altLang="sk-SK" dirty="0"/>
              <a:t> – nespúšťame súbor z        prílohy od zdroja, ktorý nie je dôveryhodný.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Prenos a bezpečnosť informácií (2)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87338" y="1768475"/>
            <a:ext cx="9504362" cy="4384675"/>
          </a:xfrm>
          <a:ln/>
        </p:spPr>
        <p:txBody>
          <a:bodyPr/>
          <a:lstStyle/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dirty="0"/>
              <a:t>– </a:t>
            </a:r>
            <a:r>
              <a:rPr lang="sk-SK" altLang="sk-SK" u="sng" dirty="0"/>
              <a:t>Rozumne s heslami</a:t>
            </a:r>
            <a:r>
              <a:rPr lang="sk-SK" altLang="sk-SK" dirty="0"/>
              <a:t> – mali by sa skladať aspoň zo          siedmych znakov (</a:t>
            </a:r>
            <a:r>
              <a:rPr lang="sk-SK" altLang="sk-SK" dirty="0" smtClean="0"/>
              <a:t>písmená veľké/malé, </a:t>
            </a:r>
            <a:r>
              <a:rPr lang="sk-SK" altLang="sk-SK" dirty="0"/>
              <a:t>číslice, nealfanumerické </a:t>
            </a:r>
            <a:r>
              <a:rPr lang="sk-SK" altLang="sk-SK" dirty="0" smtClean="0"/>
              <a:t>znaky</a:t>
            </a:r>
            <a:r>
              <a:rPr lang="sk-SK" altLang="sk-SK" dirty="0"/>
              <a:t>. 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dirty="0"/>
              <a:t>– </a:t>
            </a:r>
            <a:r>
              <a:rPr lang="sk-SK" altLang="sk-SK" u="sng" dirty="0"/>
              <a:t>Používať šifrovaný protokol </a:t>
            </a:r>
            <a:r>
              <a:rPr lang="sk-SK" altLang="sk-SK" u="sng" dirty="0" err="1"/>
              <a:t>https</a:t>
            </a:r>
            <a:r>
              <a:rPr lang="sk-SK" altLang="sk-SK" dirty="0"/>
              <a:t> – „s“ - bezpečný;       Každý prenos dát pri práci s bankovým účtom musí       ísť cez </a:t>
            </a:r>
            <a:r>
              <a:rPr lang="sk-SK" altLang="sk-SK" dirty="0" err="1"/>
              <a:t>https</a:t>
            </a:r>
            <a:r>
              <a:rPr lang="sk-SK" altLang="sk-SK" dirty="0"/>
              <a:t>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dirty="0"/>
              <a:t>– </a:t>
            </a:r>
            <a:r>
              <a:rPr lang="sk-SK" altLang="sk-SK" u="sng" dirty="0"/>
              <a:t>Používať firewall</a:t>
            </a:r>
            <a:r>
              <a:rPr lang="sk-SK" altLang="sk-SK" dirty="0"/>
              <a:t> – filtruje dáta pri komunikácii            počítača v rámci internetu alebo intranetu.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https://lms2.umb.sk/pluginfile.php/20536/mod_label/intro/Info%20o%20projekte.jpg"/>
          <p:cNvSpPr>
            <a:spLocks noChangeAspect="1" noChangeArrowheads="1"/>
          </p:cNvSpPr>
          <p:nvPr/>
        </p:nvSpPr>
        <p:spPr bwMode="auto">
          <a:xfrm>
            <a:off x="172022" y="-1443689"/>
            <a:ext cx="4840292" cy="3013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007943" hangingPunct="1">
              <a:lnSpc>
                <a:spcPct val="100000"/>
              </a:lnSpc>
              <a:buClrTx/>
              <a:buSzTx/>
            </a:pPr>
            <a:endParaRPr lang="sk-SK" altLang="sk-SK" smtClean="0">
              <a:solidFill>
                <a:prstClr val="black"/>
              </a:solidFill>
            </a:endParaRPr>
          </a:p>
        </p:txBody>
      </p:sp>
      <p:sp>
        <p:nvSpPr>
          <p:cNvPr id="4099" name="AutoShape 4" descr="https://lms2.umb.sk/pluginfile.php/20536/mod_label/intro/Info%20o%20projekte.jpg"/>
          <p:cNvSpPr>
            <a:spLocks noChangeAspect="1" noChangeArrowheads="1"/>
          </p:cNvSpPr>
          <p:nvPr/>
        </p:nvSpPr>
        <p:spPr bwMode="auto">
          <a:xfrm>
            <a:off x="172022" y="-1443689"/>
            <a:ext cx="4840292" cy="3013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007943" hangingPunct="1">
              <a:lnSpc>
                <a:spcPct val="100000"/>
              </a:lnSpc>
              <a:buClrTx/>
              <a:buSzTx/>
            </a:pPr>
            <a:endParaRPr lang="sk-SK" altLang="sk-SK" smtClean="0">
              <a:solidFill>
                <a:prstClr val="black"/>
              </a:solidFill>
            </a:endParaRPr>
          </a:p>
        </p:txBody>
      </p:sp>
      <p:pic>
        <p:nvPicPr>
          <p:cNvPr id="4100" name="Zástupný symbol obsahu 11" descr="Info o projekt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20167" y="2752632"/>
            <a:ext cx="4840292" cy="3013370"/>
          </a:xfrm>
        </p:spPr>
      </p:pic>
    </p:spTree>
    <p:extLst>
      <p:ext uri="{BB962C8B-B14F-4D97-AF65-F5344CB8AC3E}">
        <p14:creationId xmlns:p14="http://schemas.microsoft.com/office/powerpoint/2010/main" val="85060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228600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Základné pojmy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47823" y="981075"/>
            <a:ext cx="9288339" cy="6081713"/>
          </a:xfrm>
          <a:ln/>
        </p:spPr>
        <p:txBody>
          <a:bodyPr/>
          <a:lstStyle/>
          <a:p>
            <a:pPr marL="0" indent="0">
              <a:buSzPct val="45000"/>
              <a:buFont typeface="Symbol" panose="05050102010706020507" pitchFamily="18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sk-SK" altLang="sk-SK" dirty="0"/>
          </a:p>
          <a:p>
            <a:pPr marL="265113" indent="-265113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u="sng" dirty="0"/>
              <a:t>Dáta (údaj)</a:t>
            </a:r>
            <a:r>
              <a:rPr lang="sk-SK" altLang="sk-SK" dirty="0"/>
              <a:t> – informačná hodnota existuje, môže byť 			</a:t>
            </a:r>
            <a:r>
              <a:rPr lang="sk-SK" altLang="sk-SK" dirty="0" smtClean="0"/>
              <a:t>nezaujímavá</a:t>
            </a:r>
            <a:r>
              <a:rPr lang="sk-SK" altLang="sk-SK" dirty="0"/>
              <a:t>, nemusíme si ju uvedomovať.</a:t>
            </a:r>
          </a:p>
          <a:p>
            <a:pPr marL="265113" indent="-265113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dirty="0"/>
              <a:t>                   </a:t>
            </a:r>
            <a:r>
              <a:rPr lang="sk-SK" altLang="sk-SK" dirty="0" smtClean="0"/>
              <a:t>   – Dáta </a:t>
            </a:r>
            <a:r>
              <a:rPr lang="sk-SK" altLang="sk-SK" dirty="0"/>
              <a:t>si hľadajú svojho adresáta.</a:t>
            </a:r>
          </a:p>
          <a:p>
            <a:pPr marL="265113" indent="-265113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u="sng" dirty="0"/>
              <a:t>Informácia	</a:t>
            </a:r>
            <a:r>
              <a:rPr lang="sk-SK" altLang="sk-SK" dirty="0"/>
              <a:t> – </a:t>
            </a:r>
            <a:r>
              <a:rPr lang="sk-SK" altLang="sk-SK" dirty="0" smtClean="0"/>
              <a:t>údaj</a:t>
            </a:r>
            <a:r>
              <a:rPr lang="sk-SK" altLang="sk-SK" dirty="0"/>
              <a:t>, ktorého informačná hodnota je pre 			</a:t>
            </a:r>
            <a:r>
              <a:rPr lang="sk-SK" altLang="sk-SK" dirty="0" smtClean="0"/>
              <a:t>nás </a:t>
            </a:r>
            <a:r>
              <a:rPr lang="sk-SK" altLang="sk-SK" dirty="0"/>
              <a:t>zaujímavá.</a:t>
            </a:r>
          </a:p>
          <a:p>
            <a:pPr marL="265113" lvl="2" indent="-265113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sz="3200" dirty="0" smtClean="0"/>
              <a:t>				– </a:t>
            </a:r>
            <a:r>
              <a:rPr lang="sk-SK" altLang="sk-SK" sz="3200" dirty="0"/>
              <a:t>Dáta si našli adresáta.</a:t>
            </a:r>
          </a:p>
          <a:p>
            <a:pPr marL="265113" indent="-265113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u="sng" dirty="0"/>
              <a:t>Znalosť</a:t>
            </a:r>
            <a:r>
              <a:rPr lang="sk-SK" altLang="sk-SK" dirty="0"/>
              <a:t> </a:t>
            </a:r>
            <a:r>
              <a:rPr lang="sk-SK" altLang="sk-SK" dirty="0" smtClean="0"/>
              <a:t> </a:t>
            </a:r>
            <a:r>
              <a:rPr lang="sk-SK" altLang="sk-SK" dirty="0"/>
              <a:t>– schopnosť dať si informácie do súvislostí</a:t>
            </a:r>
            <a:r>
              <a:rPr lang="sk-SK" altLang="sk-SK" dirty="0" smtClean="0"/>
              <a:t>.</a:t>
            </a:r>
          </a:p>
          <a:p>
            <a:pPr marL="2243138" lvl="2" indent="-430213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sz="3200" dirty="0" smtClean="0"/>
              <a:t>– schopnosť riešiť problém, keď poznám vstupné informácie.     		</a:t>
            </a:r>
          </a:p>
          <a:p>
            <a:pPr marL="2243138" lvl="2" indent="-430213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sz="3200" dirty="0" smtClean="0"/>
              <a:t>– schopnosť </a:t>
            </a:r>
            <a:r>
              <a:rPr lang="sk-SK" altLang="sk-SK" sz="3200" dirty="0"/>
              <a:t>použiť informácie.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585788"/>
            <a:ext cx="9070975" cy="1262062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Kritéria informácie pre získanie znalosti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80975" y="2536825"/>
            <a:ext cx="9718675" cy="4384675"/>
          </a:xfrm>
          <a:ln/>
        </p:spPr>
        <p:txBody>
          <a:bodyPr/>
          <a:lstStyle/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dirty="0"/>
              <a:t>Aby sme mohli informáciu použiť ako vstupný element pre získanie znalosti, musí spĺňať tieto kritéria: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dirty="0"/>
              <a:t>- </a:t>
            </a:r>
            <a:r>
              <a:rPr lang="sk-SK" altLang="sk-SK" u="sng" dirty="0"/>
              <a:t>Presnosť</a:t>
            </a:r>
            <a:r>
              <a:rPr lang="sk-SK" altLang="sk-SK" dirty="0"/>
              <a:t> - najdôležitejšie kritérium kvality informácie.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dirty="0"/>
              <a:t>- </a:t>
            </a:r>
            <a:r>
              <a:rPr lang="sk-SK" altLang="sk-SK" u="sng" dirty="0"/>
              <a:t>Aktuálnosť</a:t>
            </a:r>
            <a:r>
              <a:rPr lang="sk-SK" altLang="sk-SK" dirty="0"/>
              <a:t> - pre rozhodovanie je použiteľná len 							    informácia platná v danom čase.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sk-SK" altLang="sk-SK" dirty="0"/>
              <a:t>- </a:t>
            </a:r>
            <a:r>
              <a:rPr lang="sk-SK" altLang="sk-SK" u="sng" dirty="0"/>
              <a:t>Relevantnosť</a:t>
            </a:r>
            <a:r>
              <a:rPr lang="sk-SK" altLang="sk-SK" dirty="0"/>
              <a:t> - Informácia súvisí s aktuálnym miestom 					   a situáciou.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Informácie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4384675"/>
          </a:xfrm>
          <a:ln/>
        </p:spPr>
        <p:txBody>
          <a:bodyPr/>
          <a:lstStyle/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Sú merateľné.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Jednotka vyjadrenia: bit (najmenší priestor pamäte, ktorý môže obsahovať hodnotu 0 alebo 1).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Sú uložené v pamätiach.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Môžu byť uložené na magnetickom, </a:t>
            </a:r>
            <a:r>
              <a:rPr lang="sk-SK" altLang="sk-SK" dirty="0" smtClean="0"/>
              <a:t>optickom, </a:t>
            </a:r>
            <a:r>
              <a:rPr lang="sk-SK" altLang="sk-SK" dirty="0" err="1" smtClean="0"/>
              <a:t>magnetooptickom</a:t>
            </a:r>
            <a:r>
              <a:rPr lang="sk-SK" altLang="sk-SK" dirty="0" smtClean="0"/>
              <a:t> a </a:t>
            </a:r>
            <a:r>
              <a:rPr lang="sk-SK" altLang="sk-SK" dirty="0" smtClean="0"/>
              <a:t>elektronickom nosiči</a:t>
            </a:r>
            <a:r>
              <a:rPr lang="sk-SK" altLang="sk-SK" dirty="0"/>
              <a:t>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1 Byte = 8 bitov.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Typy informácií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5503863"/>
          </a:xfrm>
          <a:ln/>
        </p:spPr>
        <p:txBody>
          <a:bodyPr/>
          <a:lstStyle/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Z hľadiska objemu (veľkosti):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- logické (dvojhodnotové)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- číselné (vyjadrené číslicami)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- textové (znaky a znakové reťazce)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- zvukové (tóny)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- grafické (statické, animácie, video)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- biometrické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- holografické 3D informácie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sk-SK" altLang="sk-SK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Práca s informáciami – 1. krok = Zber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288462" cy="5143500"/>
          </a:xfrm>
          <a:ln/>
        </p:spPr>
        <p:txBody>
          <a:bodyPr/>
          <a:lstStyle/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Zbierame informácie, nie dáta.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Získanie informácií a ich zadanie do počítača.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Efektívne: priamo do PC alebo cez internet.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Výsledok: informácie na disku v počítači.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Vyhľadávací server: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- </a:t>
            </a:r>
            <a:r>
              <a:rPr lang="sk-SK" altLang="sk-SK" u="sng" dirty="0"/>
              <a:t>katalógový</a:t>
            </a:r>
            <a:r>
              <a:rPr lang="sk-SK" altLang="sk-SK" dirty="0"/>
              <a:t> (majiteľ webovej stránky musí svoju 	     stránku zaregistrovať do katalógu – databázy na           stránke vyhľadávača)</a:t>
            </a:r>
          </a:p>
          <a:p>
            <a:pPr marL="831850" lvl="1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- fulltextový (ak nájde zhodu, zobrazí názov stránky)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301625"/>
            <a:ext cx="10223500" cy="1262063"/>
          </a:xfrm>
          <a:ln/>
        </p:spPr>
        <p:txBody>
          <a:bodyPr tIns="37044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sk-SK" altLang="sk-SK" sz="4200"/>
              <a:t>Práca s informáciami – 2. krok = Triedenie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7308850"/>
          </a:xfrm>
          <a:ln/>
        </p:spPr>
        <p:txBody>
          <a:bodyPr/>
          <a:lstStyle/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Odfiltrujeme nepotrebné informácie (nezahodíme!).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Použijeme tabuľkové editory (pre menší rozsah dát) alebo databázové editory.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Tabuľkové editory sú jednoduchšie.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Databázy sú náročnejšie, ale máme v nich všetko pod kontrolou.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Každý editor na triedenie má import dát z textových súborov.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Výsledkom triedenia sú len relevantné informácie na ďalšie spracovanie.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sk-SK" altLang="sk-SK"/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sk-SK" altLang="sk-SK"/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sk-SK" altLang="sk-SK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Práca s informáciami – 3. krok = Spracovanie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2200275"/>
            <a:ext cx="9070975" cy="4384675"/>
          </a:xfrm>
          <a:ln/>
        </p:spPr>
        <p:txBody>
          <a:bodyPr/>
          <a:lstStyle/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Do hry vstupuje používateľ.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Vytriedeným informáciám dáva novú myšlienkovú hodnotu.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Počítač je len výdatným pomocníkom.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Prijateľné riešenie = tabuľkové a databázové procesory.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sk-SK" altLang="sk-SK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  <a:ln/>
        </p:spPr>
        <p:txBody>
          <a:bodyPr tIns="38808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/>
              <a:t>Práca s informáciami – 4. krok = Prezentácia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768475"/>
            <a:ext cx="9070975" cy="4384675"/>
          </a:xfrm>
          <a:ln/>
        </p:spPr>
        <p:txBody>
          <a:bodyPr/>
          <a:lstStyle/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Vyhodnotené informácie možno prezentovať špecializovaným prezentačným softvérom.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softvér – pre lokálne použitie</a:t>
            </a:r>
          </a:p>
          <a:p>
            <a:pPr marL="1727200" lvl="1" indent="-573088">
              <a:buClr>
                <a:srgbClr val="FFFF00"/>
              </a:buClr>
              <a:buSzPct val="75000"/>
              <a:buFont typeface="Symbol" panose="05050102010706020507" pitchFamily="18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sz="3200" dirty="0"/>
              <a:t>  </a:t>
            </a:r>
            <a:r>
              <a:rPr lang="sk-SK" altLang="sk-SK" sz="3200" dirty="0" smtClean="0"/>
              <a:t>   – </a:t>
            </a:r>
            <a:r>
              <a:rPr lang="sk-SK" altLang="sk-SK" sz="3200" dirty="0"/>
              <a:t>na internete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Významná časť pracovného cyklu informácie.</a:t>
            </a:r>
          </a:p>
          <a:p>
            <a:pPr marL="431800" indent="-323850">
              <a:buClr>
                <a:srgbClr val="FFFF00"/>
              </a:buClr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sk-SK" altLang="sk-SK" dirty="0"/>
              <a:t>Môže byť zbieraná ďalším používateľom a tým sa pracovný cyklus zopakuje.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ív Office">
  <a:themeElements>
    <a:clrScheme name="Motív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ív Office">
      <a:majorFont>
        <a:latin typeface="Arial"/>
        <a:ea typeface="Droid Sans"/>
        <a:cs typeface="Droid Sans"/>
      </a:majorFont>
      <a:minorFont>
        <a:latin typeface="Arial"/>
        <a:ea typeface="Droid Sans"/>
        <a:cs typeface="Droid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k-SK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k-SK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tív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ív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Motív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ív Office">
      <a:majorFont>
        <a:latin typeface="Times New Roman"/>
        <a:ea typeface=""/>
        <a:cs typeface="Arial Unicode MS"/>
      </a:majorFont>
      <a:minorFont>
        <a:latin typeface="Times New Roman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k-SK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sk-SK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tív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ív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ív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675</Words>
  <Application>Microsoft Office PowerPoint</Application>
  <PresentationFormat>Vlastná</PresentationFormat>
  <Paragraphs>97</Paragraphs>
  <Slides>14</Slides>
  <Notes>13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4</vt:i4>
      </vt:variant>
      <vt:variant>
        <vt:lpstr>Nadpisy snímok</vt:lpstr>
      </vt:variant>
      <vt:variant>
        <vt:i4>14</vt:i4>
      </vt:variant>
    </vt:vector>
  </HeadingPairs>
  <TitlesOfParts>
    <vt:vector size="25" baseType="lpstr">
      <vt:lpstr>Times New Roman</vt:lpstr>
      <vt:lpstr>Arial</vt:lpstr>
      <vt:lpstr>Droid Sans</vt:lpstr>
      <vt:lpstr>Arial Unicode MS</vt:lpstr>
      <vt:lpstr>DejaVu Sans</vt:lpstr>
      <vt:lpstr>Symbol</vt:lpstr>
      <vt:lpstr>Wingdings</vt:lpstr>
      <vt:lpstr>Motív Office</vt:lpstr>
      <vt:lpstr>Motív Office</vt:lpstr>
      <vt:lpstr>2_Motív Office</vt:lpstr>
      <vt:lpstr>1_Motív Office</vt:lpstr>
      <vt:lpstr>Rozvoj inovatívnych foriem vzdelávania na Univerzite Mateja Bela v Banskej Bystrici ITMS 26110230077</vt:lpstr>
      <vt:lpstr>Základné pojmy</vt:lpstr>
      <vt:lpstr>Kritéria informácie pre získanie znalosti</vt:lpstr>
      <vt:lpstr>Informácie</vt:lpstr>
      <vt:lpstr>Typy informácií</vt:lpstr>
      <vt:lpstr>Práca s informáciami – 1. krok = Zber</vt:lpstr>
      <vt:lpstr>Práca s informáciami – 2. krok = Triedenie</vt:lpstr>
      <vt:lpstr>Práca s informáciami – 3. krok = Spracovanie</vt:lpstr>
      <vt:lpstr>Práca s informáciami – 4. krok = Prezentácia</vt:lpstr>
      <vt:lpstr>Práca s informáciami – 5. krok = Uloženie súborov</vt:lpstr>
      <vt:lpstr>Práca s informáciami – 6. krok = Archivácia súborov</vt:lpstr>
      <vt:lpstr>Prenos a bezpečnosť informácií (1)</vt:lpstr>
      <vt:lpstr>Prenos a bezpečnosť informácií (2)</vt:lpstr>
      <vt:lpstr>Prezentácia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Rozvoj inovatívnych foriem vzdelávania na Univerzite Mateja Bela v Banskej Bystrici ITMS 26110230077</dc:title>
  <dc:creator>Horvathova Dana</dc:creator>
  <cp:lastModifiedBy>Horvathova Dana</cp:lastModifiedBy>
  <cp:revision>25</cp:revision>
  <cp:lastPrinted>1601-01-01T00:00:00Z</cp:lastPrinted>
  <dcterms:created xsi:type="dcterms:W3CDTF">2015-03-19T19:49:25Z</dcterms:created>
  <dcterms:modified xsi:type="dcterms:W3CDTF">2015-04-27T17:09:54Z</dcterms:modified>
</cp:coreProperties>
</file>