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  <p:sldMasterId id="2147483689" r:id="rId2"/>
    <p:sldMasterId id="2147483701" r:id="rId3"/>
  </p:sldMasterIdLst>
  <p:notesMasterIdLst>
    <p:notesMasterId r:id="rId35"/>
  </p:notesMasterIdLst>
  <p:sldIdLst>
    <p:sldId id="281" r:id="rId4"/>
    <p:sldId id="257" r:id="rId5"/>
    <p:sldId id="258" r:id="rId6"/>
    <p:sldId id="264" r:id="rId7"/>
    <p:sldId id="272" r:id="rId8"/>
    <p:sldId id="273" r:id="rId9"/>
    <p:sldId id="266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7" r:id="rId31"/>
    <p:sldId id="296" r:id="rId32"/>
    <p:sldId id="298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802D"/>
    <a:srgbClr val="77A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5F8A2-E64B-4EF7-9590-28FF3C5F08AF}" type="datetimeFigureOut">
              <a:rPr lang="sk-SK" smtClean="0"/>
              <a:t>31. 10. 2021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C6-C5E2-468A-843C-BAD0DE4BCC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165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oznámo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7172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223AE7-FC32-430A-8F65-2F3E898584C7}" type="slidenum">
              <a:rPr lang="sk-SK" altLang="sk-SK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1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8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2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9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5143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63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96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96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65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99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AB01-FBD8-477D-AA53-46CFEB5A132B}" type="datetimeFigureOut">
              <a:rPr lang="sk-SK"/>
              <a:pPr>
                <a:defRPr/>
              </a:pPr>
              <a:t>31. 10. 2021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6BC4-18F8-4900-97AE-2507A44DD41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0788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4BDB-1E33-4D0E-89BB-17A1DD8B5020}" type="datetimeFigureOut">
              <a:rPr lang="sk-SK"/>
              <a:pPr>
                <a:defRPr/>
              </a:pPr>
              <a:t>31. 10. 2021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00F9-82C8-4B55-816B-278F17FF686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2078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53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B438-8570-417D-ABB4-458899A0C84A}" type="datetimeFigureOut">
              <a:rPr lang="sk-SK"/>
              <a:pPr>
                <a:defRPr/>
              </a:pPr>
              <a:t>31. 10. 2021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AE40-9261-4FB8-8BDC-E93AABBC8A6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88429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A02A-95E4-498E-9A21-A6166DFAC25A}" type="datetimeFigureOut">
              <a:rPr lang="sk-SK"/>
              <a:pPr>
                <a:defRPr/>
              </a:pPr>
              <a:t>31. 10. 2021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1412-BDDD-45DD-BAE4-369B47BC94D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3691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4047-CB92-4378-B469-1D5746E21F90}" type="datetimeFigureOut">
              <a:rPr lang="sk-SK"/>
              <a:pPr>
                <a:defRPr/>
              </a:pPr>
              <a:t>31. 10. 2021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1AC2-A4BA-4DAA-8732-9EDBAEA4917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09834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4467B-D5C8-49B4-8AFD-83F5D455AFE5}" type="datetimeFigureOut">
              <a:rPr lang="sk-SK"/>
              <a:pPr>
                <a:defRPr/>
              </a:pPr>
              <a:t>31. 10. 2021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E267-9953-4637-8F79-72347B4B158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25863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4C57-8827-4D52-B44C-DB81EBE90B60}" type="datetimeFigureOut">
              <a:rPr lang="sk-SK"/>
              <a:pPr>
                <a:defRPr/>
              </a:pPr>
              <a:t>31. 10. 2021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F188-2344-406A-880F-4378CEBE990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63814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E5010-1C4A-4904-981F-042E37CDE6A2}" type="datetimeFigureOut">
              <a:rPr lang="sk-SK"/>
              <a:pPr>
                <a:defRPr/>
              </a:pPr>
              <a:t>31. 10. 2021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6906-B655-450D-8A37-7760BAA1A3C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68019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0101-3A84-44CC-917D-B9FC479AEC0D}" type="datetimeFigureOut">
              <a:rPr lang="sk-SK"/>
              <a:pPr>
                <a:defRPr/>
              </a:pPr>
              <a:t>31. 10. 2021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383E5-3012-4A71-8D91-8483DF60F8F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16852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7F912-2859-47FF-98ED-5DD6C0597E0B}" type="datetimeFigureOut">
              <a:rPr lang="sk-SK"/>
              <a:pPr>
                <a:defRPr/>
              </a:pPr>
              <a:t>31. 10. 2021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577E-AAA5-43BD-B408-9733B194B34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52767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045CE-CD7B-4822-9BF2-DE361801986E}" type="datetimeFigureOut">
              <a:rPr lang="sk-SK"/>
              <a:pPr>
                <a:defRPr/>
              </a:pPr>
              <a:t>31. 10. 2021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09BB-950F-43B8-9AD2-7A63DCBA722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64562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545-6244-44ED-A1F4-853DF7C0DF5F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31. 10. 2021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566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95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2957-2D41-4408-82DC-07688AA97F8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31. 10. 2021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68856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31. 10. 2021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28041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31. 10. 2021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35485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31. 10. 2021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78827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31. 10. 2021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4061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31. 10. 2021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963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31. 10. 2021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39276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31. 10. 2021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62739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31. 10. 2021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21609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31. 10. 2021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5577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4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4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6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0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2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61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BBD6E501-B59B-4FB6-8639-AB86EC6E1DB5}" type="datetimeFigureOut">
              <a:rPr lang="sk-SK"/>
              <a:pPr defTabSz="914400">
                <a:defRPr/>
              </a:pPr>
              <a:t>31. 10. 2021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440D24-22D4-419F-AB46-C23F1F4A3EF5}" type="slidenum">
              <a:rPr lang="sk-SK" altLang="sk-SK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3020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CF4CCB53-9022-4ED0-85FE-98CFD5860BF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31. 10. 2021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0A49B4D-BD50-48C0-9BFF-B130954CE10A}" type="slidenum">
              <a:rPr lang="sk-SK" altLang="sk-SK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380619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dĺžnik 2"/>
          <p:cNvSpPr>
            <a:spLocks noChangeArrowheads="1"/>
          </p:cNvSpPr>
          <p:nvPr/>
        </p:nvSpPr>
        <p:spPr bwMode="auto">
          <a:xfrm>
            <a:off x="0" y="61991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sk-SK" altLang="sk-SK" sz="1400" b="1">
                <a:solidFill>
                  <a:srgbClr val="000000"/>
                </a:solidFill>
              </a:rPr>
              <a:t>Moderné vzdelávanie pre vedomostnú spoločnosť/Projekt je spolufinancovaný zo zdrojov EÚ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92275" y="2133600"/>
            <a:ext cx="5759450" cy="2590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sk-SK" altLang="sk-SK" sz="35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Vzdelávacie portály</a:t>
            </a:r>
            <a:r>
              <a:rPr lang="sk-SK" sz="35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Ing. Dana </a:t>
            </a: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</a:t>
            </a: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orváthová, PhD.</a:t>
            </a:r>
            <a:endParaRPr lang="sk-SK" sz="18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inovatívnych foriem vzdelávania</a:t>
            </a:r>
            <a:b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Univerzite Mateja Bela v Banskej Bystrici</a:t>
            </a:r>
            <a: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ITMS 26110230077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203"/>
          <a:stretch>
            <a:fillRect/>
          </a:stretch>
        </p:blipFill>
        <p:spPr bwMode="auto">
          <a:xfrm>
            <a:off x="3003550" y="5056188"/>
            <a:ext cx="313848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D:\lihan_work\dokumenty_umb\Projekty_UMB\OPV_Zvýšenie kvality riadenia a  vysokoškolského vzdelávania v podmienkach  UMB\logotyp_opv\Europsky socialny fond\EU-ESF-VERTICAL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21250"/>
            <a:ext cx="1249363" cy="115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472"/>
          <a:stretch>
            <a:fillRect/>
          </a:stretch>
        </p:blipFill>
        <p:spPr bwMode="auto">
          <a:xfrm>
            <a:off x="6732588" y="4921250"/>
            <a:ext cx="10255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7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planetavedomosti.sk</a:t>
            </a: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r="21376"/>
          <a:stretch/>
        </p:blipFill>
        <p:spPr>
          <a:xfrm>
            <a:off x="1815768" y="1888105"/>
            <a:ext cx="5399772" cy="4713782"/>
          </a:xfrm>
        </p:spPr>
      </p:pic>
    </p:spTree>
    <p:extLst>
      <p:ext uri="{BB962C8B-B14F-4D97-AF65-F5344CB8AC3E}">
        <p14:creationId xmlns:p14="http://schemas.microsoft.com/office/powerpoint/2010/main" val="42280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codeacademy.com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485" y="2396939"/>
            <a:ext cx="7305524" cy="3146611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kurzy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oblasti informačných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technológií</a:t>
            </a:r>
          </a:p>
          <a:p>
            <a:endParaRPr lang="sk-SK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onkrétne technológie z oblasti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programovania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webových aplikácii</a:t>
            </a:r>
          </a:p>
          <a:p>
            <a:endParaRPr lang="sk-SK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umožňuje získavanie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motivačných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odznakov</a:t>
            </a:r>
          </a:p>
          <a:p>
            <a:endParaRPr lang="sk-SK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užívateľ si môže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priamo overiť nadobudnuté vedomosti na predpripravených zadaniach v online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editoroch</a:t>
            </a:r>
            <a:endParaRPr lang="sk-S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codeacademy.com</a:t>
            </a: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1" y="1869040"/>
            <a:ext cx="6631146" cy="3270250"/>
          </a:xfr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2" y="3281847"/>
            <a:ext cx="6631146" cy="32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2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KhanAcademy.org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485" y="2396939"/>
            <a:ext cx="7305524" cy="3146611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</a:t>
            </a:r>
            <a:r>
              <a:rPr lang="sk-SK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Khan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Academy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jedným z nových spôsobov vzdelávania, ktorý funguje pomocou videí na YouTube, ktoré sú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zadarmo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dostupné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všetkým </a:t>
            </a:r>
          </a:p>
          <a:p>
            <a:endParaRPr lang="sk-SK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racoval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nich jeden jediný človek počas posledných 6 rokov a vytvoril kolekciu vyše 6200 videí, z ktorých každé má dĺžku do 15 minút a pokrýva jeden koncept (niečo ako jedna lekcia v škole) a ďalšie videá sa postupne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vytvárajú</a:t>
            </a:r>
          </a:p>
          <a:p>
            <a:endParaRPr lang="sk-SK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zaregistrovaných je už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vyše 19 miliónov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užívateľov</a:t>
            </a:r>
          </a:p>
          <a:p>
            <a:endParaRPr lang="sk-SK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vytvárajú sa jazykové preklady k lekciám (preložené do 65 jazykov),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či už na báze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titulkov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videám,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alebo videí priamo nahovorených v inej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reči</a:t>
            </a:r>
            <a:endParaRPr lang="sk-S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KhanAcademy.org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7" r="14736"/>
          <a:stretch/>
        </p:blipFill>
        <p:spPr>
          <a:xfrm>
            <a:off x="2435191" y="1901437"/>
            <a:ext cx="5919977" cy="418058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 r="15952"/>
          <a:stretch/>
        </p:blipFill>
        <p:spPr>
          <a:xfrm>
            <a:off x="608764" y="2437681"/>
            <a:ext cx="4302494" cy="3266996"/>
          </a:xfrm>
          <a:prstGeom prst="rect">
            <a:avLst/>
          </a:prstGeom>
        </p:spPr>
      </p:pic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96" y="3325446"/>
            <a:ext cx="6234515" cy="3177334"/>
          </a:xfrm>
        </p:spPr>
      </p:pic>
    </p:spTree>
    <p:extLst>
      <p:ext uri="{BB962C8B-B14F-4D97-AF65-F5344CB8AC3E}">
        <p14:creationId xmlns:p14="http://schemas.microsoft.com/office/powerpoint/2010/main" val="36702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73" y="1963554"/>
            <a:ext cx="5246894" cy="4717488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zborovňa</a:t>
            </a:r>
            <a:r>
              <a:rPr lang="en-US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78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04" y="2361014"/>
            <a:ext cx="7687722" cy="4060288"/>
          </a:xfrm>
          <a:prstGeom prst="rect">
            <a:avLst/>
          </a:prstGeom>
        </p:spPr>
      </p:pic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58" y="2043011"/>
            <a:ext cx="5765310" cy="4696295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moderný učiteľ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14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Dobrá škola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03" y="1927510"/>
            <a:ext cx="5015502" cy="4765248"/>
          </a:xfrm>
        </p:spPr>
      </p:pic>
    </p:spTree>
    <p:extLst>
      <p:ext uri="{BB962C8B-B14F-4D97-AF65-F5344CB8AC3E}">
        <p14:creationId xmlns:p14="http://schemas.microsoft.com/office/powerpoint/2010/main" val="255437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" y="2069432"/>
            <a:ext cx="8296938" cy="4514248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Ďalšie vzdelávanie učiteľov informatiky</a:t>
            </a:r>
            <a:r>
              <a:rPr lang="en-US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48" y="1900301"/>
            <a:ext cx="5216155" cy="4866259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Klub moderných učiteľov</a:t>
            </a:r>
            <a:r>
              <a:rPr lang="en-US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9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Vzdelávací portál</a:t>
            </a:r>
            <a:endParaRPr lang="sk-SK" sz="2700" dirty="0">
              <a:solidFill>
                <a:schemeClr val="bg1"/>
              </a:solidFill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1042823" y="2123027"/>
            <a:ext cx="3736007" cy="127571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špeciálne navrhnutá webová stránka, </a:t>
            </a:r>
          </a:p>
          <a:p>
            <a:pPr algn="ctr"/>
            <a:r>
              <a:rPr lang="sk-SK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ktorá ponúka </a:t>
            </a:r>
            <a:r>
              <a:rPr lang="sk-SK" sz="135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používateľovi </a:t>
            </a:r>
            <a:r>
              <a:rPr lang="sk-SK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celý rad </a:t>
            </a:r>
          </a:p>
          <a:p>
            <a:pPr algn="ctr"/>
            <a:r>
              <a:rPr lang="sk-SK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vzdelávacích služieb </a:t>
            </a:r>
          </a:p>
        </p:txBody>
      </p:sp>
      <p:sp>
        <p:nvSpPr>
          <p:cNvPr id="9" name="Obdĺžnik 8"/>
          <p:cNvSpPr/>
          <p:nvPr/>
        </p:nvSpPr>
        <p:spPr>
          <a:xfrm>
            <a:off x="4194041" y="3785539"/>
            <a:ext cx="3835534" cy="128634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základným jadrom funkčnosti vzdelávacích portálov je schopnosť poskytovať individuálny a užívateľom špecifikovaný obsah</a:t>
            </a:r>
          </a:p>
        </p:txBody>
      </p:sp>
    </p:spTree>
    <p:extLst>
      <p:ext uri="{BB962C8B-B14F-4D97-AF65-F5344CB8AC3E}">
        <p14:creationId xmlns:p14="http://schemas.microsoft.com/office/powerpoint/2010/main" val="16898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26" y="1886552"/>
            <a:ext cx="5463748" cy="4822256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–Úspešná škola</a:t>
            </a:r>
            <a:r>
              <a:rPr lang="en-US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60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85" y="1875945"/>
            <a:ext cx="6110715" cy="4803987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24267" y="121603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Vnímavé deti</a:t>
            </a:r>
            <a:r>
              <a:rPr lang="en-US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04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12" y="1858795"/>
            <a:ext cx="6080988" cy="4898140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Školám</a:t>
            </a:r>
            <a:r>
              <a:rPr lang="en-US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6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99" y="1852785"/>
            <a:ext cx="5056748" cy="4779021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sk-SK" sz="27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Stiefel</a:t>
            </a:r>
            <a:r>
              <a:rPr lang="en-US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17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49" y="1867301"/>
            <a:ext cx="5458608" cy="4822257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sk-SK" sz="27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eTechnology</a:t>
            </a:r>
            <a:r>
              <a:rPr lang="en-US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83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36" y="1910863"/>
            <a:ext cx="6144586" cy="4788320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Indícia</a:t>
            </a:r>
            <a:r>
              <a:rPr lang="en-US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39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9" y="1982804"/>
            <a:ext cx="8413302" cy="4735630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PMS Delta</a:t>
            </a:r>
            <a:r>
              <a:rPr lang="en-US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45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Digitálne vzdelávanie</a:t>
            </a:r>
            <a:r>
              <a:rPr lang="en-US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15" y="1905802"/>
            <a:ext cx="6686431" cy="4803006"/>
          </a:xfrm>
        </p:spPr>
      </p:pic>
    </p:spTree>
    <p:extLst>
      <p:ext uri="{BB962C8B-B14F-4D97-AF65-F5344CB8AC3E}">
        <p14:creationId xmlns:p14="http://schemas.microsoft.com/office/powerpoint/2010/main" val="1787271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</a:t>
            </a:r>
            <a:r>
              <a:rPr lang="sk-SK" sz="27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my </a:t>
            </a:r>
            <a:r>
              <a:rPr lang="sk-SK" sz="27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24" y="1953928"/>
            <a:ext cx="5714145" cy="4754880"/>
          </a:xfrm>
        </p:spPr>
      </p:pic>
    </p:spTree>
    <p:extLst>
      <p:ext uri="{BB962C8B-B14F-4D97-AF65-F5344CB8AC3E}">
        <p14:creationId xmlns:p14="http://schemas.microsoft.com/office/powerpoint/2010/main" val="1638896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Ďalšie vzdelávacie p</a:t>
            </a:r>
            <a:r>
              <a:rPr lang="en-US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</a:t>
            </a:r>
            <a:r>
              <a:rPr lang="sk-SK" sz="27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ály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502694"/>
            <a:ext cx="5438775" cy="3295650"/>
          </a:xfrm>
        </p:spPr>
      </p:pic>
    </p:spTree>
    <p:extLst>
      <p:ext uri="{BB962C8B-B14F-4D97-AF65-F5344CB8AC3E}">
        <p14:creationId xmlns:p14="http://schemas.microsoft.com/office/powerpoint/2010/main" val="386084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811771" y="2316061"/>
            <a:ext cx="4024547" cy="93912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registrovaným študentom sa po prihlásení </a:t>
            </a:r>
          </a:p>
          <a:p>
            <a:pPr algn="ctr"/>
            <a:r>
              <a:rPr lang="sk-SK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zobrazujú kurzy na ktoré sa môžu prihlásiť, </a:t>
            </a:r>
          </a:p>
          <a:p>
            <a:pPr algn="ctr"/>
            <a:r>
              <a:rPr lang="sk-SK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informácie o nich,  a mnoho ďalšieho </a:t>
            </a:r>
          </a:p>
        </p:txBody>
      </p:sp>
      <p:sp>
        <p:nvSpPr>
          <p:cNvPr id="9" name="Obdĺžnik 8"/>
          <p:cNvSpPr/>
          <p:nvPr/>
        </p:nvSpPr>
        <p:spPr>
          <a:xfrm>
            <a:off x="4431272" y="3524606"/>
            <a:ext cx="3798019" cy="97178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sk-SK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akéto webové stránky obsahujú verejné a súkromné sekcie, umožňujú vyhľadávať </a:t>
            </a:r>
          </a:p>
          <a:p>
            <a:pPr algn="ctr"/>
            <a:r>
              <a:rPr lang="sk-SK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dáta a pracovať s rôznymi nástrojmi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811772" y="4765811"/>
            <a:ext cx="4024547" cy="93912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hĺbka a šírka poskytovaných informácii sa značne líšia a závisia od daného vzdelávacieho portálu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Vzdelávací portál</a:t>
            </a:r>
            <a:endParaRPr lang="sk-SK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sk-SK" sz="2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Otázky ?</a:t>
            </a:r>
            <a:endParaRPr lang="sk-SK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Ktorý zo spomenutých vzdelávacích portálov poznáte, príp. čo na ňom používate?</a:t>
            </a:r>
          </a:p>
          <a:p>
            <a:r>
              <a:rPr lang="sk-SK" dirty="0" smtClean="0"/>
              <a:t>Poznáte ešte nejaký iný vzdelávací portál?</a:t>
            </a:r>
          </a:p>
          <a:p>
            <a:r>
              <a:rPr lang="sk-SK" dirty="0" smtClean="0"/>
              <a:t>Akým spôsobom je možné zvýšiť úspešnosť </a:t>
            </a:r>
            <a:r>
              <a:rPr lang="sk-SK" smtClean="0"/>
              <a:t>vzdelávacieho portálu?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6256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sp>
        <p:nvSpPr>
          <p:cNvPr id="4099" name="AutoShape 4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pic>
        <p:nvPicPr>
          <p:cNvPr id="4100" name="Zástupný symbol obsahu 11" descr="Info o projek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488" y="2497138"/>
            <a:ext cx="4391025" cy="2733675"/>
          </a:xfrm>
        </p:spPr>
      </p:pic>
    </p:spTree>
    <p:extLst>
      <p:ext uri="{BB962C8B-B14F-4D97-AF65-F5344CB8AC3E}">
        <p14:creationId xmlns:p14="http://schemas.microsoft.com/office/powerpoint/2010/main" val="7895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Pravidlá pre vytvorenie kurzu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6141" y="2127997"/>
            <a:ext cx="7456868" cy="3415553"/>
          </a:xfrm>
        </p:spPr>
        <p:txBody>
          <a:bodyPr>
            <a:normAutofit fontScale="77500" lnSpcReduction="20000"/>
          </a:bodyPr>
          <a:lstStyle/>
          <a:p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 aby sme mohli vytvoriť zaujímavý e-learningový kurz, musíme si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začiatku zadefinovať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tieto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pravidlá:</a:t>
            </a:r>
          </a:p>
          <a:p>
            <a:pPr marL="342900" indent="-342900">
              <a:buFont typeface="+mj-lt"/>
              <a:buAutoNum type="arabicParenR"/>
            </a:pPr>
            <a:endParaRPr lang="sk-SK" dirty="0" smtClean="0"/>
          </a:p>
          <a:p>
            <a:pPr algn="just">
              <a:lnSpc>
                <a:spcPct val="120000"/>
              </a:lnSpc>
              <a:buFont typeface="+mj-lt"/>
              <a:buAutoNum type="arabicPeriod"/>
              <a:tabLst>
                <a:tab pos="202883" algn="l"/>
                <a:tab pos="337661" algn="l"/>
              </a:tabLst>
            </a:pPr>
            <a:r>
              <a:rPr lang="sk-SK" i="1" kern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Správne  určiť  cieľovú skupinu</a:t>
            </a:r>
            <a:endParaRPr lang="sk-SK" kern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20000"/>
              </a:lnSpc>
              <a:buFont typeface="+mj-lt"/>
              <a:buAutoNum type="arabicPeriod"/>
              <a:tabLst>
                <a:tab pos="202883" algn="l"/>
                <a:tab pos="337661" algn="l"/>
              </a:tabLst>
            </a:pPr>
            <a:r>
              <a:rPr lang="sk-SK" i="1" kern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Definovať  </a:t>
            </a:r>
            <a:r>
              <a:rPr lang="sk-SK" i="1" kern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základný </a:t>
            </a:r>
            <a:r>
              <a:rPr lang="sk-SK" i="1" kern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cieľ</a:t>
            </a:r>
            <a:endParaRPr lang="sk-SK" b="1" kern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20000"/>
              </a:lnSpc>
              <a:buFont typeface="+mj-lt"/>
              <a:buAutoNum type="arabicPeriod"/>
              <a:tabLst>
                <a:tab pos="202883" algn="l"/>
                <a:tab pos="337661" algn="l"/>
              </a:tabLst>
            </a:pPr>
            <a:r>
              <a:rPr lang="sk-SK" i="1" kern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Navigácia v kurze musí byť jednoduchá</a:t>
            </a:r>
            <a:endParaRPr lang="sk-SK" b="1" kern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20000"/>
              </a:lnSpc>
              <a:buFont typeface="+mj-lt"/>
              <a:buAutoNum type="arabicPeriod"/>
              <a:tabLst>
                <a:tab pos="202883" algn="l"/>
                <a:tab pos="337661" algn="l"/>
              </a:tabLst>
            </a:pPr>
            <a:r>
              <a:rPr lang="sk-SK" i="1" kern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Nepracovať s veľkým množstvom informácií naraz</a:t>
            </a:r>
            <a:endParaRPr lang="sk-SK" kern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20000"/>
              </a:lnSpc>
              <a:buFont typeface="+mj-lt"/>
              <a:buAutoNum type="arabicPeriod"/>
              <a:tabLst>
                <a:tab pos="202883" algn="l"/>
                <a:tab pos="337661" algn="l"/>
              </a:tabLst>
            </a:pPr>
            <a:r>
              <a:rPr lang="sk-SK" i="1" kern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Tvoriť vizuálne príťažlivý kurz</a:t>
            </a:r>
            <a:endParaRPr lang="sk-SK" kern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20000"/>
              </a:lnSpc>
              <a:buFont typeface="+mj-lt"/>
              <a:buAutoNum type="arabicPeriod"/>
              <a:tabLst>
                <a:tab pos="202883" algn="l"/>
                <a:tab pos="337661" algn="l"/>
              </a:tabLst>
            </a:pPr>
            <a:r>
              <a:rPr lang="sk-SK" i="1" kern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Pravidelne kurz aktualizovať</a:t>
            </a:r>
            <a:endParaRPr lang="sk-SK" kern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20000"/>
              </a:lnSpc>
              <a:buFont typeface="+mj-lt"/>
              <a:buAutoNum type="arabicPeriod"/>
              <a:tabLst>
                <a:tab pos="202883" algn="l"/>
                <a:tab pos="337661" algn="l"/>
              </a:tabLst>
            </a:pPr>
            <a:r>
              <a:rPr lang="sk-SK" i="1" kern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Zabezpečiť spätnú väzbu</a:t>
            </a:r>
            <a:endParaRPr lang="sk-SK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5237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Výhody vzdelávacích portálov</a:t>
            </a:r>
          </a:p>
        </p:txBody>
      </p:sp>
      <p:sp>
        <p:nvSpPr>
          <p:cNvPr id="7" name="Obdĺžnik 6"/>
          <p:cNvSpPr/>
          <p:nvPr/>
        </p:nvSpPr>
        <p:spPr>
          <a:xfrm>
            <a:off x="1121569" y="2033899"/>
            <a:ext cx="7057605" cy="333633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Študenti sa môžu učiť svojím vlastným tempom a </a:t>
            </a:r>
            <a:r>
              <a:rPr lang="sk-SK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</a:t>
            </a:r>
            <a:r>
              <a:rPr lang="sk-SK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ľubovoľného </a:t>
            </a:r>
            <a:r>
              <a:rPr lang="sk-SK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miesta, </a:t>
            </a:r>
            <a:r>
              <a:rPr lang="sk-SK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ktoré im najlepšie vyhovuje.</a:t>
            </a:r>
          </a:p>
          <a:p>
            <a:endParaRPr lang="sk-SK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Úspešne zakončený elektronický kurz pomáha budovať sebavedomie a sebadôveru vo vlastné sily a inteligenciu. Taktiež podporuje chuť ďalej sa rozvíjať a preberať zodpovednosť za vlastné vzdelávanie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sk-SK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k-SK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Takýto spôsob štúdia znamená zapojenie viacerých zmyslov, a tým zvyšuje zapamätateľnosť učiva. Študent číta, vidí, počuje, rieši úlohy, testuje sa a dostáva spätnú väzbu. </a:t>
            </a:r>
          </a:p>
          <a:p>
            <a:endParaRPr lang="sk-SK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Umožňuje rozvíjať počítačové a internetové zručnosti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sk-SK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k-SK" sz="13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592842" y="2521809"/>
            <a:ext cx="283457" cy="283457"/>
          </a:xfrm>
          <a:prstGeom prst="mathPlus">
            <a:avLst/>
          </a:prstGeom>
          <a:solidFill>
            <a:srgbClr val="36802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592842" y="3115298"/>
            <a:ext cx="283457" cy="283457"/>
          </a:xfrm>
          <a:prstGeom prst="mathPlus">
            <a:avLst/>
          </a:prstGeom>
          <a:solidFill>
            <a:srgbClr val="36802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592842" y="3933974"/>
            <a:ext cx="283457" cy="283457"/>
          </a:xfrm>
          <a:prstGeom prst="mathPlus">
            <a:avLst/>
          </a:prstGeom>
          <a:solidFill>
            <a:srgbClr val="36802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592842" y="4777821"/>
            <a:ext cx="283457" cy="283457"/>
          </a:xfrm>
          <a:prstGeom prst="mathPlus">
            <a:avLst/>
          </a:prstGeom>
          <a:solidFill>
            <a:srgbClr val="36802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Nevýhody vzdelávacích portálov</a:t>
            </a:r>
          </a:p>
        </p:txBody>
      </p:sp>
      <p:sp>
        <p:nvSpPr>
          <p:cNvPr id="9" name="Obdĺžnik 8"/>
          <p:cNvSpPr/>
          <p:nvPr/>
        </p:nvSpPr>
        <p:spPr>
          <a:xfrm>
            <a:off x="1085850" y="2274330"/>
            <a:ext cx="7103409" cy="182030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Vysoké vstupné náklady na počítačové vybavenie a technológie. </a:t>
            </a:r>
          </a:p>
          <a:p>
            <a:endParaRPr lang="sk-SK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Nepoužiteľné v niektorých oblastiach výučby, kde je nutná osobná skúsenosť a praktický nácvik.</a:t>
            </a:r>
          </a:p>
          <a:p>
            <a:endParaRPr lang="sk-SK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Neočakávané technické problémy, ktoré môžu brániť v </a:t>
            </a:r>
            <a:r>
              <a:rPr lang="sk-SK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učení. </a:t>
            </a:r>
            <a:endParaRPr lang="sk-SK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Mínus 9"/>
          <p:cNvSpPr/>
          <p:nvPr/>
        </p:nvSpPr>
        <p:spPr>
          <a:xfrm>
            <a:off x="527598" y="2530067"/>
            <a:ext cx="297086" cy="297086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7" name="Mínus 6"/>
          <p:cNvSpPr/>
          <p:nvPr/>
        </p:nvSpPr>
        <p:spPr>
          <a:xfrm>
            <a:off x="527598" y="2949406"/>
            <a:ext cx="297086" cy="297086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8" name="Mínus 7"/>
          <p:cNvSpPr/>
          <p:nvPr/>
        </p:nvSpPr>
        <p:spPr>
          <a:xfrm>
            <a:off x="527598" y="3527956"/>
            <a:ext cx="297086" cy="297086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</p:spTree>
    <p:extLst>
      <p:ext uri="{BB962C8B-B14F-4D97-AF65-F5344CB8AC3E}">
        <p14:creationId xmlns:p14="http://schemas.microsoft.com/office/powerpoint/2010/main" val="28538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tuul.sk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485" y="2396939"/>
            <a:ext cx="7305524" cy="3146611"/>
          </a:xfrm>
        </p:spPr>
        <p:txBody>
          <a:bodyPr>
            <a:normAutofit/>
          </a:bodyPr>
          <a:lstStyle/>
          <a:p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šetok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dostupný vzdelávací materiál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 nachádza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hlavnej stránke prihláseného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užívateľa </a:t>
            </a:r>
          </a:p>
          <a:p>
            <a:endParaRPr lang="sk-SK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tudent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možnosť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buď si vyfiltrovať zo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zoznamu,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čo konkrétne hľadá, alebo si prípadne podľa záujmu vybrať jednu zo zobrazených tém na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stránke</a:t>
            </a:r>
          </a:p>
          <a:p>
            <a:endParaRPr lang="sk-S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moderný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prehľadný, jednoduchý dizajn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stránky </a:t>
            </a:r>
            <a:endParaRPr lang="sk-S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k-SK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tuul.sk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" y="1976047"/>
            <a:ext cx="7624543" cy="383670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" y="2451082"/>
            <a:ext cx="7646188" cy="3884296"/>
          </a:xfrm>
          <a:prstGeom prst="rect">
            <a:avLst/>
          </a:prstGeom>
        </p:spPr>
      </p:pic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16" y="3099335"/>
            <a:ext cx="7199124" cy="3580597"/>
          </a:xfrm>
        </p:spPr>
      </p:pic>
    </p:spTree>
    <p:extLst>
      <p:ext uri="{BB962C8B-B14F-4D97-AF65-F5344CB8AC3E}">
        <p14:creationId xmlns:p14="http://schemas.microsoft.com/office/powerpoint/2010/main" val="7478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41" y="1196789"/>
            <a:ext cx="7679027" cy="53944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</a:t>
            </a:r>
            <a:r>
              <a:rPr lang="sk-SK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planetavedomosti.sk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485" y="2396939"/>
            <a:ext cx="7305524" cy="3146611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obsahuje viac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 30 000 vzdelávacích materiálov z matematiky, fyziky, chémie, biológie a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prírodovedy</a:t>
            </a:r>
          </a:p>
          <a:p>
            <a:endParaRPr lang="sk-SK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bsah je spracovaný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 forme videí, animácií, simulácií, prezentácií, ilustrácií, 3D modelov, obrázkov, fotografií, interaktívnych cvičení a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lekcií</a:t>
            </a:r>
          </a:p>
          <a:p>
            <a:endParaRPr lang="sk-SK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ateriály </a:t>
            </a: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portáli sú sprístupnené podľa predmetov a úrovní, a taktiež podľa tematických celkov definovaných Štátnym vzdelávacím </a:t>
            </a:r>
            <a:r>
              <a:rPr lang="sk-S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programom</a:t>
            </a:r>
            <a:endParaRPr lang="sk-S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884</TotalTime>
  <Words>638</Words>
  <Application>Microsoft Office PowerPoint</Application>
  <PresentationFormat>Prezentácia na obrazovke (4:3)</PresentationFormat>
  <Paragraphs>93</Paragraphs>
  <Slides>31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Gothic</vt:lpstr>
      <vt:lpstr>Open Sans</vt:lpstr>
      <vt:lpstr>Wingdings 3</vt:lpstr>
      <vt:lpstr>Ión</vt:lpstr>
      <vt:lpstr>Motív Office</vt:lpstr>
      <vt:lpstr>1_Motív Office</vt:lpstr>
      <vt:lpstr>Rozvoj inovatívnych foriem vzdelávania na Univerzite Mateja Bela v Banskej Bystrici ITMS 26110230077</vt:lpstr>
      <vt:lpstr>Vzdelávací portál</vt:lpstr>
      <vt:lpstr>Vzdelávací portál</vt:lpstr>
      <vt:lpstr>Pravidlá pre vytvorenie kurzu </vt:lpstr>
      <vt:lpstr>Výhody vzdelávacích portálov</vt:lpstr>
      <vt:lpstr>Nevýhody vzdelávacích portálov</vt:lpstr>
      <vt:lpstr>Portál – tuul.sk</vt:lpstr>
      <vt:lpstr>Portál – tuul.sk</vt:lpstr>
      <vt:lpstr>Portál – planetavedomosti.sk</vt:lpstr>
      <vt:lpstr>Portál – planetavedomosti.sk</vt:lpstr>
      <vt:lpstr>Portál – codeacademy.com</vt:lpstr>
      <vt:lpstr>Portál – codeacademy.com</vt:lpstr>
      <vt:lpstr>Portál – KhanAcademy.org</vt:lpstr>
      <vt:lpstr>Portál – KhanAcademy.org</vt:lpstr>
      <vt:lpstr>Portál – zborovňa </vt:lpstr>
      <vt:lpstr>Portál – moderný učiteľ</vt:lpstr>
      <vt:lpstr>Portál – Dobrá škola</vt:lpstr>
      <vt:lpstr>Portál – Ďalšie vzdelávanie učiteľov informatiky </vt:lpstr>
      <vt:lpstr>Portál – Klub moderných učiteľov </vt:lpstr>
      <vt:lpstr>Portál –Úspešná škola </vt:lpstr>
      <vt:lpstr>Portál – Vnímavé deti </vt:lpstr>
      <vt:lpstr>Portál – Školám </vt:lpstr>
      <vt:lpstr>Portál – Stiefel </vt:lpstr>
      <vt:lpstr>Portál – eTechnology </vt:lpstr>
      <vt:lpstr>Portál – Indícia </vt:lpstr>
      <vt:lpstr>Portál – PMS Delta </vt:lpstr>
      <vt:lpstr>Portál – Digitálne vzdelávanie </vt:lpstr>
      <vt:lpstr>Portál – my education</vt:lpstr>
      <vt:lpstr>Ďalšie vzdelávacie portály</vt:lpstr>
      <vt:lpstr>Otázky ?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Knižnica OpenGL v Počítačovej 3D grafike</dc:title>
  <dc:creator>Jakub</dc:creator>
  <cp:lastModifiedBy>Horvathova Dana, Ing., PhD.</cp:lastModifiedBy>
  <cp:revision>65</cp:revision>
  <dcterms:created xsi:type="dcterms:W3CDTF">2014-06-16T09:46:07Z</dcterms:created>
  <dcterms:modified xsi:type="dcterms:W3CDTF">2021-10-31T20:43:17Z</dcterms:modified>
</cp:coreProperties>
</file>