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2"/>
  </p:notesMasterIdLst>
  <p:sldIdLst>
    <p:sldId id="276" r:id="rId4"/>
    <p:sldId id="256" r:id="rId5"/>
    <p:sldId id="257" r:id="rId6"/>
    <p:sldId id="258" r:id="rId7"/>
    <p:sldId id="259" r:id="rId8"/>
    <p:sldId id="260" r:id="rId9"/>
    <p:sldId id="268" r:id="rId10"/>
    <p:sldId id="269" r:id="rId11"/>
    <p:sldId id="270" r:id="rId12"/>
    <p:sldId id="261" r:id="rId13"/>
    <p:sldId id="262" r:id="rId14"/>
    <p:sldId id="265" r:id="rId15"/>
    <p:sldId id="266" r:id="rId16"/>
    <p:sldId id="267" r:id="rId17"/>
    <p:sldId id="278" r:id="rId18"/>
    <p:sldId id="271" r:id="rId19"/>
    <p:sldId id="272" r:id="rId20"/>
    <p:sldId id="277" r:id="rId2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12089-3CF7-4E02-9882-C7D1A6246F52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BD317-E7C0-43CE-92B7-1E3EF87F7315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311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518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 smtClean="0">
                <a:solidFill>
                  <a:schemeClr val="tx1"/>
                </a:solidFill>
              </a:rPr>
              <a:t>1909 </a:t>
            </a:r>
            <a:r>
              <a:rPr lang="sk-SK" dirty="0" err="1" smtClean="0">
                <a:solidFill>
                  <a:schemeClr val="tx1"/>
                </a:solidFill>
              </a:rPr>
              <a:t>trénovacie</a:t>
            </a:r>
            <a:r>
              <a:rPr lang="sk-SK" dirty="0" smtClean="0">
                <a:solidFill>
                  <a:schemeClr val="tx1"/>
                </a:solidFill>
              </a:rPr>
              <a:t> zariadenie pre lietadlá </a:t>
            </a:r>
            <a:r>
              <a:rPr lang="sk-SK" dirty="0" err="1" smtClean="0">
                <a:solidFill>
                  <a:schemeClr val="tx1"/>
                </a:solidFill>
              </a:rPr>
              <a:t>Antoinette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BD317-E7C0-43CE-92B7-1E3EF87F7315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6845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k-SK" dirty="0" smtClean="0"/>
              <a:t>1943 zariadenie používané pre tréning pilotov počas WWII</a:t>
            </a:r>
          </a:p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BD317-E7C0-43CE-92B7-1E3EF87F7315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1570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BD317-E7C0-43CE-92B7-1E3EF87F7315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21632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49849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01317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1336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135111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879224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45028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503512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33939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757809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542894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9158881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149306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232549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1130540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895241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253811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415934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01944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758838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21164822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6254810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88517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18201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980381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200" y="2521818"/>
            <a:ext cx="5715000" cy="2202581"/>
          </a:xfrm>
        </p:spPr>
        <p:txBody>
          <a:bodyPr rtlCol="0">
            <a:normAutofit fontScale="92500"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pt-BR" sz="3900" b="1" dirty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Virtuálna realita, simulátory a simulácie 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vo vzdelávaní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54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Železničná 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vysoké školiace náklady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zložitosť signalizačných systémov a predpisov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bezpečnosť pri tréningu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5" name="Obrázok 4" descr="F:\Txk_NickName\School !\UMB\II. stupeň Magisterské štúdium 2014 - 2016\1. ročník\1. semester (z)\Informačné Systémy vo vzdelávaní\podklady\Rail\2_1_2_full_slide10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469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Železničná 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vlak </a:t>
            </a:r>
            <a:r>
              <a:rPr lang="sk-SK" sz="2400" dirty="0" err="1" smtClean="0">
                <a:solidFill>
                  <a:schemeClr val="bg1"/>
                </a:solidFill>
              </a:rPr>
              <a:t>vs</a:t>
            </a:r>
            <a:r>
              <a:rPr lang="sk-SK" sz="2400" dirty="0" smtClean="0">
                <a:solidFill>
                  <a:schemeClr val="bg1"/>
                </a:solidFill>
              </a:rPr>
              <a:t> električka 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180° vizualizácia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prispôsobené prostredie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5" name="Obrázok 4" descr="http://www.landersimulation.com/uploads/tx_templavoila/2_1_3_formacion_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28600"/>
            <a:ext cx="5638800" cy="320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Cestná 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nižšie školiace náklady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nehodovosť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mimoriadne situácie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5" name="Obrázok 4" descr="http://www.landersimulation.com/uploads/tx_templavoila/2_2_1_simbio_slide12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Cestná 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správne reakcie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počasie a premávka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rôzne typy vozidiel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17410" name="Picture 2" descr="Simulador Móvel Contain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6600" y="4648200"/>
            <a:ext cx="1905000" cy="819151"/>
          </a:xfrm>
          <a:prstGeom prst="rect">
            <a:avLst/>
          </a:prstGeom>
          <a:noFill/>
        </p:spPr>
      </p:pic>
      <p:pic>
        <p:nvPicPr>
          <p:cNvPr id="17412" name="Picture 4" descr="Simulador Móvil B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3657600"/>
            <a:ext cx="1905000" cy="819151"/>
          </a:xfrm>
          <a:prstGeom prst="rect">
            <a:avLst/>
          </a:prstGeom>
          <a:noFill/>
        </p:spPr>
      </p:pic>
      <p:pic>
        <p:nvPicPr>
          <p:cNvPr id="17414" name="Picture 6" descr="Simulador Móvil Remolqu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4648200"/>
            <a:ext cx="1905000" cy="819151"/>
          </a:xfrm>
          <a:prstGeom prst="rect">
            <a:avLst/>
          </a:prstGeom>
          <a:noFill/>
        </p:spPr>
      </p:pic>
      <p:pic>
        <p:nvPicPr>
          <p:cNvPr id="17416" name="Picture 8" descr="Simulador Móvil Furgonet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76800" y="3657600"/>
            <a:ext cx="1905000" cy="819151"/>
          </a:xfrm>
          <a:prstGeom prst="rect">
            <a:avLst/>
          </a:prstGeom>
          <a:noFill/>
        </p:spPr>
      </p:pic>
      <p:pic>
        <p:nvPicPr>
          <p:cNvPr id="17418" name="Picture 10" descr="http://www.landersimulation.com/uploads/tx_templavoila/2_2_2_tutor_slide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3477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Cestná 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hydraulická plošina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3 stupne voľnosti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akcelerácia a brzdenie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8" name="Obrázok 7" descr="http://www.landersimulation.com/uploads/tx_templavoila/2_2_4_slide_moto_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977" y="0"/>
            <a:ext cx="901902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bdĺžnik 8"/>
          <p:cNvSpPr/>
          <p:nvPr/>
        </p:nvSpPr>
        <p:spPr>
          <a:xfrm rot="19770848">
            <a:off x="4826590" y="1933695"/>
            <a:ext cx="476847" cy="232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900" dirty="0" smtClean="0"/>
              <a:t>Zidan</a:t>
            </a:r>
            <a:endParaRPr lang="sk-SK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Letecká </a:t>
            </a:r>
            <a:r>
              <a:rPr lang="sk-SK" sz="2400" dirty="0" smtClean="0">
                <a:solidFill>
                  <a:srgbClr val="FFC000"/>
                </a:solidFill>
              </a:rPr>
              <a:t>doprava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</a:t>
            </a:r>
            <a:r>
              <a:rPr lang="sk-SK" sz="2400" dirty="0" smtClean="0">
                <a:solidFill>
                  <a:schemeClr val="bg1"/>
                </a:solidFill>
              </a:rPr>
              <a:t>simulácia poveternostných podmienok</a:t>
            </a: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</a:t>
            </a:r>
            <a:r>
              <a:rPr lang="sk-SK" sz="2400" dirty="0" smtClean="0">
                <a:solidFill>
                  <a:schemeClr val="bg1"/>
                </a:solidFill>
              </a:rPr>
              <a:t>simulácia krízových situácií</a:t>
            </a: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</a:t>
            </a:r>
            <a:r>
              <a:rPr lang="sk-SK" sz="2400" dirty="0" smtClean="0">
                <a:solidFill>
                  <a:schemeClr val="bg1"/>
                </a:solidFill>
              </a:rPr>
              <a:t>lacné letové hodiny</a:t>
            </a:r>
            <a:endParaRPr lang="sk-SK" sz="2400" dirty="0" smtClean="0">
              <a:solidFill>
                <a:schemeClr val="bg1"/>
              </a:solidFill>
            </a:endParaRP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sp>
        <p:nvSpPr>
          <p:cNvPr id="9" name="Obdĺžnik 8"/>
          <p:cNvSpPr/>
          <p:nvPr/>
        </p:nvSpPr>
        <p:spPr>
          <a:xfrm rot="19770848">
            <a:off x="4826590" y="1933695"/>
            <a:ext cx="476847" cy="232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900" dirty="0" smtClean="0"/>
              <a:t>Zidan</a:t>
            </a:r>
            <a:endParaRPr lang="sk-SK" sz="900" dirty="0"/>
          </a:p>
        </p:txBody>
      </p:sp>
      <p:pic>
        <p:nvPicPr>
          <p:cNvPr id="5" name="Picture 6" descr="flight_sim_in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438" y="1970"/>
            <a:ext cx="4247362" cy="334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trainning_jet_takof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605"/>
            <a:ext cx="4968676" cy="333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4902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Inštrukčné centrum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potreby inštruktora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vytváranie a editácia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analýza a záloha dát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5" name="Obrázok 4" descr="http://www.landersimulation.com/uploads/tx_templavoila/2_2_2_tutor_slide2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3482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072348"/>
            <a:ext cx="8991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Inštrukčné centrum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rozloženie a sledovanie kontroliek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zobrazenie scenáru a simulácie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riadenie a kontrola systému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komunikačný systém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6" name="Obrázok 5" descr="http://www.landersimulation.com/uploads/tx_templavoila/2_1_2_full_instruccion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52400"/>
            <a:ext cx="4991736" cy="284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Convenience and comfo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152400"/>
            <a:ext cx="3539873" cy="28511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72861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d/d6/Antoinette_sim_19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767026"/>
          </a:xfrm>
          <a:prstGeom prst="rect">
            <a:avLst/>
          </a:prstGeom>
          <a:noFill/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5562600"/>
            <a:ext cx="6400800" cy="1295400"/>
          </a:xfrm>
        </p:spPr>
        <p:txBody>
          <a:bodyPr/>
          <a:lstStyle/>
          <a:p>
            <a:pPr algn="l"/>
            <a:r>
              <a:rPr lang="sk-SK" dirty="0" smtClean="0">
                <a:solidFill>
                  <a:schemeClr val="tx1"/>
                </a:solidFill>
              </a:rPr>
              <a:t>1909 tréningové zariadenie pre lietadlá </a:t>
            </a:r>
            <a:r>
              <a:rPr lang="sk-SK" dirty="0" err="1" smtClean="0">
                <a:solidFill>
                  <a:schemeClr val="tx1"/>
                </a:solidFill>
              </a:rPr>
              <a:t>Antoinette</a:t>
            </a:r>
            <a:r>
              <a:rPr lang="sk-SK" dirty="0" smtClean="0">
                <a:solidFill>
                  <a:schemeClr val="tx1"/>
                </a:solidFill>
              </a:rPr>
              <a:t> </a:t>
            </a:r>
          </a:p>
          <a:p>
            <a:pPr algn="l"/>
            <a:endParaRPr lang="sk-SK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upload.wikimedia.org/wikipedia/commons/a/ac/Link-trainer-t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Obdĺžnik 5"/>
          <p:cNvSpPr/>
          <p:nvPr/>
        </p:nvSpPr>
        <p:spPr>
          <a:xfrm>
            <a:off x="2133600" y="26670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k-SK" dirty="0" smtClean="0"/>
              <a:t>1943 WWII</a:t>
            </a:r>
            <a:endParaRPr lang="sk-SK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http://www.landersimulation.com/uploads/tx_templavoila/1_3_donde_sl1_0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ĺžnik 5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Súčasnosť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technologický pokrok, vývoj simulácie, zobrazovacie techniky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výborná úroveň spoľahlivosti a vnorenia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stále viac používané ako tréningový nástroj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Prečo trénovať na simulátoroch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použitie v mnohých oblastiach 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bezpečnosť, trénovanie reflexov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prispôsobenie potrebám študenta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8" name="Obrázok 7" descr="http://www.landersimulation.com/uploads/tx_templavoila/1_3_donde_sl10_0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47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124200"/>
            <a:ext cx="8991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Výhody a nevýhody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vysoké obstarávacie náklady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znižovanie výrobných nákladov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nevyžadujú špeciálny priestor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nižšie prevádzkové náklady</a:t>
            </a:r>
          </a:p>
        </p:txBody>
      </p:sp>
      <p:pic>
        <p:nvPicPr>
          <p:cNvPr id="7" name="Obrázok 6" descr="http://www.landersimulation.com/uploads/tx_templavoila/2_2_3_puestos_slide_03_5_0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199" y="228600"/>
            <a:ext cx="574466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err="1" smtClean="0">
                <a:solidFill>
                  <a:srgbClr val="FFC000"/>
                </a:solidFill>
              </a:rPr>
              <a:t>Full-Mission</a:t>
            </a:r>
            <a:r>
              <a:rPr lang="sk-SK" sz="2400" dirty="0" smtClean="0">
                <a:solidFill>
                  <a:srgbClr val="FFC000"/>
                </a:solidFill>
              </a:rPr>
              <a:t> simulátory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prenos fyzických prvkov 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mierka 1:1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použité konštrukčné materiály</a:t>
            </a:r>
          </a:p>
          <a:p>
            <a:r>
              <a:rPr lang="sk-SK" sz="2400" dirty="0" smtClean="0">
                <a:solidFill>
                  <a:schemeClr val="bg1"/>
                </a:solidFill>
              </a:rPr>
              <a:t> </a:t>
            </a:r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5" name="Obrázok 4" descr="F:\Txk_NickName\School !\UMB\II. stupeň Magisterské štúdium 2014 - 2016\1. ročník\1. semester (z)\Informačné Systémy vo vzdelávaní\podklady\Rail\2_1_2_full_sl2_0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5431440" cy="312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ok 5" descr="F:\Txk_NickName\School !\UMB\II. stupeň Magisterské štúdium 2014 - 2016\1. ročník\1. semester (z)\Informačné Systémy vo vzdelávaní\podklady\Rail\2_1_2_full_slide11_0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0592" y="0"/>
            <a:ext cx="370340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err="1" smtClean="0">
                <a:solidFill>
                  <a:srgbClr val="FFC000"/>
                </a:solidFill>
              </a:rPr>
              <a:t>Full-Mission</a:t>
            </a:r>
            <a:r>
              <a:rPr lang="sk-SK" sz="2400" dirty="0" smtClean="0">
                <a:solidFill>
                  <a:srgbClr val="FFC000"/>
                </a:solidFill>
              </a:rPr>
              <a:t> simulátory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reálne ovládacie prvky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činnosť mimo vozidla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zlepšenie vnorenia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://www.landersimulation.com/uploads/tx_templavoila/2_1_2_full_sl1_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4778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152400" y="3657600"/>
            <a:ext cx="8991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400" dirty="0" smtClean="0">
                <a:solidFill>
                  <a:srgbClr val="FFC000"/>
                </a:solidFill>
              </a:rPr>
              <a:t>Mobilné simulátory</a:t>
            </a:r>
          </a:p>
          <a:p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dostupnosť tréningu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obstarávacie náklady</a:t>
            </a:r>
          </a:p>
          <a:p>
            <a:pPr>
              <a:buFontTx/>
              <a:buChar char="-"/>
            </a:pPr>
            <a:endParaRPr lang="sk-SK" sz="2400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sk-SK" sz="2400" dirty="0" smtClean="0">
                <a:solidFill>
                  <a:schemeClr val="bg1"/>
                </a:solidFill>
              </a:rPr>
              <a:t> obmedzené možnosti</a:t>
            </a:r>
          </a:p>
          <a:p>
            <a:endParaRPr lang="sk-SK" sz="2400" dirty="0">
              <a:solidFill>
                <a:schemeClr val="bg1"/>
              </a:solidFill>
            </a:endParaRPr>
          </a:p>
        </p:txBody>
      </p:sp>
      <p:pic>
        <p:nvPicPr>
          <p:cNvPr id="31746" name="Picture 2" descr="http://www.landersimulation.com/uploads/tx_templavoila/2_3_0_aula_movil_slide01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3477847"/>
          </a:xfrm>
          <a:prstGeom prst="rect">
            <a:avLst/>
          </a:prstGeom>
          <a:noFill/>
        </p:spPr>
      </p:pic>
      <p:pic>
        <p:nvPicPr>
          <p:cNvPr id="31748" name="Picture 4" descr="Mobilit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657600"/>
            <a:ext cx="2105025" cy="1695451"/>
          </a:xfrm>
          <a:prstGeom prst="rect">
            <a:avLst/>
          </a:prstGeom>
          <a:noFill/>
        </p:spPr>
      </p:pic>
      <p:pic>
        <p:nvPicPr>
          <p:cNvPr id="31750" name="Picture 6" descr="Fixed component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657600"/>
            <a:ext cx="2105025" cy="1695451"/>
          </a:xfrm>
          <a:prstGeom prst="rect">
            <a:avLst/>
          </a:prstGeom>
          <a:noFill/>
        </p:spPr>
      </p:pic>
      <p:pic>
        <p:nvPicPr>
          <p:cNvPr id="31752" name="Picture 8" descr="http://www.landersimulation.com/uploads/tx_templavoila/2_3_0_aula_movil_slide02_0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5410200"/>
            <a:ext cx="3429000" cy="1304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269</Words>
  <Application>Microsoft Office PowerPoint</Application>
  <PresentationFormat>Prezentácia na obrazovke (4:3)</PresentationFormat>
  <Paragraphs>118</Paragraphs>
  <Slides>18</Slides>
  <Notes>4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Motív Office</vt:lpstr>
      <vt:lpstr>1_Motív Office</vt:lpstr>
      <vt:lpstr>2_Motív Office</vt:lpstr>
      <vt:lpstr>Rozvoj inovatívnych foriem vzdelávania na Univerzite Mateja Bela v Banskej Bystrici ITMS 26110230077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panNickolas</dc:creator>
  <cp:lastModifiedBy>Horvathova Dana</cp:lastModifiedBy>
  <cp:revision>33</cp:revision>
  <dcterms:created xsi:type="dcterms:W3CDTF">2014-11-05T19:48:33Z</dcterms:created>
  <dcterms:modified xsi:type="dcterms:W3CDTF">2015-04-24T17:23:27Z</dcterms:modified>
</cp:coreProperties>
</file>