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72" r:id="rId4"/>
    <p:sldId id="273" r:id="rId5"/>
    <p:sldId id="264" r:id="rId6"/>
    <p:sldId id="266" r:id="rId7"/>
    <p:sldId id="267" r:id="rId8"/>
    <p:sldId id="265" r:id="rId9"/>
    <p:sldId id="269" r:id="rId10"/>
    <p:sldId id="268" r:id="rId11"/>
    <p:sldId id="270" r:id="rId12"/>
    <p:sldId id="257" r:id="rId13"/>
    <p:sldId id="274" r:id="rId1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A50021"/>
    <a:srgbClr val="00330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 autoAdjust="0"/>
    <p:restoredTop sz="94576" autoAdjust="0"/>
  </p:normalViewPr>
  <p:slideViewPr>
    <p:cSldViewPr>
      <p:cViewPr varScale="1">
        <p:scale>
          <a:sx n="70" d="100"/>
          <a:sy n="70" d="100"/>
        </p:scale>
        <p:origin x="-13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endParaRPr lang="sk-SK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endParaRPr lang="sk-SK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1" smtClean="0"/>
              <a:t>Klepnutím lze upravit styly předlohy textu.</a:t>
            </a:r>
          </a:p>
          <a:p>
            <a:pPr lvl="1"/>
            <a:r>
              <a:rPr lang="sk-SK" noProof="1" smtClean="0"/>
              <a:t>Druhá úroveň</a:t>
            </a:r>
          </a:p>
          <a:p>
            <a:pPr lvl="2"/>
            <a:r>
              <a:rPr lang="sk-SK" noProof="1" smtClean="0"/>
              <a:t>Třetí úroveň</a:t>
            </a:r>
          </a:p>
          <a:p>
            <a:pPr lvl="3"/>
            <a:r>
              <a:rPr lang="sk-SK" noProof="1" smtClean="0"/>
              <a:t>Čtvrtá úroveň</a:t>
            </a:r>
          </a:p>
          <a:p>
            <a:pPr lvl="4"/>
            <a:r>
              <a:rPr lang="sk-SK" noProof="1" smtClean="0"/>
              <a:t>Pátá úroveň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endParaRPr lang="sk-SK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fld id="{1A78706E-A5B1-4A63-9669-1478D1953B0D}" type="slidenum">
              <a:rPr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52CB5-7953-4713-8805-E4252788D8C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1BDD0-619D-4C98-B7C9-816BFEBC5FA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5C909-B85A-42A2-9B42-41DD839FBFB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DFF24-B622-4C4F-8446-86D8D37DA98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A7624-7192-45C5-9A03-B7E54119211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74F79-AE53-44AA-B7D2-1BF22C4FEA6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D39E0-F6EC-4968-B08A-644A3977815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A4A1A-F8EC-465B-8FC1-7537F053781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9801-D5B0-4E20-B485-487E6CE58F2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68420-F454-45D9-9C84-A5EC3DA2204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2CF23-C660-4066-B226-7A6706C771B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1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1" smtClean="0"/>
              <a:t>Klepnutím lze upravit styly předlohy textu.</a:t>
            </a:r>
          </a:p>
          <a:p>
            <a:pPr lvl="1"/>
            <a:r>
              <a:rPr lang="sk-SK" noProof="1" smtClean="0"/>
              <a:t>Druhá úroveň</a:t>
            </a:r>
          </a:p>
          <a:p>
            <a:pPr lvl="2"/>
            <a:r>
              <a:rPr lang="sk-SK" noProof="1" smtClean="0"/>
              <a:t>Třetí úroveň</a:t>
            </a:r>
          </a:p>
          <a:p>
            <a:pPr lvl="3"/>
            <a:r>
              <a:rPr lang="sk-SK" noProof="1" smtClean="0"/>
              <a:t>Čtvrtá úroveň</a:t>
            </a:r>
          </a:p>
          <a:p>
            <a:pPr lvl="4"/>
            <a:r>
              <a:rPr lang="sk-SK" noProof="1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noProof="1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noProof="1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noProof="1"/>
            </a:lvl1pPr>
          </a:lstStyle>
          <a:p>
            <a:fld id="{2AD0CCE4-07F8-4695-AD6D-D910AC40AC49}" type="slidenum">
              <a:rPr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Dokumenty\My%20Videos\traja_v_sieti.wm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Dokumenty\My%20Videos\TV_B52_ZS_Vranov_n_Toplou.wm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E268-0D28-44BB-A3CD-FFA6B5CBFF4A}" type="slidenum">
              <a:rPr lang="sk-SK"/>
              <a:pPr/>
              <a:t>1</a:t>
            </a:fld>
            <a:endParaRPr lang="sk-SK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00213"/>
            <a:ext cx="7773987" cy="1728787"/>
          </a:xfrm>
        </p:spPr>
        <p:txBody>
          <a:bodyPr/>
          <a:lstStyle/>
          <a:p>
            <a:r>
              <a:rPr lang="sk-SK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Informačné (resp. digitálne) technológie vo vzdelávaní</a:t>
            </a:r>
            <a:endParaRPr lang="sk-SK" b="1" noProof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71588"/>
          </a:xfrm>
        </p:spPr>
        <p:txBody>
          <a:bodyPr/>
          <a:lstStyle/>
          <a:p>
            <a:r>
              <a:rPr lang="sk-SK">
                <a:cs typeface="Times New Roman" pitchFamily="18" charset="0"/>
              </a:rPr>
              <a:t>Pracovné materiály k predmetu InVz</a:t>
            </a:r>
          </a:p>
          <a:p>
            <a:r>
              <a:rPr lang="sk-SK">
                <a:cs typeface="Times New Roman" pitchFamily="18" charset="0"/>
              </a:rPr>
              <a:t>Horváthová Dana</a:t>
            </a:r>
            <a:endParaRPr lang="sk-SK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5C9B-6F96-4997-99AB-3ECD1B0C6AB9}" type="slidenum">
              <a:rPr lang="sk-SK"/>
              <a:pPr/>
              <a:t>10</a:t>
            </a:fld>
            <a:endParaRPr lang="sk-SK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b="1"/>
              <a:t>Vzťah informačnej a digitálnej gramotnosti</a:t>
            </a:r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2339975" y="2205038"/>
            <a:ext cx="4176713" cy="4176712"/>
            <a:chOff x="884" y="1389"/>
            <a:chExt cx="2631" cy="2631"/>
          </a:xfrm>
        </p:grpSpPr>
        <p:sp>
          <p:nvSpPr>
            <p:cNvPr id="15364" name="Oval 4"/>
            <p:cNvSpPr>
              <a:spLocks noChangeArrowheads="1"/>
            </p:cNvSpPr>
            <p:nvPr/>
          </p:nvSpPr>
          <p:spPr bwMode="auto">
            <a:xfrm>
              <a:off x="884" y="1389"/>
              <a:ext cx="2631" cy="263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365" name="Oval 5"/>
            <p:cNvSpPr>
              <a:spLocks noChangeArrowheads="1"/>
            </p:cNvSpPr>
            <p:nvPr/>
          </p:nvSpPr>
          <p:spPr bwMode="auto">
            <a:xfrm>
              <a:off x="1927" y="1979"/>
              <a:ext cx="1587" cy="1587"/>
            </a:xfrm>
            <a:prstGeom prst="ellipse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55650" y="2852738"/>
            <a:ext cx="3313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Digitálna gramotnosť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716463" y="4581525"/>
            <a:ext cx="3313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Informačná gramotnosť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B80D-A7BD-422D-B4AD-B65272859C97}" type="slidenum">
              <a:rPr lang="sk-SK"/>
              <a:pPr/>
              <a:t>11</a:t>
            </a:fld>
            <a:endParaRPr lang="sk-SK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Porovnajme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741738" cy="4114800"/>
          </a:xfrm>
        </p:spPr>
        <p:txBody>
          <a:bodyPr/>
          <a:lstStyle/>
          <a:p>
            <a:r>
              <a:rPr lang="sk-SK" b="1"/>
              <a:t>Schopnosť pracovať s počítačom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k-SK" b="1"/>
              <a:t>Schopnosť využívať počítač</a:t>
            </a:r>
            <a:r>
              <a:rPr lang="sk-SK"/>
              <a:t> ako moderný prostriedok na učenie sa, vyjadrovanie sa, komunikáciu a kolaboráciu, skúmanie a kritickú analýzu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84213" y="5445125"/>
            <a:ext cx="806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Úloha digitálnych technológií je, aby umožnili riešiť problémy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05EBD-AFC0-44F1-8074-C06703D72DF2}" type="slidenum">
              <a:rPr lang="sk-SK"/>
              <a:pPr/>
              <a:t>12</a:t>
            </a:fld>
            <a:endParaRPr lang="sk-SK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V</a:t>
            </a:r>
            <a:r>
              <a:rPr lang="sk-SK" sz="4000" b="1"/>
              <a:t>ý</a:t>
            </a:r>
            <a:r>
              <a:rPr lang="en-US" sz="4000" b="1"/>
              <a:t>znam v</a:t>
            </a:r>
            <a:r>
              <a:rPr lang="sk-SK" sz="4000" b="1"/>
              <a:t>z</a:t>
            </a:r>
            <a:r>
              <a:rPr lang="en-US" sz="4000" b="1"/>
              <a:t>del</a:t>
            </a:r>
            <a:r>
              <a:rPr lang="sk-SK" sz="4000" b="1"/>
              <a:t>á</a:t>
            </a:r>
            <a:r>
              <a:rPr lang="en-US" sz="4000" b="1"/>
              <a:t>vac</a:t>
            </a:r>
            <a:r>
              <a:rPr lang="sk-SK" sz="4000" b="1"/>
              <a:t>í</a:t>
            </a:r>
            <a:r>
              <a:rPr lang="en-US" sz="4000" b="1"/>
              <a:t>ch programov</a:t>
            </a:r>
            <a:endParaRPr lang="en-US" sz="4000" b="1" noProof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k-SK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	</a:t>
            </a:r>
            <a:r>
              <a:rPr lang="sk-SK">
                <a:cs typeface="Times New Roman" pitchFamily="18" charset="0"/>
              </a:rPr>
              <a:t>V nekontaktných formách vzdelávania rozhoduje o konečnom výsledku kvalita vzdelávacích pomôcok, ktoré majú nahradiť učiteľa, možnosti a formy kontaktnej výučby pri odovzdávaní poznatkov a testovaní vedomostí</a:t>
            </a:r>
            <a:r>
              <a:rPr lang="sk-SK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</a:t>
            </a:r>
            <a:r>
              <a:rPr lang="sk-SK">
                <a:cs typeface="Times New Roman" pitchFamily="18" charset="0"/>
              </a:rPr>
              <a:t> </a:t>
            </a:r>
            <a:endParaRPr lang="sk-SK" noProof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8FD3-F7D3-4C75-9643-1DB0BD923A06}" type="slidenum">
              <a:rPr lang="sk-SK"/>
              <a:pPr/>
              <a:t>13</a:t>
            </a:fld>
            <a:endParaRPr lang="sk-SK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24" name="traja_v_sieti.wmv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11150"/>
            <a:ext cx="9144000" cy="6235700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7119" fill="hold"/>
                                        <p:tgtEl>
                                          <p:spTgt spid="307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072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07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57E0-7BAA-4D49-9D2D-F5A2852DBD78}" type="slidenum">
              <a:rPr lang="sk-SK"/>
              <a:pPr/>
              <a:t>2</a:t>
            </a:fld>
            <a:endParaRPr lang="sk-SK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Kedy, kde a ako </a:t>
            </a:r>
            <a:r>
              <a:rPr lang="sk-SK"/>
              <a:t>začať?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3384377" cy="2249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0" name="Picture 6" descr="Súvisiaci obráz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005064"/>
            <a:ext cx="3210004" cy="2651179"/>
          </a:xfrm>
          <a:prstGeom prst="rect">
            <a:avLst/>
          </a:prstGeom>
          <a:noFill/>
        </p:spPr>
      </p:pic>
      <p:pic>
        <p:nvPicPr>
          <p:cNvPr id="26632" name="Picture 8" descr="Výsledok vyhľadávania obrázkov pre dopyt deti a interaktivne tabu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1772816"/>
            <a:ext cx="2827015" cy="2117534"/>
          </a:xfrm>
          <a:prstGeom prst="rect">
            <a:avLst/>
          </a:prstGeom>
          <a:noFill/>
        </p:spPr>
      </p:pic>
      <p:pic>
        <p:nvPicPr>
          <p:cNvPr id="26636" name="Picture 12" descr="http://files.msts2.webnode.sk/200000870-d4fd9d5f75/SAM_168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933056"/>
            <a:ext cx="3593976" cy="26954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1E9D2-9C9C-48AD-812E-F84EB14AFB95}" type="slidenum">
              <a:rPr lang="sk-SK"/>
              <a:pPr/>
              <a:t>3</a:t>
            </a:fld>
            <a:endParaRPr lang="sk-SK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Účinky počítačov na deti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sk-SK" sz="2400" b="1"/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Tým, že umožníme dieťaťu v predškolskom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veku spoznať počítač, podporujeme rozvoj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jeho tvorivého a kritického myslenia viacerými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spôsobmi. Takéto dieťa rýchlejšie spracováva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informácie, lepšie vie triediť a zapamätávať si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fakty. Pomocou náučných hier si dieťa hravou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formou rozvíja nielen svoju tvorivosť, ale i kreatívne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myslenie.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						</a:t>
            </a:r>
            <a:r>
              <a:rPr lang="sk-SK" sz="2400" i="1"/>
              <a:t>Mgr. Babčanová Iveta, 					riaditeľka MŠ, Valaská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7F1C-9093-4E78-903F-21443130C1A5}" type="slidenum">
              <a:rPr lang="sk-SK"/>
              <a:pPr/>
              <a:t>4</a:t>
            </a:fld>
            <a:endParaRPr lang="sk-SK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8676" name="TV_B52_ZS_Vranov_n_Toplou.wmv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11113"/>
            <a:ext cx="9144000" cy="6858001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200" fill="hold"/>
                                        <p:tgtEl>
                                          <p:spTgt spid="286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867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86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EC14-90D2-485E-8B2A-29A42D9E291B}" type="slidenum">
              <a:rPr lang="sk-SK"/>
              <a:pPr/>
              <a:t>5</a:t>
            </a:fld>
            <a:endParaRPr lang="sk-SK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Význam </a:t>
            </a:r>
            <a:r>
              <a:rPr lang="sk-SK" b="1" smtClean="0"/>
              <a:t>DT </a:t>
            </a:r>
            <a:r>
              <a:rPr lang="sk-SK" b="1"/>
              <a:t>vo vzdelávaní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Nové kompetencie budúcich učiteľov</a:t>
            </a:r>
          </a:p>
          <a:p>
            <a:r>
              <a:rPr lang="sk-SK"/>
              <a:t>Transformácia vzdelávacieho systému (potreba veľkej zmeny cieľov a foriem vzdelávania) </a:t>
            </a:r>
          </a:p>
          <a:p>
            <a:r>
              <a:rPr lang="sk-SK"/>
              <a:t>Netradičný pohľad na vzdelávanie</a:t>
            </a:r>
          </a:p>
          <a:p>
            <a:r>
              <a:rPr lang="sk-SK"/>
              <a:t>Atmosféra učiacej sa spoločnosti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518A-FEA2-460F-A19D-4CDFCB2762A1}" type="slidenum">
              <a:rPr lang="sk-SK"/>
              <a:pPr/>
              <a:t>6</a:t>
            </a:fld>
            <a:endParaRPr lang="sk-SK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b="1"/>
              <a:t>Nové kompetencie budúcich učiteľov (aj informatikov)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samostatnosť, </a:t>
            </a:r>
          </a:p>
          <a:p>
            <a:r>
              <a:rPr lang="sk-SK"/>
              <a:t>schopnosť komunikovať a kriticky analyzovať, </a:t>
            </a:r>
          </a:p>
          <a:p>
            <a:r>
              <a:rPr lang="sk-SK"/>
              <a:t>efektívne využívať digitálne technológie,</a:t>
            </a:r>
          </a:p>
          <a:p>
            <a:r>
              <a:rPr lang="sk-SK"/>
              <a:t>spolupráca v skupine, aj skupín navzájom</a:t>
            </a:r>
          </a:p>
          <a:p>
            <a:r>
              <a:rPr lang="sk-SK"/>
              <a:t>zodpovedne rozhodovať, </a:t>
            </a:r>
          </a:p>
          <a:p>
            <a:r>
              <a:rPr lang="sk-SK"/>
              <a:t>rozvíjať digitálnu gramotnosť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9D5E-D3DF-4F23-A3E8-E87A1171C28F}" type="slidenum">
              <a:rPr lang="sk-SK"/>
              <a:pPr/>
              <a:t>7</a:t>
            </a:fld>
            <a:endParaRPr lang="sk-SK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Informačná gramotnosť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280400" cy="4114800"/>
          </a:xfrm>
        </p:spPr>
        <p:txBody>
          <a:bodyPr/>
          <a:lstStyle/>
          <a:p>
            <a:pPr>
              <a:buFontTx/>
              <a:buNone/>
            </a:pPr>
            <a:r>
              <a:rPr lang="sk-SK"/>
              <a:t>	</a:t>
            </a:r>
            <a:r>
              <a:rPr lang="sk-SK" sz="3600"/>
              <a:t>Zručnosti a schopnosti používať </a:t>
            </a:r>
            <a:r>
              <a:rPr lang="sk-SK" sz="3600" b="1"/>
              <a:t>základné informačné nástroje</a:t>
            </a:r>
            <a:r>
              <a:rPr lang="sk-SK" sz="3600"/>
              <a:t> (softvérové a hardvérové) a tiež vyhľadávať, lokalizovať, transformovať a kontrolovať informácie z rôznych informačných zdrojov.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C66F-970C-4AFD-99A4-898B8EF82DC7}" type="slidenum">
              <a:rPr lang="sk-SK"/>
              <a:pPr/>
              <a:t>8</a:t>
            </a:fld>
            <a:endParaRPr lang="sk-SK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1143000"/>
          </a:xfrm>
        </p:spPr>
        <p:txBody>
          <a:bodyPr/>
          <a:lstStyle/>
          <a:p>
            <a:r>
              <a:rPr lang="sk-SK" b="1"/>
              <a:t>Digitálna gramotnosť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2455862"/>
          </a:xfrm>
        </p:spPr>
        <p:txBody>
          <a:bodyPr/>
          <a:lstStyle/>
          <a:p>
            <a:pPr>
              <a:buFontTx/>
              <a:buNone/>
            </a:pPr>
            <a:r>
              <a:rPr lang="sk-SK"/>
              <a:t>	Súhrn </a:t>
            </a:r>
            <a:r>
              <a:rPr lang="sk-SK"/>
              <a:t>základných </a:t>
            </a:r>
            <a:r>
              <a:rPr lang="sk-SK" smtClean="0"/>
              <a:t>digitálnych zručností, </a:t>
            </a:r>
            <a:r>
              <a:rPr lang="sk-SK"/>
              <a:t>ktoré umožňujú </a:t>
            </a:r>
            <a:r>
              <a:rPr lang="sk-SK" b="1"/>
              <a:t>kreatívne a kriticky používať digitálne nástroje a médiá.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11188" y="4149725"/>
            <a:ext cx="8137525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k-SK" sz="3200"/>
              <a:t>	Súbor komplexných kompetencií, ako  zručnosti, znalosti a postoje v používaní digitálnych médií tak, aby bol človek schopný zvládať</a:t>
            </a:r>
            <a:r>
              <a:rPr lang="sk-SK" sz="3200" b="1"/>
              <a:t> výzvy učiacej sa spoločnosti.</a:t>
            </a:r>
            <a:r>
              <a:rPr lang="sk-SK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59E5-5F96-4148-AF67-8DFE6A6796C2}" type="slidenum">
              <a:rPr lang="sk-SK"/>
              <a:pPr/>
              <a:t>9</a:t>
            </a:fld>
            <a:endParaRPr lang="sk-SK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Digitálna gramotnosť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Prejavuje sa kritickým myslením</a:t>
            </a:r>
          </a:p>
          <a:p>
            <a:r>
              <a:rPr lang="sk-SK"/>
              <a:t>Formuje základnú výbavu pre celoživotné vzdelávanie</a:t>
            </a:r>
          </a:p>
          <a:p>
            <a:r>
              <a:rPr lang="sk-SK"/>
              <a:t>Umožňuje lepšie zvládnuť obsah, rozšíriť si schopnosti skúmať, stať sa nezávislejšími a prevziať zodpovednosť za svoje vlastné vzdelávanie.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613</TotalTime>
  <Words>247</Words>
  <Application>Microsoft Office PowerPoint</Application>
  <PresentationFormat>Prezentácia na obrazovke (4:3)</PresentationFormat>
  <Paragraphs>58</Paragraphs>
  <Slides>13</Slides>
  <Notes>0</Notes>
  <HiddenSlides>0</HiddenSlides>
  <MMClips>2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6" baseType="lpstr">
      <vt:lpstr>Times New Roman</vt:lpstr>
      <vt:lpstr>Verdana</vt:lpstr>
      <vt:lpstr>Výchozí návrh</vt:lpstr>
      <vt:lpstr>Informačné (resp. digitálne) technológie vo vzdelávaní</vt:lpstr>
      <vt:lpstr>Kedy, kde a ako začať?</vt:lpstr>
      <vt:lpstr>Účinky počítačov na deti</vt:lpstr>
      <vt:lpstr>Snímka 4</vt:lpstr>
      <vt:lpstr>Význam DT vo vzdelávaní</vt:lpstr>
      <vt:lpstr>Nové kompetencie budúcich učiteľov (aj informatikov)</vt:lpstr>
      <vt:lpstr>Informačná gramotnosť</vt:lpstr>
      <vt:lpstr>Digitálna gramotnosť</vt:lpstr>
      <vt:lpstr>Digitálna gramotnosť</vt:lpstr>
      <vt:lpstr>Vzťah informačnej a digitálnej gramotnosti</vt:lpstr>
      <vt:lpstr>Porovnajme</vt:lpstr>
      <vt:lpstr>Význam vzdelávacích programov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Tvorba vzdelávacích programov</dc:title>
  <dc:creator>KLIMES</dc:creator>
  <cp:lastModifiedBy>DH</cp:lastModifiedBy>
  <cp:revision>10</cp:revision>
  <dcterms:created xsi:type="dcterms:W3CDTF">2005-02-08T00:55:14Z</dcterms:created>
  <dcterms:modified xsi:type="dcterms:W3CDTF">2015-09-28T19:40:26Z</dcterms:modified>
</cp:coreProperties>
</file>