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57" r:id="rId12"/>
    <p:sldId id="261" r:id="rId13"/>
    <p:sldId id="262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E2BFB-F482-433A-8E99-83FEB13E2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83121A-62AA-4380-8515-C1CBEED49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815BC87-04E8-4BB6-85D4-C520DB377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3D11-AD9F-4A00-8E11-46F84C92EF54}" type="datetimeFigureOut">
              <a:rPr lang="sk-SK" smtClean="0"/>
              <a:t>26. 4. 2021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B8647E5-8C7E-4E20-8212-EC46119D3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A0D9143-FA97-47F6-A646-4AE52C57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38D2-6830-43A6-B514-9D813355FD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711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998757-51AD-4AEE-9BC9-09D4D41C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86C3692-A1CE-44C3-8056-A8793B2D1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CEBF4F8-06D7-409B-8E31-2FEBE94A5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3D11-AD9F-4A00-8E11-46F84C92EF54}" type="datetimeFigureOut">
              <a:rPr lang="sk-SK" smtClean="0"/>
              <a:t>26. 4. 2021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E54ABCD-4965-446A-A00F-77D0BF7DC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9FBBB9A-01D6-4961-8D29-03B98733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38D2-6830-43A6-B514-9D813355FD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273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A04C566-F421-4DC6-8367-2FF4F2F7F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8C16E07-DB34-4A09-9ECC-C93DC1AD6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781AFCB-77C1-4D4C-BCA5-03706BF0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3D11-AD9F-4A00-8E11-46F84C92EF54}" type="datetimeFigureOut">
              <a:rPr lang="sk-SK" smtClean="0"/>
              <a:t>26. 4. 2021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9AD5575-18FC-4DE7-A3E4-EFDB56916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271CD73-967F-4429-B1DC-B6E538DB0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38D2-6830-43A6-B514-9D813355FD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519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21C92-4CC3-4198-AE1E-57F403E3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178785-B294-4FA4-B284-69FC709DC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C8E3224-429E-4B7F-B513-77BA0E56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3D11-AD9F-4A00-8E11-46F84C92EF54}" type="datetimeFigureOut">
              <a:rPr lang="sk-SK" smtClean="0"/>
              <a:t>26. 4. 2021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BFDBFAD-B550-4893-BEE6-230BD316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57836C4-10B6-49D1-9208-63E35A53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38D2-6830-43A6-B514-9D813355FD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610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1B98B4-623D-46D5-8264-F3D5814C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B1649F-D101-42D8-9F96-27FC9EEC9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47CDC53-A4E6-4E73-997A-657D5E594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3D11-AD9F-4A00-8E11-46F84C92EF54}" type="datetimeFigureOut">
              <a:rPr lang="sk-SK" smtClean="0"/>
              <a:t>26. 4. 2021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FB54D52-835E-4010-AFEE-71E46B78D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0E58F64-278E-48E5-B37D-56F1A3B2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38D2-6830-43A6-B514-9D813355FD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578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ABFFA-9F00-424B-B6F8-231E988D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38E683-85ED-4466-AFFB-B4673B22D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E8CFF98-316F-4FC1-B5A6-96BA8A7CC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0AB3350-4816-442F-83B3-FD5C16ACD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3D11-AD9F-4A00-8E11-46F84C92EF54}" type="datetimeFigureOut">
              <a:rPr lang="sk-SK" smtClean="0"/>
              <a:t>26. 4. 2021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8E9F320-C604-45CA-B37F-0E9A1BFB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A4A4691-1C34-404B-8586-6F424290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38D2-6830-43A6-B514-9D813355FD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63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687FC-E4B8-4BFA-9B60-67E513ED3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F82FDD-B79C-4D05-BC2A-9A5C4A884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66A5F34-C531-4CD0-B427-F02F66D56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2EE912E-11F3-4D2C-B41C-5B813547C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F8DA72E-5D4C-4DBF-9020-3A60831D1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A5A8B425-38A2-45F2-A946-E641C7CE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3D11-AD9F-4A00-8E11-46F84C92EF54}" type="datetimeFigureOut">
              <a:rPr lang="sk-SK" smtClean="0"/>
              <a:t>26. 4. 2021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9497059F-5471-4672-920F-C5CC569DA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8AA22DA2-B7A1-464D-8EDC-6C02A1DE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38D2-6830-43A6-B514-9D813355FD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247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4934A-6AA6-4D52-B9CD-B1A71123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A8FCCDB-327A-438F-90A2-09316039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3D11-AD9F-4A00-8E11-46F84C92EF54}" type="datetimeFigureOut">
              <a:rPr lang="sk-SK" smtClean="0"/>
              <a:t>26. 4. 2021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D712C22-BFF7-4481-B60D-C229B6BF0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00A238F-B372-4F9E-BA82-6E6E134E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38D2-6830-43A6-B514-9D813355FD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579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BD60FDA-DD07-48C6-BD7A-FDC7224F4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3D11-AD9F-4A00-8E11-46F84C92EF54}" type="datetimeFigureOut">
              <a:rPr lang="sk-SK" smtClean="0"/>
              <a:t>26. 4. 2021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DDC14446-8EBD-4541-A9CB-C02DCED0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79DA2BD-39B7-4741-8F66-42BA7C45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38D2-6830-43A6-B514-9D813355FD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010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57447-ADBF-4C5B-8C6B-466F0C5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FC400D-AFA9-4838-B815-5F99E02AA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CC75E1C-574D-4C46-88C9-A69F05077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3239B9D-E8FD-444D-ACFD-7B99B392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3D11-AD9F-4A00-8E11-46F84C92EF54}" type="datetimeFigureOut">
              <a:rPr lang="sk-SK" smtClean="0"/>
              <a:t>26. 4. 2021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33C01F0-F56A-4CD9-ACEE-1D6559FD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5D4959F-082F-4856-A5C1-F474425A2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38D2-6830-43A6-B514-9D813355FD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141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BEA50-F92D-48C6-9CEB-2F67BE5D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5314DA1C-92B4-4D31-80DC-66F743E20B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973073-F383-4088-8AD7-F87B4035B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4A24174-600A-41C7-AC2C-248DDC62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3D11-AD9F-4A00-8E11-46F84C92EF54}" type="datetimeFigureOut">
              <a:rPr lang="sk-SK" smtClean="0"/>
              <a:t>26. 4. 2021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63A029B-0DA7-4024-AE3F-C881BCF5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685AA48-29C5-4B21-8F83-0E580105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38D2-6830-43A6-B514-9D813355FD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615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10BB582-5C1A-470A-9ACC-841F91BD3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C725C8-DF05-47D3-8261-BBE22AB67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EA2BA9B-3573-4278-9DA1-0EA9C85EC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13D11-AD9F-4A00-8E11-46F84C92EF54}" type="datetimeFigureOut">
              <a:rPr lang="sk-SK" smtClean="0"/>
              <a:t>26. 4. 2021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415DBA8-F010-406F-9904-2B4EBD4E5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C1FB3AA-01B2-4134-B6E7-06AC5A69F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938D2-6830-43A6-B514-9D813355FD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997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0B97A-EC07-48B2-9F5E-9CEE636A4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/>
              <a:t>Edison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6350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7FDECD-02F8-4D01-AE05-FBA2C81B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794" y="1396289"/>
            <a:ext cx="4399093" cy="1325563"/>
          </a:xfrm>
        </p:spPr>
        <p:txBody>
          <a:bodyPr>
            <a:normAutofit/>
          </a:bodyPr>
          <a:lstStyle/>
          <a:p>
            <a:r>
              <a:rPr lang="sk-SK" dirty="0"/>
              <a:t>Čiarové kódy – zápas </a:t>
            </a:r>
            <a:r>
              <a:rPr lang="sk-SK" dirty="0" err="1"/>
              <a:t>sumo</a:t>
            </a:r>
            <a:endParaRPr lang="sk-SK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ADD91F6-F198-48F9-BA44-A3EBA9514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96" y="620471"/>
            <a:ext cx="4614138" cy="251470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2286161-8B62-4FDD-AB68-BA14AE81A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95" y="4007066"/>
            <a:ext cx="4614138" cy="1891796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F72C768-F459-46A0-AE91-0C962623C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239" y="2871982"/>
            <a:ext cx="4399094" cy="3181684"/>
          </a:xfrm>
        </p:spPr>
        <p:txBody>
          <a:bodyPr anchor="t">
            <a:normAutofit/>
          </a:bodyPr>
          <a:lstStyle/>
          <a:p>
            <a:r>
              <a:rPr lang="sk-SK" sz="1800" dirty="0"/>
              <a:t>Naraz využíva detekciu okrajov, detekciu prekážok</a:t>
            </a:r>
          </a:p>
          <a:p>
            <a:r>
              <a:rPr lang="sk-SK" sz="1800" dirty="0"/>
              <a:t>Robot sa pohybuje vo vyhradenom priestore, ak deteguje iného robota zrýchli na plnú rýchlosť a bude sa snažiť vytlačiť robota, následne hľadá ďalšieho robota.</a:t>
            </a:r>
          </a:p>
        </p:txBody>
      </p:sp>
    </p:spTree>
    <p:extLst>
      <p:ext uri="{BB962C8B-B14F-4D97-AF65-F5344CB8AC3E}">
        <p14:creationId xmlns:p14="http://schemas.microsoft.com/office/powerpoint/2010/main" val="1490140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79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714875-A411-4D16-9822-07CAA9F5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085" y="1129084"/>
            <a:ext cx="3689091" cy="1960157"/>
          </a:xfrm>
        </p:spPr>
        <p:txBody>
          <a:bodyPr anchor="b">
            <a:normAutofit/>
          </a:bodyPr>
          <a:lstStyle/>
          <a:p>
            <a:r>
              <a:rPr lang="sk-SK" sz="4000" dirty="0"/>
              <a:t>Možnosti programovania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D0E65CD-6DC7-4423-B04E-F7F93CEE6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2" b="-6"/>
          <a:stretch/>
        </p:blipFill>
        <p:spPr bwMode="auto">
          <a:xfrm>
            <a:off x="5355120" y="1519571"/>
            <a:ext cx="2294762" cy="200992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2B423DC1-327E-4F4C-BE5C-5EEFAE343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9" r="-6" b="14619"/>
          <a:stretch/>
        </p:blipFill>
        <p:spPr bwMode="auto">
          <a:xfrm>
            <a:off x="20" y="1"/>
            <a:ext cx="6770047" cy="2456679"/>
          </a:xfrm>
          <a:custGeom>
            <a:avLst/>
            <a:gdLst/>
            <a:ahLst/>
            <a:cxnLst/>
            <a:rect l="l" t="t" r="r" b="b"/>
            <a:pathLst>
              <a:path w="6770067" h="2456679">
                <a:moveTo>
                  <a:pt x="6770067" y="603033"/>
                </a:moveTo>
                <a:lnTo>
                  <a:pt x="6770067" y="617220"/>
                </a:lnTo>
                <a:lnTo>
                  <a:pt x="6768113" y="610127"/>
                </a:lnTo>
                <a:close/>
                <a:moveTo>
                  <a:pt x="0" y="0"/>
                </a:moveTo>
                <a:lnTo>
                  <a:pt x="6588505" y="0"/>
                </a:lnTo>
                <a:lnTo>
                  <a:pt x="6460879" y="219780"/>
                </a:lnTo>
                <a:cubicBezTo>
                  <a:pt x="5374128" y="2091240"/>
                  <a:pt x="5374128" y="2091240"/>
                  <a:pt x="5374128" y="2091240"/>
                </a:cubicBezTo>
                <a:cubicBezTo>
                  <a:pt x="5251862" y="2317464"/>
                  <a:pt x="5007334" y="2456679"/>
                  <a:pt x="4754071" y="2456679"/>
                </a:cubicBezTo>
                <a:cubicBezTo>
                  <a:pt x="710608" y="2456679"/>
                  <a:pt x="710608" y="2456679"/>
                  <a:pt x="710608" y="2456679"/>
                </a:cubicBezTo>
                <a:cubicBezTo>
                  <a:pt x="448613" y="2456679"/>
                  <a:pt x="212817" y="2317464"/>
                  <a:pt x="81819" y="2091240"/>
                </a:cubicBezTo>
                <a:lnTo>
                  <a:pt x="0" y="19497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2BFB6709-9A0F-46ED-A33B-93953D470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" b="-2"/>
          <a:stretch/>
        </p:blipFill>
        <p:spPr bwMode="auto">
          <a:xfrm>
            <a:off x="20" y="2619612"/>
            <a:ext cx="7498453" cy="4238389"/>
          </a:xfrm>
          <a:custGeom>
            <a:avLst/>
            <a:gdLst/>
            <a:ahLst/>
            <a:cxnLst/>
            <a:rect l="l" t="t" r="r" b="b"/>
            <a:pathLst>
              <a:path w="7498473" h="4238389">
                <a:moveTo>
                  <a:pt x="6770067" y="1839459"/>
                </a:moveTo>
                <a:lnTo>
                  <a:pt x="6770067" y="1853646"/>
                </a:lnTo>
                <a:lnTo>
                  <a:pt x="6768113" y="1846552"/>
                </a:lnTo>
                <a:close/>
                <a:moveTo>
                  <a:pt x="710608" y="0"/>
                </a:moveTo>
                <a:cubicBezTo>
                  <a:pt x="710608" y="0"/>
                  <a:pt x="710608" y="0"/>
                  <a:pt x="4754071" y="0"/>
                </a:cubicBezTo>
                <a:cubicBezTo>
                  <a:pt x="5007334" y="0"/>
                  <a:pt x="5251862" y="139215"/>
                  <a:pt x="5374128" y="365439"/>
                </a:cubicBezTo>
                <a:cubicBezTo>
                  <a:pt x="5374128" y="365439"/>
                  <a:pt x="5374128" y="365439"/>
                  <a:pt x="7400224" y="3854515"/>
                </a:cubicBezTo>
                <a:cubicBezTo>
                  <a:pt x="7465723" y="3963277"/>
                  <a:pt x="7498473" y="4087266"/>
                  <a:pt x="7498473" y="4211255"/>
                </a:cubicBezTo>
                <a:lnTo>
                  <a:pt x="7494852" y="4238389"/>
                </a:lnTo>
                <a:lnTo>
                  <a:pt x="0" y="4238389"/>
                </a:lnTo>
                <a:lnTo>
                  <a:pt x="0" y="506947"/>
                </a:lnTo>
                <a:lnTo>
                  <a:pt x="81819" y="365439"/>
                </a:lnTo>
                <a:cubicBezTo>
                  <a:pt x="212817" y="139215"/>
                  <a:pt x="448613" y="0"/>
                  <a:pt x="7106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1074CA8-D4A5-4CDC-A5EF-77B808D66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085" y="3236181"/>
            <a:ext cx="3689091" cy="2195515"/>
          </a:xfrm>
        </p:spPr>
        <p:txBody>
          <a:bodyPr>
            <a:normAutofit/>
          </a:bodyPr>
          <a:lstStyle/>
          <a:p>
            <a:pPr lvl="1"/>
            <a:r>
              <a:rPr lang="sk-SK" sz="1700" dirty="0" err="1"/>
              <a:t>EdBlocks</a:t>
            </a:r>
            <a:r>
              <a:rPr lang="sk-SK" sz="1700" dirty="0"/>
              <a:t>, </a:t>
            </a:r>
          </a:p>
          <a:p>
            <a:pPr marL="914400" lvl="2" indent="0">
              <a:buNone/>
            </a:pPr>
            <a:r>
              <a:rPr lang="sk-SK" sz="1700" dirty="0"/>
              <a:t>www.edblocksapp.com</a:t>
            </a:r>
          </a:p>
          <a:p>
            <a:pPr lvl="1"/>
            <a:r>
              <a:rPr lang="sk-SK" sz="1700" dirty="0" err="1"/>
              <a:t>EdScratch</a:t>
            </a:r>
            <a:endParaRPr lang="sk-SK" sz="1700" dirty="0"/>
          </a:p>
          <a:p>
            <a:pPr marL="914400" lvl="2" indent="0">
              <a:buNone/>
            </a:pPr>
            <a:r>
              <a:rPr lang="sk-SK" sz="1700" dirty="0"/>
              <a:t>www.edscratchapp.com</a:t>
            </a:r>
          </a:p>
          <a:p>
            <a:pPr lvl="1"/>
            <a:r>
              <a:rPr lang="sk-SK" sz="1700" dirty="0" err="1"/>
              <a:t>EdPy</a:t>
            </a:r>
            <a:endParaRPr lang="sk-SK" sz="1700" dirty="0"/>
          </a:p>
          <a:p>
            <a:pPr marL="914400" lvl="2" indent="0">
              <a:buNone/>
            </a:pPr>
            <a:r>
              <a:rPr lang="sk-SK" sz="1700" dirty="0"/>
              <a:t>www.edpyapp.com</a:t>
            </a:r>
          </a:p>
        </p:txBody>
      </p:sp>
    </p:spTree>
    <p:extLst>
      <p:ext uri="{BB962C8B-B14F-4D97-AF65-F5344CB8AC3E}">
        <p14:creationId xmlns:p14="http://schemas.microsoft.com/office/powerpoint/2010/main" val="1434138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28F89-C0BD-43E1-9F30-A847AB5E7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nahrať program do robota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7765F5-0911-4205-A30E-5678027F2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k-SK" dirty="0"/>
              <a:t>Na skopírovanie programu použijeme dodaný </a:t>
            </a:r>
            <a:r>
              <a:rPr lang="sk-SK" dirty="0" err="1"/>
              <a:t>EdComm</a:t>
            </a:r>
            <a:r>
              <a:rPr lang="sk-SK" dirty="0"/>
              <a:t> kábel, ktorý bol pri rozbalení robota vložený v priestore pre batérie. </a:t>
            </a:r>
          </a:p>
          <a:p>
            <a:pPr marL="514350" indent="-514350">
              <a:buAutoNum type="arabicPeriod"/>
            </a:pPr>
            <a:r>
              <a:rPr lang="sk-SK" dirty="0"/>
              <a:t>Na robotovi stlačte okrúhle tlačidlo jeden krát.</a:t>
            </a:r>
          </a:p>
          <a:p>
            <a:pPr marL="514350" indent="-514350">
              <a:buAutoNum type="arabicPeriod"/>
            </a:pPr>
            <a:r>
              <a:rPr lang="sk-SK" dirty="0"/>
              <a:t>Myšou kliknite na tlačidlo "program </a:t>
            </a:r>
            <a:r>
              <a:rPr lang="sk-SK" dirty="0" err="1"/>
              <a:t>Edison</a:t>
            </a:r>
            <a:r>
              <a:rPr lang="sk-SK" dirty="0"/>
              <a:t>" v pravom hornom rohu aplikácie</a:t>
            </a:r>
          </a:p>
          <a:p>
            <a:pPr marL="0" indent="0">
              <a:buNone/>
            </a:pPr>
            <a:r>
              <a:rPr lang="sk-SK" i="1" dirty="0"/>
              <a:t>Upozornenie:</a:t>
            </a:r>
            <a:br>
              <a:rPr lang="sk-SK" i="1" dirty="0"/>
            </a:br>
            <a:r>
              <a:rPr lang="sk-SK" i="1" dirty="0"/>
              <a:t>hlasitosť počítača alebo tabletu je nastavená na maximum a že sú vypnuté všetky efekty a zvukové vylepšenia, ktoré by mohli zvuk skresliť.</a:t>
            </a:r>
          </a:p>
          <a:p>
            <a:pPr marL="514350" indent="-514350"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042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739CBB-753E-4505-AF9C-A1AEDDD6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Detektor zvuku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953ED93-1B50-4716-BFB2-EBB06A51C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sk-SK" dirty="0" err="1"/>
              <a:t>Edison</a:t>
            </a:r>
            <a:r>
              <a:rPr lang="sk-SK" dirty="0"/>
              <a:t> umiestnite pred čiarový kód</a:t>
            </a:r>
          </a:p>
          <a:p>
            <a:pPr marL="514350" indent="-514350">
              <a:buFont typeface="+mj-lt"/>
              <a:buAutoNum type="arabicParenR"/>
            </a:pPr>
            <a:r>
              <a:rPr lang="sk-SK" dirty="0"/>
              <a:t>Stlačte 3x za sebou okrúhle tlačidlo na robotovi</a:t>
            </a:r>
          </a:p>
          <a:p>
            <a:pPr marL="514350" indent="-514350">
              <a:buFont typeface="+mj-lt"/>
              <a:buAutoNum type="arabicParenR"/>
            </a:pPr>
            <a:r>
              <a:rPr lang="sk-SK" dirty="0"/>
              <a:t>Stlačte </a:t>
            </a:r>
            <a:r>
              <a:rPr lang="sk-SK" dirty="0" err="1"/>
              <a:t>play</a:t>
            </a:r>
            <a:endParaRPr lang="sk-SK" dirty="0"/>
          </a:p>
          <a:p>
            <a:pPr marL="514350" indent="-514350">
              <a:buFont typeface="+mj-lt"/>
              <a:buAutoNum type="arabicParenR"/>
            </a:pPr>
            <a:endParaRPr lang="sk-SK" dirty="0"/>
          </a:p>
          <a:p>
            <a:pPr marL="0" indent="0">
              <a:buNone/>
            </a:pPr>
            <a:r>
              <a:rPr lang="sk-SK" dirty="0"/>
              <a:t>1x tlesknutie – otočenie doprava</a:t>
            </a:r>
          </a:p>
          <a:p>
            <a:pPr marL="0" indent="0">
              <a:buNone/>
            </a:pPr>
            <a:r>
              <a:rPr lang="sk-SK" dirty="0"/>
              <a:t>2x tlesknutie – robot pôjde dopredu o 30cm</a:t>
            </a:r>
          </a:p>
        </p:txBody>
      </p:sp>
    </p:spTree>
    <p:extLst>
      <p:ext uri="{BB962C8B-B14F-4D97-AF65-F5344CB8AC3E}">
        <p14:creationId xmlns:p14="http://schemas.microsoft.com/office/powerpoint/2010/main" val="335296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5A47B-0F65-42BD-BE3A-A6A7EB291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sk-SK" dirty="0" err="1"/>
              <a:t>Edison</a:t>
            </a:r>
            <a:r>
              <a:rPr lang="sk-SK" dirty="0"/>
              <a:t> zoznámenie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1D9E2E3-8FBC-4BD9-8C42-592F80C4B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anchor="ctr">
            <a:normAutofit/>
          </a:bodyPr>
          <a:lstStyle/>
          <a:p>
            <a:r>
              <a:rPr lang="sk-SK" sz="2000" dirty="0">
                <a:solidFill>
                  <a:srgbClr val="FFFFFF"/>
                </a:solidFill>
              </a:rPr>
              <a:t>Autor </a:t>
            </a:r>
            <a:r>
              <a:rPr lang="sk-SK" sz="2000" dirty="0" err="1">
                <a:solidFill>
                  <a:srgbClr val="FFFFFF"/>
                </a:solidFill>
              </a:rPr>
              <a:t>Brenton</a:t>
            </a:r>
            <a:r>
              <a:rPr lang="sk-SK" sz="2000" dirty="0">
                <a:solidFill>
                  <a:srgbClr val="FFFFFF"/>
                </a:solidFill>
              </a:rPr>
              <a:t> O</a:t>
            </a:r>
            <a:r>
              <a:rPr lang="en-US" sz="2000" dirty="0">
                <a:solidFill>
                  <a:srgbClr val="FFFFFF"/>
                </a:solidFill>
              </a:rPr>
              <a:t>’Brien </a:t>
            </a:r>
            <a:endParaRPr lang="sk-SK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“robot je </a:t>
            </a:r>
            <a:r>
              <a:rPr lang="en-US" sz="2000" dirty="0" err="1">
                <a:solidFill>
                  <a:srgbClr val="FFFFFF"/>
                </a:solidFill>
              </a:rPr>
              <a:t>stroj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ktor</a:t>
            </a:r>
            <a:r>
              <a:rPr lang="sk-SK" sz="2000" dirty="0">
                <a:solidFill>
                  <a:srgbClr val="FFFFFF"/>
                </a:solidFill>
              </a:rPr>
              <a:t>ý sa môže riadiť samostatne“</a:t>
            </a:r>
          </a:p>
          <a:p>
            <a:r>
              <a:rPr lang="sk-SK" sz="2000" dirty="0">
                <a:solidFill>
                  <a:srgbClr val="FFFFFF"/>
                </a:solidFill>
              </a:rPr>
              <a:t>Pozostáva z rezistorov, kondenzátory, motory, </a:t>
            </a:r>
            <a:r>
              <a:rPr lang="sk-SK" sz="2000" dirty="0" err="1">
                <a:solidFill>
                  <a:srgbClr val="FFFFFF"/>
                </a:solidFill>
              </a:rPr>
              <a:t>mikrokontrolér</a:t>
            </a:r>
            <a:r>
              <a:rPr lang="sk-SK" sz="2000" dirty="0">
                <a:solidFill>
                  <a:srgbClr val="FFFFFF"/>
                </a:solidFill>
              </a:rPr>
              <a:t>,...</a:t>
            </a:r>
          </a:p>
          <a:p>
            <a:r>
              <a:rPr lang="sk-SK" sz="2000" dirty="0" err="1">
                <a:solidFill>
                  <a:srgbClr val="FFFFFF"/>
                </a:solidFill>
              </a:rPr>
              <a:t>Mikrokontrolér</a:t>
            </a:r>
            <a:r>
              <a:rPr lang="sk-SK" sz="2000" dirty="0">
                <a:solidFill>
                  <a:srgbClr val="FFFFFF"/>
                </a:solidFill>
              </a:rPr>
              <a:t> = mozog </a:t>
            </a:r>
            <a:r>
              <a:rPr lang="sk-SK" sz="2000" dirty="0" err="1">
                <a:solidFill>
                  <a:srgbClr val="FFFFFF"/>
                </a:solidFill>
              </a:rPr>
              <a:t>Edisona</a:t>
            </a:r>
            <a:r>
              <a:rPr lang="sk-SK" sz="2000" dirty="0">
                <a:solidFill>
                  <a:srgbClr val="FFFFFF"/>
                </a:solidFill>
              </a:rPr>
              <a:t>, má svoje programy, ktoré mu umožňujú myslieť a rozhodovať sa</a:t>
            </a:r>
          </a:p>
        </p:txBody>
      </p:sp>
      <p:pic>
        <p:nvPicPr>
          <p:cNvPr id="1026" name="Picture 2" descr="robot Edison - konštrukcia">
            <a:extLst>
              <a:ext uri="{FF2B5EF4-FFF2-40B4-BE49-F238E27FC236}">
                <a16:creationId xmlns:a16="http://schemas.microsoft.com/office/drawing/2014/main" id="{76D3C05F-6F14-4406-910A-ACF56347A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810829"/>
            <a:ext cx="5170711" cy="2701696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42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7F66EC-9322-4436-A64A-4EC21196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45810"/>
            <a:ext cx="9144000" cy="1355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Čo dokáže Edison?</a:t>
            </a:r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31">
            <a:extLst>
              <a:ext uri="{FF2B5EF4-FFF2-40B4-BE49-F238E27FC236}">
                <a16:creationId xmlns:a16="http://schemas.microsoft.com/office/drawing/2014/main" id="{A2AEA782-0EA4-42E9-871D-7401D6A09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75140" cy="2130951"/>
          </a:xfrm>
          <a:custGeom>
            <a:avLst/>
            <a:gdLst>
              <a:gd name="connsiteX0" fmla="*/ 0 w 4475140"/>
              <a:gd name="connsiteY0" fmla="*/ 0 h 2130951"/>
              <a:gd name="connsiteX1" fmla="*/ 1074821 w 4475140"/>
              <a:gd name="connsiteY1" fmla="*/ 0 h 2130951"/>
              <a:gd name="connsiteX2" fmla="*/ 1074821 w 4475140"/>
              <a:gd name="connsiteY2" fmla="*/ 478 h 2130951"/>
              <a:gd name="connsiteX3" fmla="*/ 4475140 w 4475140"/>
              <a:gd name="connsiteY3" fmla="*/ 478 h 2130951"/>
              <a:gd name="connsiteX4" fmla="*/ 3488452 w 4475140"/>
              <a:gd name="connsiteY4" fmla="*/ 2130951 h 2130951"/>
              <a:gd name="connsiteX5" fmla="*/ 0 w 4475140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951">
                <a:moveTo>
                  <a:pt x="0" y="0"/>
                </a:move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lnTo>
                  <a:pt x="3488452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295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4" name="Picture 6" descr="robot Edison - program">
            <a:extLst>
              <a:ext uri="{FF2B5EF4-FFF2-40B4-BE49-F238E27FC236}">
                <a16:creationId xmlns:a16="http://schemas.microsoft.com/office/drawing/2014/main" id="{E2A2DD88-4CE1-4F1F-8CED-065A31C33E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5" r="1" b="18456"/>
          <a:stretch/>
        </p:blipFill>
        <p:spPr bwMode="auto">
          <a:xfrm>
            <a:off x="3649318" y="2"/>
            <a:ext cx="8542682" cy="2130473"/>
          </a:xfrm>
          <a:custGeom>
            <a:avLst/>
            <a:gdLst/>
            <a:ahLst/>
            <a:cxnLst/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34">
            <a:extLst>
              <a:ext uri="{FF2B5EF4-FFF2-40B4-BE49-F238E27FC236}">
                <a16:creationId xmlns:a16="http://schemas.microsoft.com/office/drawing/2014/main" id="{B0992639-1CDA-4FE6-BB95-E13221490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716860" y="4682362"/>
            <a:ext cx="4475140" cy="2174680"/>
          </a:xfrm>
          <a:custGeom>
            <a:avLst/>
            <a:gdLst>
              <a:gd name="connsiteX0" fmla="*/ 3468199 w 4475140"/>
              <a:gd name="connsiteY0" fmla="*/ 2174680 h 2174680"/>
              <a:gd name="connsiteX1" fmla="*/ 0 w 4475140"/>
              <a:gd name="connsiteY1" fmla="*/ 2174680 h 2174680"/>
              <a:gd name="connsiteX2" fmla="*/ 0 w 4475140"/>
              <a:gd name="connsiteY2" fmla="*/ 0 h 2174680"/>
              <a:gd name="connsiteX3" fmla="*/ 1074821 w 4475140"/>
              <a:gd name="connsiteY3" fmla="*/ 0 h 2174680"/>
              <a:gd name="connsiteX4" fmla="*/ 1074821 w 4475140"/>
              <a:gd name="connsiteY4" fmla="*/ 478 h 2174680"/>
              <a:gd name="connsiteX5" fmla="*/ 4475140 w 4475140"/>
              <a:gd name="connsiteY5" fmla="*/ 478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3468199" y="2174680"/>
                </a:moveTo>
                <a:lnTo>
                  <a:pt x="0" y="2174680"/>
                </a:lnTo>
                <a:lnTo>
                  <a:pt x="0" y="0"/>
                </a:ln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robot Edison je kompatibilný s LEGOM">
            <a:extLst>
              <a:ext uri="{FF2B5EF4-FFF2-40B4-BE49-F238E27FC236}">
                <a16:creationId xmlns:a16="http://schemas.microsoft.com/office/drawing/2014/main" id="{BCE65E6E-2DA6-4C22-8AB4-381069E921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2" r="-2" b="32494"/>
          <a:stretch/>
        </p:blipFill>
        <p:spPr bwMode="auto">
          <a:xfrm>
            <a:off x="20" y="4682838"/>
            <a:ext cx="8563356" cy="2175160"/>
          </a:xfrm>
          <a:custGeom>
            <a:avLst/>
            <a:gdLst/>
            <a:ahLst/>
            <a:cxnLst/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01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FA872E-A596-418C-98FC-2AF88026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668" y="2245810"/>
            <a:ext cx="7505132" cy="1355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Čo dokáže?</a:t>
            </a:r>
          </a:p>
        </p:txBody>
      </p:sp>
      <p:pic>
        <p:nvPicPr>
          <p:cNvPr id="3080" name="Picture 8" descr="robot Edison sleduje diaľkový TV ovládač">
            <a:extLst>
              <a:ext uri="{FF2B5EF4-FFF2-40B4-BE49-F238E27FC236}">
                <a16:creationId xmlns:a16="http://schemas.microsoft.com/office/drawing/2014/main" id="{78A39957-6158-49AC-808E-F3E13EDD5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0" r="1" b="29786"/>
          <a:stretch/>
        </p:blipFill>
        <p:spPr bwMode="auto">
          <a:xfrm>
            <a:off x="3649318" y="1"/>
            <a:ext cx="8542682" cy="2130473"/>
          </a:xfrm>
          <a:custGeom>
            <a:avLst/>
            <a:gdLst/>
            <a:ahLst/>
            <a:cxnLst/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obot Edison sleduje čiaru">
            <a:extLst>
              <a:ext uri="{FF2B5EF4-FFF2-40B4-BE49-F238E27FC236}">
                <a16:creationId xmlns:a16="http://schemas.microsoft.com/office/drawing/2014/main" id="{3444A926-1E89-467C-973C-95B539291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r="2" b="12516"/>
          <a:stretch/>
        </p:blipFill>
        <p:spPr bwMode="auto">
          <a:xfrm>
            <a:off x="20" y="-6955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obot Edison reaguje na zvuk">
            <a:extLst>
              <a:ext uri="{FF2B5EF4-FFF2-40B4-BE49-F238E27FC236}">
                <a16:creationId xmlns:a16="http://schemas.microsoft.com/office/drawing/2014/main" id="{6B503BF1-4C04-418A-920C-5325275A0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9" b="-3"/>
          <a:stretch/>
        </p:blipFill>
        <p:spPr bwMode="auto">
          <a:xfrm>
            <a:off x="20" y="2279768"/>
            <a:ext cx="3484262" cy="22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obot Edison obchádza prekážky">
            <a:extLst>
              <a:ext uri="{FF2B5EF4-FFF2-40B4-BE49-F238E27FC236}">
                <a16:creationId xmlns:a16="http://schemas.microsoft.com/office/drawing/2014/main" id="{6AC5BAA0-5377-4340-8792-EDA7278340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4" r="1" b="6580"/>
          <a:stretch/>
        </p:blipFill>
        <p:spPr bwMode="auto">
          <a:xfrm>
            <a:off x="7716860" y="4683320"/>
            <a:ext cx="4475140" cy="2174680"/>
          </a:xfrm>
          <a:custGeom>
            <a:avLst/>
            <a:gdLst/>
            <a:ahLst/>
            <a:cxnLst/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obot Edison sleduje zdroj svetla">
            <a:extLst>
              <a:ext uri="{FF2B5EF4-FFF2-40B4-BE49-F238E27FC236}">
                <a16:creationId xmlns:a16="http://schemas.microsoft.com/office/drawing/2014/main" id="{07E41DC7-E337-41C6-937B-3F076C77D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42" r="-2" b="12656"/>
          <a:stretch/>
        </p:blipFill>
        <p:spPr bwMode="auto">
          <a:xfrm>
            <a:off x="20" y="4682839"/>
            <a:ext cx="8563356" cy="2175160"/>
          </a:xfrm>
          <a:custGeom>
            <a:avLst/>
            <a:gdLst/>
            <a:ahLst/>
            <a:cxnLst/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81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DDF89-BAB5-41E9-92B9-1206FEA7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104" y="1396289"/>
            <a:ext cx="5034783" cy="1325563"/>
          </a:xfrm>
        </p:spPr>
        <p:txBody>
          <a:bodyPr>
            <a:normAutofit/>
          </a:bodyPr>
          <a:lstStyle/>
          <a:p>
            <a:r>
              <a:rPr lang="sk-SK"/>
              <a:t>Čiarové kódy - tlieskanie</a:t>
            </a:r>
            <a:endParaRPr lang="sk-SK" dirty="0"/>
          </a:p>
        </p:txBody>
      </p:sp>
      <p:sp>
        <p:nvSpPr>
          <p:cNvPr id="22" name="Freeform: Shape 11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109C4AB-4D78-40F6-ABFE-B8E0F6660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966046"/>
            <a:ext cx="4856199" cy="163896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65D248B-DC29-4730-9F8F-D56842B5A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3481538"/>
            <a:ext cx="3350106" cy="230319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802E94C-1F46-4D29-A9D6-21D265052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549" y="2871982"/>
            <a:ext cx="5034784" cy="3181684"/>
          </a:xfrm>
        </p:spPr>
        <p:txBody>
          <a:bodyPr anchor="t">
            <a:normAutofit fontScale="92500" lnSpcReduction="10000"/>
          </a:bodyPr>
          <a:lstStyle/>
          <a:p>
            <a:r>
              <a:rPr lang="sk-SK" sz="1800" dirty="0" err="1"/>
              <a:t>Edison</a:t>
            </a:r>
            <a:r>
              <a:rPr lang="sk-SK" sz="1800" dirty="0"/>
              <a:t> obsahuje zvukový senzor, ktorý môže detegovať zvuky</a:t>
            </a:r>
          </a:p>
          <a:p>
            <a:r>
              <a:rPr lang="sk-SK" sz="1800" dirty="0"/>
              <a:t>Čítanie a spustenie:</a:t>
            </a:r>
          </a:p>
          <a:p>
            <a:pPr lvl="1"/>
            <a:r>
              <a:rPr lang="sk-SK" sz="1800" dirty="0" err="1"/>
              <a:t>Edisona</a:t>
            </a:r>
            <a:r>
              <a:rPr lang="sk-SK" sz="1800" dirty="0"/>
              <a:t> položíme na značku (šípku)</a:t>
            </a:r>
          </a:p>
          <a:p>
            <a:pPr lvl="1"/>
            <a:r>
              <a:rPr lang="sk-SK" sz="1800" dirty="0"/>
              <a:t>Stlačíme 3x tlačidlo nahrávania</a:t>
            </a:r>
          </a:p>
          <a:p>
            <a:pPr lvl="1"/>
            <a:r>
              <a:rPr lang="sk-SK" sz="1800" dirty="0" err="1"/>
              <a:t>Edison</a:t>
            </a:r>
            <a:r>
              <a:rPr lang="sk-SK" sz="1800" dirty="0"/>
              <a:t> pôjde dopredu a načíta kód</a:t>
            </a:r>
          </a:p>
          <a:p>
            <a:pPr lvl="1"/>
            <a:r>
              <a:rPr lang="sk-SK" sz="1800" dirty="0"/>
              <a:t>Stlačíme tlačidlo </a:t>
            </a:r>
            <a:r>
              <a:rPr lang="sk-SK" sz="1800" dirty="0" err="1"/>
              <a:t>Play</a:t>
            </a:r>
            <a:endParaRPr lang="sk-SK" sz="1800" dirty="0"/>
          </a:p>
          <a:p>
            <a:r>
              <a:rPr lang="sk-SK" sz="1800" dirty="0">
                <a:solidFill>
                  <a:schemeClr val="accent2">
                    <a:lumMod val="75000"/>
                  </a:schemeClr>
                </a:solidFill>
              </a:rPr>
              <a:t>Poznámka– zvukové senzory sa používajú napr. v autách pre detekciu zapálenia paliva vo valcoch spaľovacieho motora =&gt; </a:t>
            </a:r>
            <a:r>
              <a:rPr lang="sk-SK" sz="1800" dirty="0" err="1">
                <a:solidFill>
                  <a:schemeClr val="accent2">
                    <a:lumMod val="75000"/>
                  </a:schemeClr>
                </a:solidFill>
              </a:rPr>
              <a:t>info</a:t>
            </a:r>
            <a:r>
              <a:rPr lang="sk-SK" sz="1800" dirty="0">
                <a:solidFill>
                  <a:schemeClr val="accent2">
                    <a:lumMod val="75000"/>
                  </a:schemeClr>
                </a:solidFill>
              </a:rPr>
              <a:t> spracúva palubný PC a ten riadi zapaľovanie v správny moment (inak by mohlo dôjsť k poškodeniu motora).</a:t>
            </a:r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453876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980D6-C109-4DD6-A9F4-3F64E925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104" y="1396289"/>
            <a:ext cx="5034783" cy="1325563"/>
          </a:xfrm>
        </p:spPr>
        <p:txBody>
          <a:bodyPr>
            <a:normAutofit/>
          </a:bodyPr>
          <a:lstStyle/>
          <a:p>
            <a:r>
              <a:rPr lang="sk-SK" dirty="0"/>
              <a:t>Čiarové kódy – vyhýbanie prekážkam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1D38491-B99B-46B7-965B-8F7F4CA3D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911414"/>
            <a:ext cx="4856199" cy="174823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4FCD095-68E4-4470-900A-7E8DD1B8C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3471531"/>
            <a:ext cx="2306296" cy="2323213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DFFC3AC-781E-4FC3-B685-60B39FA10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549" y="2871982"/>
            <a:ext cx="5034784" cy="3181684"/>
          </a:xfrm>
        </p:spPr>
        <p:txBody>
          <a:bodyPr anchor="t">
            <a:normAutofit/>
          </a:bodyPr>
          <a:lstStyle/>
          <a:p>
            <a:r>
              <a:rPr lang="sk-SK" sz="1800" dirty="0" err="1"/>
              <a:t>Edison</a:t>
            </a:r>
            <a:r>
              <a:rPr lang="sk-SK" sz="1800" dirty="0"/>
              <a:t> ide dopredu, kým nedeteguje prekážku, následne robot cúva a otočí sa do inej strany a pokračuje</a:t>
            </a:r>
          </a:p>
          <a:p>
            <a:r>
              <a:rPr lang="sk-SK" sz="1800" dirty="0"/>
              <a:t>Prekážky musia mať aspoň 3,5cm</a:t>
            </a:r>
          </a:p>
          <a:p>
            <a:r>
              <a:rPr lang="sk-SK" sz="1800" dirty="0">
                <a:solidFill>
                  <a:schemeClr val="accent2">
                    <a:lumMod val="75000"/>
                  </a:schemeClr>
                </a:solidFill>
              </a:rPr>
              <a:t>Poznámka – systém používa neviditeľné svetlo – napr. ako diaľkové z ovládača TV = IR (nie je vidieť, nakoľko je to žiarenie s väčšou vlnovou dĺžkou, ako dokáže oko rozoznať). IR sníma odrazené LED </a:t>
            </a:r>
            <a:r>
              <a:rPr lang="sk-SK" sz="1800" dirty="0" err="1">
                <a:solidFill>
                  <a:schemeClr val="accent2">
                    <a:lumMod val="75000"/>
                  </a:schemeClr>
                </a:solidFill>
              </a:rPr>
              <a:t>svetlood</a:t>
            </a:r>
            <a:r>
              <a:rPr lang="sk-SK" sz="1800" dirty="0">
                <a:solidFill>
                  <a:schemeClr val="accent2">
                    <a:lumMod val="75000"/>
                  </a:schemeClr>
                </a:solidFill>
              </a:rPr>
              <a:t> prekážky. </a:t>
            </a:r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2128712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F66979-95B0-4C2F-B520-C93D8098E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794" y="1396289"/>
            <a:ext cx="4399093" cy="1325563"/>
          </a:xfrm>
        </p:spPr>
        <p:txBody>
          <a:bodyPr>
            <a:normAutofit/>
          </a:bodyPr>
          <a:lstStyle/>
          <a:p>
            <a:r>
              <a:rPr lang="sk-SK" dirty="0"/>
              <a:t>Čiarové kódy – nasleduj svetlo</a:t>
            </a:r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DF46F8DE-BB59-4FF1-B716-2A59CCE2F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96" y="562795"/>
            <a:ext cx="4614138" cy="2630058"/>
          </a:xfrm>
          <a:prstGeom prst="rect">
            <a:avLst/>
          </a:prstGeom>
        </p:spPr>
      </p:pic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54237A5C-C3F3-4E8F-AC1D-C7EB21556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95" y="3822500"/>
            <a:ext cx="4614138" cy="2260928"/>
          </a:xfrm>
          <a:prstGeom prst="rect">
            <a:avLst/>
          </a:prstGeom>
        </p:spPr>
      </p:pic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813B48E0-FD64-432C-A8C2-C9BE1AE0B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239" y="2871982"/>
            <a:ext cx="4399094" cy="3181684"/>
          </a:xfrm>
        </p:spPr>
        <p:txBody>
          <a:bodyPr anchor="t">
            <a:normAutofit/>
          </a:bodyPr>
          <a:lstStyle/>
          <a:p>
            <a:r>
              <a:rPr lang="sk-SK" sz="1800" dirty="0"/>
              <a:t>Využíva svetelný senzor robota</a:t>
            </a:r>
          </a:p>
          <a:p>
            <a:r>
              <a:rPr lang="sk-SK" sz="1800" dirty="0">
                <a:solidFill>
                  <a:schemeClr val="accent2">
                    <a:lumMod val="75000"/>
                  </a:schemeClr>
                </a:solidFill>
              </a:rPr>
              <a:t>Poznámka – robot sa chová podobne ako lietajúci hmyz. V robotike „</a:t>
            </a:r>
            <a:r>
              <a:rPr lang="sk-SK" sz="1800" dirty="0" err="1">
                <a:solidFill>
                  <a:schemeClr val="accent2">
                    <a:lumMod val="75000"/>
                  </a:schemeClr>
                </a:solidFill>
              </a:rPr>
              <a:t>fototropismus</a:t>
            </a:r>
            <a:r>
              <a:rPr lang="sk-SK" sz="1800" dirty="0">
                <a:solidFill>
                  <a:schemeClr val="accent2">
                    <a:lumMod val="75000"/>
                  </a:schemeClr>
                </a:solidFill>
              </a:rPr>
              <a:t>“. 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87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6333C-C695-43FA-9141-FA8BE8C74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104" y="1396289"/>
            <a:ext cx="5034783" cy="1325563"/>
          </a:xfrm>
        </p:spPr>
        <p:txBody>
          <a:bodyPr>
            <a:normAutofit/>
          </a:bodyPr>
          <a:lstStyle/>
          <a:p>
            <a:r>
              <a:rPr lang="sk-SK" dirty="0"/>
              <a:t>Čiarový kód – sledovanie čiar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C1786B3-4834-430E-BABC-5BAEE2ABD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486496"/>
            <a:ext cx="4856199" cy="259806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561C2CB-A0C2-49A2-A44F-60CC0B62A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3471531"/>
            <a:ext cx="2013451" cy="232321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006B079-BC59-4B79-ABD7-202F949A0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549" y="2871982"/>
            <a:ext cx="5034784" cy="3181684"/>
          </a:xfrm>
        </p:spPr>
        <p:txBody>
          <a:bodyPr anchor="t">
            <a:normAutofit/>
          </a:bodyPr>
          <a:lstStyle/>
          <a:p>
            <a:r>
              <a:rPr lang="sk-SK" sz="1800" dirty="0"/>
              <a:t>Senzor na sledovanie čiar</a:t>
            </a:r>
          </a:p>
          <a:p>
            <a:r>
              <a:rPr lang="sk-SK" sz="1800" dirty="0"/>
              <a:t>Doporučená šírka je 1,5cm</a:t>
            </a:r>
          </a:p>
          <a:p>
            <a:r>
              <a:rPr lang="sk-SK" sz="1800" dirty="0">
                <a:solidFill>
                  <a:schemeClr val="accent2">
                    <a:lumMod val="75000"/>
                  </a:schemeClr>
                </a:solidFill>
              </a:rPr>
              <a:t>Poznámka – senzor svieti na povrch a meria množstvo odrazeného svetla. Biela odráža veľa svetla = veľká hodnota, čierna málo svetla = malá hodnota.</a:t>
            </a:r>
          </a:p>
          <a:p>
            <a:r>
              <a:rPr lang="sk-SK" sz="1800" dirty="0"/>
              <a:t>Ak je robot mimo čiary tak zatáča vpravo, aby sa k nej dostal, keď je na čiare, tak zatáča naľavo aby sa dostal z čiary.</a:t>
            </a:r>
          </a:p>
        </p:txBody>
      </p:sp>
    </p:spTree>
    <p:extLst>
      <p:ext uri="{BB962C8B-B14F-4D97-AF65-F5344CB8AC3E}">
        <p14:creationId xmlns:p14="http://schemas.microsoft.com/office/powerpoint/2010/main" val="3165689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9A2EC4-1E9C-424E-8176-110937623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104" y="1396289"/>
            <a:ext cx="5034783" cy="1325563"/>
          </a:xfrm>
        </p:spPr>
        <p:txBody>
          <a:bodyPr>
            <a:normAutofit/>
          </a:bodyPr>
          <a:lstStyle/>
          <a:p>
            <a:r>
              <a:rPr lang="sk-SK" dirty="0"/>
              <a:t>Čiarové kódy – odrážanie od okrajov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0A3D9E9-DD5F-41D0-9848-0714203B0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450403"/>
            <a:ext cx="4684654" cy="2670253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1EFDC8B4-83D0-4E64-A413-FA5B6A836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3471531"/>
            <a:ext cx="3215520" cy="2323213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00F0353-F760-4956-8AD1-BE69E9CBE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549" y="2871982"/>
            <a:ext cx="5034784" cy="3181684"/>
          </a:xfrm>
        </p:spPr>
        <p:txBody>
          <a:bodyPr anchor="t">
            <a:normAutofit/>
          </a:bodyPr>
          <a:lstStyle/>
          <a:p>
            <a:r>
              <a:rPr lang="sk-SK" sz="1800" dirty="0" err="1"/>
              <a:t>Dromofobia</a:t>
            </a:r>
            <a:r>
              <a:rPr lang="sk-SK" sz="1800" dirty="0"/>
              <a:t> = strach z prechádzania cez ulicu</a:t>
            </a:r>
          </a:p>
          <a:p>
            <a:r>
              <a:rPr lang="sk-SK" sz="1800" dirty="0"/>
              <a:t>Robot používa senzor na sledovanie čiary = zastaví pred čiernou čiarou</a:t>
            </a:r>
          </a:p>
          <a:p>
            <a:r>
              <a:rPr lang="sk-SK" sz="1800" dirty="0">
                <a:solidFill>
                  <a:schemeClr val="accent2">
                    <a:lumMod val="75000"/>
                  </a:schemeClr>
                </a:solidFill>
              </a:rPr>
              <a:t>Poznámka – využitia v skladoch sa roboti pohybujú po podlahe podľa línii/značiek, tak aby došli do cieľa. V Amazone sa používajú čiarové kódy pre navigáciu a určenie polohy.</a:t>
            </a:r>
          </a:p>
        </p:txBody>
      </p:sp>
    </p:spTree>
    <p:extLst>
      <p:ext uri="{BB962C8B-B14F-4D97-AF65-F5344CB8AC3E}">
        <p14:creationId xmlns:p14="http://schemas.microsoft.com/office/powerpoint/2010/main" val="2219755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511</Words>
  <Application>Microsoft Office PowerPoint</Application>
  <PresentationFormat>Širokouhlá</PresentationFormat>
  <Paragraphs>54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Motív Office</vt:lpstr>
      <vt:lpstr>Edison</vt:lpstr>
      <vt:lpstr>Edison zoznámenie</vt:lpstr>
      <vt:lpstr>Čo dokáže Edison?</vt:lpstr>
      <vt:lpstr>Čo dokáže?</vt:lpstr>
      <vt:lpstr>Čiarové kódy - tlieskanie</vt:lpstr>
      <vt:lpstr>Čiarové kódy – vyhýbanie prekážkam</vt:lpstr>
      <vt:lpstr>Čiarové kódy – nasleduj svetlo</vt:lpstr>
      <vt:lpstr>Čiarový kód – sledovanie čiar</vt:lpstr>
      <vt:lpstr>Čiarové kódy – odrážanie od okrajov</vt:lpstr>
      <vt:lpstr>Čiarové kódy – zápas sumo</vt:lpstr>
      <vt:lpstr>Možnosti programovania</vt:lpstr>
      <vt:lpstr>Ako nahrať program do robota</vt:lpstr>
      <vt:lpstr>Detektor zvuku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Edison</dc:title>
  <dc:creator>Patrik</dc:creator>
  <cp:lastModifiedBy>Patrik Voštinár</cp:lastModifiedBy>
  <cp:revision>12</cp:revision>
  <dcterms:created xsi:type="dcterms:W3CDTF">2020-10-06T20:45:57Z</dcterms:created>
  <dcterms:modified xsi:type="dcterms:W3CDTF">2021-04-26T21:50:55Z</dcterms:modified>
</cp:coreProperties>
</file>