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1"/>
    <p:sldMasterId id="2147483689" r:id="rId2"/>
    <p:sldMasterId id="2147483701" r:id="rId3"/>
  </p:sldMasterIdLst>
  <p:notesMasterIdLst>
    <p:notesMasterId r:id="rId35"/>
  </p:notesMasterIdLst>
  <p:sldIdLst>
    <p:sldId id="281" r:id="rId4"/>
    <p:sldId id="257" r:id="rId5"/>
    <p:sldId id="258" r:id="rId6"/>
    <p:sldId id="264" r:id="rId7"/>
    <p:sldId id="272" r:id="rId8"/>
    <p:sldId id="273" r:id="rId9"/>
    <p:sldId id="266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95" r:id="rId30"/>
    <p:sldId id="297" r:id="rId31"/>
    <p:sldId id="296" r:id="rId32"/>
    <p:sldId id="298" r:id="rId33"/>
    <p:sldId id="282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802D"/>
    <a:srgbClr val="77A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2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A5F8A2-E64B-4EF7-9590-28FF3C5F08AF}" type="datetimeFigureOut">
              <a:rPr lang="sk-SK" smtClean="0"/>
              <a:t>31. 10. 2021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5DB6C6-C5E2-468A-843C-BAD0DE4BCCF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71658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obrazu snímky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Zástupný symbol poznámok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sk-SK" altLang="sk-SK" smtClean="0"/>
          </a:p>
        </p:txBody>
      </p:sp>
      <p:sp>
        <p:nvSpPr>
          <p:cNvPr id="7172" name="Zástupný symbol čísla snímky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5223AE7-FC32-430A-8F65-2F3E898584C7}" type="slidenum">
              <a:rPr lang="sk-SK" altLang="sk-SK">
                <a:solidFill>
                  <a:srgbClr val="000000"/>
                </a:solidFill>
                <a:latin typeface="Calibri" panose="020F0502020204030204" pitchFamily="34" charset="0"/>
              </a:rPr>
              <a:pPr/>
              <a:t>1</a:t>
            </a:fld>
            <a:endParaRPr lang="sk-SK" altLang="sk-SK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913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10/31/2021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788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10/31/2021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424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0911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sk-SK" smtClean="0"/>
              <a:t>Upravte štýl predlohy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51432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0631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10/31/2021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796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ec s obrázk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10/31/2021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7963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78653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4994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0AB01-FBD8-477D-AA53-46CFEB5A132B}" type="datetimeFigureOut">
              <a:rPr lang="sk-SK"/>
              <a:pPr>
                <a:defRPr/>
              </a:pPr>
              <a:t>31. 10. 2021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D6BC4-18F8-4900-97AE-2507A44DD419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7078819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54BDB-1E33-4D0E-89BB-17A1DD8B5020}" type="datetimeFigureOut">
              <a:rPr lang="sk-SK"/>
              <a:pPr>
                <a:defRPr/>
              </a:pPr>
              <a:t>31. 10. 2021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100F9-82C8-4B55-816B-278F17FF6866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52078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1537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2B438-8570-417D-ABB4-458899A0C84A}" type="datetimeFigureOut">
              <a:rPr lang="sk-SK"/>
              <a:pPr>
                <a:defRPr/>
              </a:pPr>
              <a:t>31. 10. 2021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BAE40-9261-4FB8-8BDC-E93AABBC8A66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4884295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2A02A-95E4-498E-9A21-A6166DFAC25A}" type="datetimeFigureOut">
              <a:rPr lang="sk-SK"/>
              <a:pPr>
                <a:defRPr/>
              </a:pPr>
              <a:t>31. 10. 2021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81412-BDDD-45DD-BAE4-369B47BC94DE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336915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14047-CB92-4378-B469-1D5746E21F90}" type="datetimeFigureOut">
              <a:rPr lang="sk-SK"/>
              <a:pPr>
                <a:defRPr/>
              </a:pPr>
              <a:t>31. 10. 2021</a:t>
            </a:fld>
            <a:endParaRPr lang="sk-SK"/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71AC2-A4BA-4DAA-8732-9EDBAEA4917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109834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4467B-D5C8-49B4-8AFD-83F5D455AFE5}" type="datetimeFigureOut">
              <a:rPr lang="sk-SK"/>
              <a:pPr>
                <a:defRPr/>
              </a:pPr>
              <a:t>31. 10. 2021</a:t>
            </a:fld>
            <a:endParaRPr lang="sk-SK"/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1E267-9953-4637-8F79-72347B4B1586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2258630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74C57-8827-4D52-B44C-DB81EBE90B60}" type="datetimeFigureOut">
              <a:rPr lang="sk-SK"/>
              <a:pPr>
                <a:defRPr/>
              </a:pPr>
              <a:t>31. 10. 2021</a:t>
            </a:fld>
            <a:endParaRPr lang="sk-SK"/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4F188-2344-406A-880F-4378CEBE990E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4638148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E5010-1C4A-4904-981F-042E37CDE6A2}" type="datetimeFigureOut">
              <a:rPr lang="sk-SK"/>
              <a:pPr>
                <a:defRPr/>
              </a:pPr>
              <a:t>31. 10. 2021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46906-B655-450D-8A37-7760BAA1A3CF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8680193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30101-3A84-44CC-917D-B9FC479AEC0D}" type="datetimeFigureOut">
              <a:rPr lang="sk-SK"/>
              <a:pPr>
                <a:defRPr/>
              </a:pPr>
              <a:t>31. 10. 2021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383E5-3012-4A71-8D91-8483DF60F8F4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0168520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7F912-2859-47FF-98ED-5DD6C0597E0B}" type="datetimeFigureOut">
              <a:rPr lang="sk-SK"/>
              <a:pPr>
                <a:defRPr/>
              </a:pPr>
              <a:t>31. 10. 2021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3577E-AAA5-43BD-B408-9733B194B34C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1527671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4045CE-CD7B-4822-9BF2-DE361801986E}" type="datetimeFigureOut">
              <a:rPr lang="sk-SK"/>
              <a:pPr>
                <a:defRPr/>
              </a:pPr>
              <a:t>31. 10. 2021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8F09BB-950F-43B8-9AD2-7A63DCBA722B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8645625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30545-6244-44ED-A1F4-853DF7C0DF5F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31. 10. 2021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FEA8D-3731-479D-A63F-004F764B320B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956673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10/31/2021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8954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F2957-2D41-4408-82DC-07688AA97F83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31. 10. 2021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1732A-A80B-46BD-836B-EF12CC4F6BA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6688560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B2F7F-DB3F-48D3-AA82-C14EF6915E4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31. 10. 2021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FFEF0D-A2B7-4F79-BEDB-3EA69C993496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6280419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9B352-3A98-4996-ABF2-35691F86B62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31. 10. 2021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D0206-7AED-4B19-97C4-D050D68D91A2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1354856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30B68-6885-4BA2-A234-5BAE545D5F57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31. 10. 2021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72F208-A22B-4236-901D-D6A460F0975C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2788270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321E7-7E32-4481-8366-F24B7265551C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31. 10. 2021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73FD1-163F-448C-B28D-A93E226B84BD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040616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AEC2E-6FA7-4EFB-B2CB-9FB51720EC5B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31. 10. 2021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DA8BE-551C-47B3-B635-CAC3000520AA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196392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D1E81-434F-4806-97A3-37490CED5DC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31. 10. 2021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2B722B-5AF2-4E09-9C40-F36C75150723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4392766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9B67E-77AB-4448-86DF-004137BC3DC0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31. 10. 2021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9D579F-2254-4630-BB15-0059DF16333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6627391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E1AEB-58B6-49A0-9196-10C7A79C7A03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31. 10. 2021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9A832-1506-4F03-8833-819D34F981B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8216095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1CACB-4071-4029-ACC7-6348DE3E227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31. 10. 2021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DA914B-0249-499D-AB87-3833B7887B8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055771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10/31/2021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243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10/31/2021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448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10/31/2021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865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10/31/2021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77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10/31/2021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501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10/31/2021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022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10/31/2021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6619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</p:sldLayoutIdLst>
  <p:hf sldNum="0"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2051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 defTabSz="914400">
              <a:defRPr/>
            </a:pPr>
            <a:fld id="{BBD6E501-B59B-4FB6-8639-AB86EC6E1DB5}" type="datetimeFigureOut">
              <a:rPr lang="sk-SK"/>
              <a:pPr defTabSz="914400">
                <a:defRPr/>
              </a:pPr>
              <a:t>31. 10. 2021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 defTabSz="914400"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12440D24-22D4-419F-AB46-C23F1F4A3EF5}" type="slidenum">
              <a:rPr lang="sk-SK" altLang="sk-SK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930205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1027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4400">
              <a:defRPr/>
            </a:pPr>
            <a:fld id="{CF4CCB53-9022-4ED0-85FE-98CFD5860BFD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31. 10. 2021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4400"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10A49B4D-BD50-48C0-9BFF-B130954CE10A}" type="slidenum">
              <a:rPr lang="sk-SK" altLang="sk-SK" smtClean="0"/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sk-SK" altLang="sk-SK" smtClean="0"/>
          </a:p>
        </p:txBody>
      </p:sp>
    </p:spTree>
    <p:extLst>
      <p:ext uri="{BB962C8B-B14F-4D97-AF65-F5344CB8AC3E}">
        <p14:creationId xmlns:p14="http://schemas.microsoft.com/office/powerpoint/2010/main" val="3806198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dĺžnik 2"/>
          <p:cNvSpPr>
            <a:spLocks noChangeArrowheads="1"/>
          </p:cNvSpPr>
          <p:nvPr/>
        </p:nvSpPr>
        <p:spPr bwMode="auto">
          <a:xfrm>
            <a:off x="0" y="6199188"/>
            <a:ext cx="9144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sk-SK" altLang="sk-SK" sz="1400" b="1">
                <a:solidFill>
                  <a:srgbClr val="000000"/>
                </a:solidFill>
              </a:rPr>
              <a:t>Moderné vzdelávanie pre vedomostnú spoločnosť/Projekt je spolufinancovaný zo zdrojov EÚ</a:t>
            </a:r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692275" y="2133600"/>
            <a:ext cx="5759450" cy="259080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k-SK" dirty="0" smtClean="0"/>
          </a:p>
          <a:p>
            <a:pPr marL="0" indent="0" algn="ctr" eaLnBrk="1" hangingPunct="1">
              <a:buFont typeface="Arial" panose="020B0604020202020204" pitchFamily="34" charset="0"/>
              <a:buNone/>
              <a:defRPr/>
            </a:pPr>
            <a:r>
              <a:rPr lang="sk-SK" altLang="sk-SK" sz="35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Vzdelávacie portály</a:t>
            </a:r>
            <a:r>
              <a:rPr lang="sk-SK" sz="35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marL="0" indent="0" algn="ctr" eaLnBrk="1" hangingPunct="1">
              <a:buFont typeface="Arial" panose="020B0604020202020204" pitchFamily="34" charset="0"/>
              <a:buNone/>
              <a:defRPr/>
            </a:pPr>
            <a:r>
              <a:rPr lang="sk-SK" sz="18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Ing. Dana </a:t>
            </a:r>
            <a:r>
              <a:rPr lang="sk-SK" sz="18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H</a:t>
            </a:r>
            <a:r>
              <a:rPr lang="sk-SK" sz="18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orváthová, PhD.</a:t>
            </a:r>
            <a:endParaRPr lang="sk-SK" sz="1800" b="1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074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14398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Rozvoj inovatívnych foriem vzdelávania</a:t>
            </a:r>
            <a:b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 Univerzite Mateja Bela v Banskej Bystrici</a:t>
            </a:r>
            <a:r>
              <a:rPr lang="sk-SK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sk-SK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ITMS 26110230077</a:t>
            </a:r>
          </a:p>
        </p:txBody>
      </p:sp>
      <p:pic>
        <p:nvPicPr>
          <p:cNvPr id="614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4" r="3203"/>
          <a:stretch>
            <a:fillRect/>
          </a:stretch>
        </p:blipFill>
        <p:spPr bwMode="auto">
          <a:xfrm>
            <a:off x="3003550" y="5056188"/>
            <a:ext cx="3138488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2" descr="D:\lihan_work\dokumenty_umb\Projekty_UMB\OPV_Zvýšenie kvality riadenia a  vysokoškolského vzdelávania v podmienkach  UMB\logotyp_opv\Europsky socialny fond\EU-ESF-VERTICAL-COLO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921250"/>
            <a:ext cx="1249363" cy="115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11472"/>
          <a:stretch>
            <a:fillRect/>
          </a:stretch>
        </p:blipFill>
        <p:spPr bwMode="auto">
          <a:xfrm>
            <a:off x="6732588" y="4921250"/>
            <a:ext cx="1025525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477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6141" y="1196789"/>
            <a:ext cx="7679027" cy="539444"/>
          </a:xfrm>
          <a:solidFill>
            <a:schemeClr val="accent3"/>
          </a:solidFill>
        </p:spPr>
        <p:txBody>
          <a:bodyPr/>
          <a:lstStyle/>
          <a:p>
            <a:pPr algn="ctr"/>
            <a:r>
              <a:rPr lang="en-US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Port</a:t>
            </a:r>
            <a:r>
              <a:rPr lang="sk-SK" sz="27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ál</a:t>
            </a:r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</a:t>
            </a:r>
            <a:r>
              <a:rPr lang="en-US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planetavedomosti.sk</a:t>
            </a:r>
          </a:p>
        </p:txBody>
      </p:sp>
      <p:pic>
        <p:nvPicPr>
          <p:cNvPr id="7" name="Zástupný symbol obsahu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9" r="21376"/>
          <a:stretch/>
        </p:blipFill>
        <p:spPr>
          <a:xfrm>
            <a:off x="1815768" y="1888105"/>
            <a:ext cx="5399772" cy="4713782"/>
          </a:xfrm>
        </p:spPr>
      </p:pic>
    </p:spTree>
    <p:extLst>
      <p:ext uri="{BB962C8B-B14F-4D97-AF65-F5344CB8AC3E}">
        <p14:creationId xmlns:p14="http://schemas.microsoft.com/office/powerpoint/2010/main" val="422802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6141" y="1196789"/>
            <a:ext cx="7679027" cy="539444"/>
          </a:xfrm>
          <a:solidFill>
            <a:schemeClr val="accent3"/>
          </a:solidFill>
        </p:spPr>
        <p:txBody>
          <a:bodyPr/>
          <a:lstStyle/>
          <a:p>
            <a:pPr algn="ctr"/>
            <a:r>
              <a:rPr lang="en-US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Port</a:t>
            </a:r>
            <a:r>
              <a:rPr lang="sk-SK" sz="27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ál</a:t>
            </a:r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</a:t>
            </a:r>
            <a:r>
              <a:rPr lang="en-US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codeacademy.com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27485" y="2396939"/>
            <a:ext cx="7305524" cy="3146611"/>
          </a:xfrm>
        </p:spPr>
        <p:txBody>
          <a:bodyPr>
            <a:normAutofit fontScale="92500" lnSpcReduction="20000"/>
          </a:bodyPr>
          <a:lstStyle/>
          <a:p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kurzy </a:t>
            </a:r>
            <a:r>
              <a:rPr lang="sk-S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oblasti informačných </a:t>
            </a:r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technológií</a:t>
            </a:r>
          </a:p>
          <a:p>
            <a:endParaRPr lang="sk-SK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sk-S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</a:t>
            </a:r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onkrétne technológie z oblasti </a:t>
            </a:r>
            <a:r>
              <a:rPr lang="sk-S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programovania </a:t>
            </a:r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webových aplikácii</a:t>
            </a:r>
          </a:p>
          <a:p>
            <a:endParaRPr lang="sk-SK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umožňuje získavanie </a:t>
            </a:r>
            <a:r>
              <a:rPr lang="sk-S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motivačných </a:t>
            </a:r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odznakov</a:t>
            </a:r>
          </a:p>
          <a:p>
            <a:endParaRPr lang="sk-SK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užívateľ si môže </a:t>
            </a:r>
            <a:r>
              <a:rPr lang="sk-S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priamo overiť nadobudnuté vedomosti na predpripravených zadaniach v online </a:t>
            </a:r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editoroch</a:t>
            </a:r>
            <a:endParaRPr lang="sk-SK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88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6141" y="1196789"/>
            <a:ext cx="7679027" cy="539444"/>
          </a:xfrm>
          <a:solidFill>
            <a:schemeClr val="accent3"/>
          </a:solidFill>
        </p:spPr>
        <p:txBody>
          <a:bodyPr/>
          <a:lstStyle/>
          <a:p>
            <a:pPr algn="ctr"/>
            <a:r>
              <a:rPr lang="en-US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Port</a:t>
            </a:r>
            <a:r>
              <a:rPr lang="sk-SK" sz="27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ál</a:t>
            </a:r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</a:t>
            </a:r>
            <a:r>
              <a:rPr lang="en-US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codeacademy.com</a:t>
            </a:r>
          </a:p>
        </p:txBody>
      </p:sp>
      <p:pic>
        <p:nvPicPr>
          <p:cNvPr id="7" name="Zástupný symbol obsahu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41" y="1869040"/>
            <a:ext cx="6631146" cy="3270250"/>
          </a:xfrm>
        </p:spPr>
      </p:pic>
      <p:pic>
        <p:nvPicPr>
          <p:cNvPr id="9" name="Obrázo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022" y="3281847"/>
            <a:ext cx="6631146" cy="329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320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6141" y="1196789"/>
            <a:ext cx="7679027" cy="539444"/>
          </a:xfrm>
          <a:solidFill>
            <a:schemeClr val="accent3"/>
          </a:solidFill>
        </p:spPr>
        <p:txBody>
          <a:bodyPr/>
          <a:lstStyle/>
          <a:p>
            <a:pPr algn="ctr"/>
            <a:r>
              <a:rPr lang="en-US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Port</a:t>
            </a:r>
            <a:r>
              <a:rPr lang="sk-SK" sz="27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ál</a:t>
            </a:r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</a:t>
            </a:r>
            <a:r>
              <a:rPr lang="en-US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KhanAcademy.org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27485" y="2396939"/>
            <a:ext cx="7305524" cy="3146611"/>
          </a:xfrm>
        </p:spPr>
        <p:txBody>
          <a:bodyPr>
            <a:normAutofit fontScale="70000" lnSpcReduction="20000"/>
          </a:bodyPr>
          <a:lstStyle/>
          <a:p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 </a:t>
            </a:r>
            <a:r>
              <a:rPr lang="sk-SK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Khan</a:t>
            </a:r>
            <a:r>
              <a:rPr lang="sk-S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Academy</a:t>
            </a:r>
            <a:r>
              <a:rPr lang="sk-S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 jedným z nových spôsobov vzdelávania, ktorý funguje pomocou videí na YouTube, ktoré sú </a:t>
            </a:r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zadarmo </a:t>
            </a:r>
            <a:r>
              <a:rPr lang="sk-S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dostupné </a:t>
            </a:r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všetkým </a:t>
            </a:r>
          </a:p>
          <a:p>
            <a:endParaRPr lang="sk-SK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sk-S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racoval </a:t>
            </a:r>
            <a:r>
              <a:rPr lang="sk-S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nich jeden jediný človek počas posledných 6 rokov a vytvoril kolekciu vyše 6200 videí, z ktorých každé má dĺžku do 15 minút a pokrýva jeden koncept (niečo ako jedna lekcia v škole) a ďalšie videá sa postupne </a:t>
            </a:r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vytvárajú</a:t>
            </a:r>
          </a:p>
          <a:p>
            <a:endParaRPr lang="sk-SK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zaregistrovaných je už </a:t>
            </a:r>
            <a:r>
              <a:rPr lang="sk-S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vyše 19 miliónov </a:t>
            </a:r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užívateľov</a:t>
            </a:r>
          </a:p>
          <a:p>
            <a:endParaRPr lang="sk-SK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vytvárajú sa jazykové preklady k lekciám (preložené do 65 jazykov), </a:t>
            </a:r>
            <a:r>
              <a:rPr lang="sk-S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či už na báze </a:t>
            </a:r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titulkov </a:t>
            </a:r>
            <a:r>
              <a:rPr lang="sk-S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 </a:t>
            </a:r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videám, </a:t>
            </a:r>
            <a:r>
              <a:rPr lang="sk-S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alebo videí priamo nahovorených v inej </a:t>
            </a:r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reči</a:t>
            </a:r>
            <a:endParaRPr lang="sk-SK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36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6141" y="1196789"/>
            <a:ext cx="7679027" cy="539444"/>
          </a:xfrm>
          <a:solidFill>
            <a:schemeClr val="accent3"/>
          </a:solidFill>
        </p:spPr>
        <p:txBody>
          <a:bodyPr/>
          <a:lstStyle/>
          <a:p>
            <a:pPr algn="ctr"/>
            <a:r>
              <a:rPr lang="en-US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Port</a:t>
            </a:r>
            <a:r>
              <a:rPr lang="sk-SK" sz="27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ál</a:t>
            </a:r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</a:t>
            </a:r>
            <a:r>
              <a:rPr lang="en-US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KhanAcademy.org</a:t>
            </a:r>
          </a:p>
        </p:txBody>
      </p:sp>
      <p:pic>
        <p:nvPicPr>
          <p:cNvPr id="9" name="Obrázok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r="14736"/>
          <a:stretch/>
        </p:blipFill>
        <p:spPr>
          <a:xfrm>
            <a:off x="2435191" y="1901437"/>
            <a:ext cx="5919977" cy="4180587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7" r="15952"/>
          <a:stretch/>
        </p:blipFill>
        <p:spPr>
          <a:xfrm>
            <a:off x="608764" y="2437681"/>
            <a:ext cx="4302494" cy="3266996"/>
          </a:xfrm>
          <a:prstGeom prst="rect">
            <a:avLst/>
          </a:prstGeom>
        </p:spPr>
      </p:pic>
      <p:pic>
        <p:nvPicPr>
          <p:cNvPr id="7" name="Zástupný symbol obsahu 6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396" y="3325446"/>
            <a:ext cx="6234515" cy="3177334"/>
          </a:xfrm>
        </p:spPr>
      </p:pic>
    </p:spTree>
    <p:extLst>
      <p:ext uri="{BB962C8B-B14F-4D97-AF65-F5344CB8AC3E}">
        <p14:creationId xmlns:p14="http://schemas.microsoft.com/office/powerpoint/2010/main" val="3670252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obsah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673" y="1963554"/>
            <a:ext cx="5246894" cy="4717488"/>
          </a:xfrm>
        </p:spPr>
      </p:pic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676141" y="1196789"/>
            <a:ext cx="7679027" cy="539444"/>
          </a:xfrm>
          <a:solidFill>
            <a:schemeClr val="accent3"/>
          </a:solidFill>
        </p:spPr>
        <p:txBody>
          <a:bodyPr/>
          <a:lstStyle/>
          <a:p>
            <a:pPr algn="ctr"/>
            <a:r>
              <a:rPr lang="en-US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Port</a:t>
            </a:r>
            <a:r>
              <a:rPr lang="sk-SK" sz="27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ál</a:t>
            </a:r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27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zborovňa</a:t>
            </a:r>
            <a:r>
              <a:rPr lang="en-US" sz="27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sk-SK" sz="27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8782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504" y="2361014"/>
            <a:ext cx="7687722" cy="4060288"/>
          </a:xfrm>
          <a:prstGeom prst="rect">
            <a:avLst/>
          </a:prstGeom>
        </p:spPr>
      </p:pic>
      <p:pic>
        <p:nvPicPr>
          <p:cNvPr id="2" name="Zástupný symbol obsahu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858" y="2043011"/>
            <a:ext cx="5765310" cy="4696295"/>
          </a:xfrm>
        </p:spPr>
      </p:pic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676141" y="1196789"/>
            <a:ext cx="7679027" cy="539444"/>
          </a:xfrm>
          <a:solidFill>
            <a:schemeClr val="accent3"/>
          </a:solidFill>
        </p:spPr>
        <p:txBody>
          <a:bodyPr/>
          <a:lstStyle/>
          <a:p>
            <a:pPr algn="ctr"/>
            <a:r>
              <a:rPr lang="en-US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Port</a:t>
            </a:r>
            <a:r>
              <a:rPr lang="sk-SK" sz="27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ál</a:t>
            </a:r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27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moderný učiteľ</a:t>
            </a:r>
            <a:endParaRPr lang="sk-SK" sz="27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2141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676141" y="1196789"/>
            <a:ext cx="7679027" cy="539444"/>
          </a:xfrm>
          <a:solidFill>
            <a:schemeClr val="accent3"/>
          </a:solidFill>
        </p:spPr>
        <p:txBody>
          <a:bodyPr/>
          <a:lstStyle/>
          <a:p>
            <a:pPr algn="ctr"/>
            <a:r>
              <a:rPr lang="en-US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Port</a:t>
            </a:r>
            <a:r>
              <a:rPr lang="sk-SK" sz="27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ál</a:t>
            </a:r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27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Dobrá škola</a:t>
            </a:r>
            <a:endParaRPr lang="sk-SK" sz="27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Zástupný symbol obsah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903" y="1927510"/>
            <a:ext cx="5015502" cy="4765248"/>
          </a:xfrm>
        </p:spPr>
      </p:pic>
    </p:spTree>
    <p:extLst>
      <p:ext uri="{BB962C8B-B14F-4D97-AF65-F5344CB8AC3E}">
        <p14:creationId xmlns:p14="http://schemas.microsoft.com/office/powerpoint/2010/main" val="25543712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obsahu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" y="2069432"/>
            <a:ext cx="8296938" cy="4514248"/>
          </a:xfrm>
        </p:spPr>
      </p:pic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676141" y="1196789"/>
            <a:ext cx="7679027" cy="539444"/>
          </a:xfrm>
          <a:solidFill>
            <a:schemeClr val="accent3"/>
          </a:solidFill>
        </p:spPr>
        <p:txBody>
          <a:bodyPr/>
          <a:lstStyle/>
          <a:p>
            <a:pPr algn="ctr"/>
            <a:r>
              <a:rPr lang="en-US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Port</a:t>
            </a:r>
            <a:r>
              <a:rPr lang="sk-SK" sz="27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ál</a:t>
            </a:r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27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Ďalšie vzdelávanie učiteľov informatiky</a:t>
            </a:r>
            <a:r>
              <a:rPr lang="en-US" sz="27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sk-SK" sz="27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43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obsahu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048" y="1900301"/>
            <a:ext cx="5216155" cy="4866259"/>
          </a:xfrm>
        </p:spPr>
      </p:pic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676141" y="1196789"/>
            <a:ext cx="7679027" cy="539444"/>
          </a:xfrm>
          <a:solidFill>
            <a:schemeClr val="accent3"/>
          </a:solidFill>
        </p:spPr>
        <p:txBody>
          <a:bodyPr/>
          <a:lstStyle/>
          <a:p>
            <a:pPr algn="ctr"/>
            <a:r>
              <a:rPr lang="en-US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Port</a:t>
            </a:r>
            <a:r>
              <a:rPr lang="sk-SK" sz="27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ál</a:t>
            </a:r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27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Klub moderných učiteľov</a:t>
            </a:r>
            <a:r>
              <a:rPr lang="en-US" sz="27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sk-SK" sz="27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396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6141" y="1196789"/>
            <a:ext cx="7679027" cy="539444"/>
          </a:xfrm>
          <a:solidFill>
            <a:schemeClr val="accent3"/>
          </a:solidFill>
        </p:spPr>
        <p:txBody>
          <a:bodyPr/>
          <a:lstStyle/>
          <a:p>
            <a:pPr algn="ctr"/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Vzdelávací portál</a:t>
            </a:r>
            <a:endParaRPr lang="sk-SK" sz="2700" dirty="0">
              <a:solidFill>
                <a:schemeClr val="bg1"/>
              </a:solidFill>
            </a:endParaRPr>
          </a:p>
        </p:txBody>
      </p:sp>
      <p:sp>
        <p:nvSpPr>
          <p:cNvPr id="18" name="Obdĺžnik 17"/>
          <p:cNvSpPr/>
          <p:nvPr/>
        </p:nvSpPr>
        <p:spPr>
          <a:xfrm>
            <a:off x="1042823" y="2123027"/>
            <a:ext cx="3736007" cy="1275717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3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špeciálne navrhnutá webová stránka, </a:t>
            </a:r>
          </a:p>
          <a:p>
            <a:pPr algn="ctr"/>
            <a:r>
              <a:rPr lang="sk-SK" sz="13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ktorá ponúka </a:t>
            </a:r>
            <a:r>
              <a:rPr lang="sk-SK" sz="135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používateľovi </a:t>
            </a:r>
            <a:r>
              <a:rPr lang="sk-SK" sz="13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celý rad </a:t>
            </a:r>
          </a:p>
          <a:p>
            <a:pPr algn="ctr"/>
            <a:r>
              <a:rPr lang="sk-SK" sz="13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vzdelávacích služieb </a:t>
            </a:r>
          </a:p>
        </p:txBody>
      </p:sp>
      <p:sp>
        <p:nvSpPr>
          <p:cNvPr id="9" name="Obdĺžnik 8"/>
          <p:cNvSpPr/>
          <p:nvPr/>
        </p:nvSpPr>
        <p:spPr>
          <a:xfrm>
            <a:off x="4194041" y="3785539"/>
            <a:ext cx="3835534" cy="1286345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3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základným jadrom funkčnosti vzdelávacích portálov je schopnosť poskytovať individuálny a užívateľom špecifikovaný obsah</a:t>
            </a:r>
          </a:p>
        </p:txBody>
      </p:sp>
    </p:spTree>
    <p:extLst>
      <p:ext uri="{BB962C8B-B14F-4D97-AF65-F5344CB8AC3E}">
        <p14:creationId xmlns:p14="http://schemas.microsoft.com/office/powerpoint/2010/main" val="168982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obsahu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926" y="1886552"/>
            <a:ext cx="5463748" cy="4822256"/>
          </a:xfrm>
        </p:spPr>
      </p:pic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676141" y="1196789"/>
            <a:ext cx="7679027" cy="539444"/>
          </a:xfrm>
          <a:solidFill>
            <a:schemeClr val="accent3"/>
          </a:solidFill>
        </p:spPr>
        <p:txBody>
          <a:bodyPr/>
          <a:lstStyle/>
          <a:p>
            <a:pPr algn="ctr"/>
            <a:r>
              <a:rPr lang="en-US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Port</a:t>
            </a:r>
            <a:r>
              <a:rPr lang="sk-SK" sz="27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ál</a:t>
            </a:r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27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–Úspešná škola</a:t>
            </a:r>
            <a:r>
              <a:rPr lang="en-US" sz="27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sk-SK" sz="27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7608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obsahu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785" y="1875945"/>
            <a:ext cx="6110715" cy="4803987"/>
          </a:xfrm>
        </p:spPr>
      </p:pic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724267" y="1216039"/>
            <a:ext cx="7679027" cy="539444"/>
          </a:xfrm>
          <a:solidFill>
            <a:schemeClr val="accent3"/>
          </a:solidFill>
        </p:spPr>
        <p:txBody>
          <a:bodyPr/>
          <a:lstStyle/>
          <a:p>
            <a:pPr algn="ctr"/>
            <a:r>
              <a:rPr lang="en-US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Port</a:t>
            </a:r>
            <a:r>
              <a:rPr lang="sk-SK" sz="27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ál</a:t>
            </a:r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27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Vnímavé deti</a:t>
            </a:r>
            <a:r>
              <a:rPr lang="en-US" sz="27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sk-SK" sz="27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4047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obsahu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912" y="1858795"/>
            <a:ext cx="6080988" cy="4898140"/>
          </a:xfrm>
        </p:spPr>
      </p:pic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676141" y="1196789"/>
            <a:ext cx="7679027" cy="539444"/>
          </a:xfrm>
          <a:solidFill>
            <a:schemeClr val="accent3"/>
          </a:solidFill>
        </p:spPr>
        <p:txBody>
          <a:bodyPr/>
          <a:lstStyle/>
          <a:p>
            <a:pPr algn="ctr"/>
            <a:r>
              <a:rPr lang="en-US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Port</a:t>
            </a:r>
            <a:r>
              <a:rPr lang="sk-SK" sz="27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ál</a:t>
            </a:r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27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Školám</a:t>
            </a:r>
            <a:r>
              <a:rPr lang="en-US" sz="27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sk-SK" sz="27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063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obsahu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799" y="1852785"/>
            <a:ext cx="5056748" cy="4779021"/>
          </a:xfrm>
        </p:spPr>
      </p:pic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676141" y="1196789"/>
            <a:ext cx="7679027" cy="539444"/>
          </a:xfrm>
          <a:solidFill>
            <a:schemeClr val="accent3"/>
          </a:solidFill>
        </p:spPr>
        <p:txBody>
          <a:bodyPr/>
          <a:lstStyle/>
          <a:p>
            <a:pPr algn="ctr"/>
            <a:r>
              <a:rPr lang="en-US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Port</a:t>
            </a:r>
            <a:r>
              <a:rPr lang="sk-SK" sz="27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ál</a:t>
            </a:r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27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</a:t>
            </a:r>
            <a:r>
              <a:rPr lang="sk-SK" sz="2700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Stiefel</a:t>
            </a:r>
            <a:r>
              <a:rPr lang="en-US" sz="27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sk-SK" sz="27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1172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obsahu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549" y="1867301"/>
            <a:ext cx="5458608" cy="4822257"/>
          </a:xfrm>
        </p:spPr>
      </p:pic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676141" y="1196789"/>
            <a:ext cx="7679027" cy="539444"/>
          </a:xfrm>
          <a:solidFill>
            <a:schemeClr val="accent3"/>
          </a:solidFill>
        </p:spPr>
        <p:txBody>
          <a:bodyPr/>
          <a:lstStyle/>
          <a:p>
            <a:pPr algn="ctr"/>
            <a:r>
              <a:rPr lang="en-US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Port</a:t>
            </a:r>
            <a:r>
              <a:rPr lang="sk-SK" sz="27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ál</a:t>
            </a:r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27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</a:t>
            </a:r>
            <a:r>
              <a:rPr lang="sk-SK" sz="2700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eTechnology</a:t>
            </a:r>
            <a:r>
              <a:rPr lang="en-US" sz="27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sk-SK" sz="27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2830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obsahu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036" y="1910863"/>
            <a:ext cx="6144586" cy="4788320"/>
          </a:xfrm>
        </p:spPr>
      </p:pic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676141" y="1196789"/>
            <a:ext cx="7679027" cy="539444"/>
          </a:xfrm>
          <a:solidFill>
            <a:schemeClr val="accent3"/>
          </a:solidFill>
        </p:spPr>
        <p:txBody>
          <a:bodyPr/>
          <a:lstStyle/>
          <a:p>
            <a:pPr algn="ctr"/>
            <a:r>
              <a:rPr lang="en-US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Port</a:t>
            </a:r>
            <a:r>
              <a:rPr lang="sk-SK" sz="27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ál</a:t>
            </a:r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27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Indícia</a:t>
            </a:r>
            <a:r>
              <a:rPr lang="en-US" sz="27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sk-SK" sz="27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5393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obsahu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09" y="1982804"/>
            <a:ext cx="8413302" cy="4735630"/>
          </a:xfrm>
        </p:spPr>
      </p:pic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676141" y="1196789"/>
            <a:ext cx="7679027" cy="539444"/>
          </a:xfrm>
          <a:solidFill>
            <a:schemeClr val="accent3"/>
          </a:solidFill>
        </p:spPr>
        <p:txBody>
          <a:bodyPr/>
          <a:lstStyle/>
          <a:p>
            <a:pPr algn="ctr"/>
            <a:r>
              <a:rPr lang="en-US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Port</a:t>
            </a:r>
            <a:r>
              <a:rPr lang="sk-SK" sz="27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ál</a:t>
            </a:r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27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PMS Delta</a:t>
            </a:r>
            <a:r>
              <a:rPr lang="en-US" sz="27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sk-SK" sz="27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4458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676141" y="1196789"/>
            <a:ext cx="7679027" cy="539444"/>
          </a:xfrm>
          <a:solidFill>
            <a:schemeClr val="accent3"/>
          </a:solidFill>
        </p:spPr>
        <p:txBody>
          <a:bodyPr/>
          <a:lstStyle/>
          <a:p>
            <a:pPr algn="ctr"/>
            <a:r>
              <a:rPr lang="en-US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Port</a:t>
            </a:r>
            <a:r>
              <a:rPr lang="sk-SK" sz="27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ál</a:t>
            </a:r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27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Digitálne vzdelávanie</a:t>
            </a:r>
            <a:r>
              <a:rPr lang="en-US" sz="27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sk-SK" sz="27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Zástupný symbol obsah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115" y="1905802"/>
            <a:ext cx="6686431" cy="4803006"/>
          </a:xfrm>
        </p:spPr>
      </p:pic>
    </p:spTree>
    <p:extLst>
      <p:ext uri="{BB962C8B-B14F-4D97-AF65-F5344CB8AC3E}">
        <p14:creationId xmlns:p14="http://schemas.microsoft.com/office/powerpoint/2010/main" val="17872714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676141" y="1196789"/>
            <a:ext cx="7679027" cy="539444"/>
          </a:xfrm>
          <a:solidFill>
            <a:schemeClr val="accent3"/>
          </a:solidFill>
        </p:spPr>
        <p:txBody>
          <a:bodyPr/>
          <a:lstStyle/>
          <a:p>
            <a:pPr algn="ctr"/>
            <a:r>
              <a:rPr lang="sk-SK" sz="27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en-US" sz="27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ort</a:t>
            </a:r>
            <a:r>
              <a:rPr lang="sk-SK" sz="2700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ál</a:t>
            </a:r>
            <a:r>
              <a:rPr lang="sk-SK" sz="27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my </a:t>
            </a:r>
            <a:r>
              <a:rPr lang="sk-SK" sz="2700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education</a:t>
            </a:r>
            <a:endParaRPr lang="sk-SK" sz="27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Zástupný symbol obsah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324" y="1953928"/>
            <a:ext cx="5714145" cy="4754880"/>
          </a:xfrm>
        </p:spPr>
      </p:pic>
    </p:spTree>
    <p:extLst>
      <p:ext uri="{BB962C8B-B14F-4D97-AF65-F5344CB8AC3E}">
        <p14:creationId xmlns:p14="http://schemas.microsoft.com/office/powerpoint/2010/main" val="16388968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676141" y="1196789"/>
            <a:ext cx="7679027" cy="539444"/>
          </a:xfrm>
          <a:solidFill>
            <a:schemeClr val="accent3"/>
          </a:solidFill>
        </p:spPr>
        <p:txBody>
          <a:bodyPr/>
          <a:lstStyle/>
          <a:p>
            <a:pPr algn="ctr"/>
            <a:r>
              <a:rPr lang="sk-SK" sz="27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Ďalšie vzdelávacie p</a:t>
            </a:r>
            <a:r>
              <a:rPr lang="en-US" sz="27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ort</a:t>
            </a:r>
            <a:r>
              <a:rPr lang="sk-SK" sz="2700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ály</a:t>
            </a:r>
            <a:endParaRPr lang="sk-SK" sz="27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Zástupný symbol obsahu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675" y="2502694"/>
            <a:ext cx="5438775" cy="3295650"/>
          </a:xfrm>
        </p:spPr>
      </p:pic>
    </p:spTree>
    <p:extLst>
      <p:ext uri="{BB962C8B-B14F-4D97-AF65-F5344CB8AC3E}">
        <p14:creationId xmlns:p14="http://schemas.microsoft.com/office/powerpoint/2010/main" val="3860849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ĺžnik 6"/>
          <p:cNvSpPr/>
          <p:nvPr/>
        </p:nvSpPr>
        <p:spPr>
          <a:xfrm>
            <a:off x="811771" y="2316061"/>
            <a:ext cx="4024547" cy="939126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3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registrovaným študentom sa po prihlásení </a:t>
            </a:r>
          </a:p>
          <a:p>
            <a:pPr algn="ctr"/>
            <a:r>
              <a:rPr lang="sk-SK" sz="13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zobrazujú kurzy na ktoré sa môžu prihlásiť, </a:t>
            </a:r>
          </a:p>
          <a:p>
            <a:pPr algn="ctr"/>
            <a:r>
              <a:rPr lang="sk-SK" sz="13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informácie o nich,  a mnoho ďalšieho </a:t>
            </a:r>
          </a:p>
        </p:txBody>
      </p:sp>
      <p:sp>
        <p:nvSpPr>
          <p:cNvPr id="9" name="Obdĺžnik 8"/>
          <p:cNvSpPr/>
          <p:nvPr/>
        </p:nvSpPr>
        <p:spPr>
          <a:xfrm>
            <a:off x="4431272" y="3524606"/>
            <a:ext cx="3798019" cy="971786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</a:t>
            </a:r>
            <a:r>
              <a:rPr lang="sk-SK" sz="13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akéto webové stránky obsahujú verejné a súkromné sekcie, umožňujú vyhľadávať </a:t>
            </a:r>
          </a:p>
          <a:p>
            <a:pPr algn="ctr"/>
            <a:r>
              <a:rPr lang="sk-SK" sz="13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dáta a pracovať s rôznymi nástrojmi</a:t>
            </a:r>
          </a:p>
        </p:txBody>
      </p:sp>
      <p:sp>
        <p:nvSpPr>
          <p:cNvPr id="12" name="Obdĺžnik 11"/>
          <p:cNvSpPr/>
          <p:nvPr/>
        </p:nvSpPr>
        <p:spPr>
          <a:xfrm>
            <a:off x="811772" y="4765811"/>
            <a:ext cx="4024547" cy="939126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3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hĺbka a šírka poskytovaných informácii sa značne líšia a závisia od daného vzdelávacieho portálu</a:t>
            </a:r>
          </a:p>
        </p:txBody>
      </p:sp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676141" y="1196789"/>
            <a:ext cx="7679027" cy="539444"/>
          </a:xfrm>
          <a:solidFill>
            <a:schemeClr val="accent3"/>
          </a:solidFill>
        </p:spPr>
        <p:txBody>
          <a:bodyPr/>
          <a:lstStyle/>
          <a:p>
            <a:pPr algn="ctr"/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Vzdelávací portál</a:t>
            </a:r>
            <a:endParaRPr lang="sk-SK" sz="2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11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676141" y="1196789"/>
            <a:ext cx="7679027" cy="539444"/>
          </a:xfrm>
          <a:solidFill>
            <a:schemeClr val="accent3"/>
          </a:solidFill>
        </p:spPr>
        <p:txBody>
          <a:bodyPr/>
          <a:lstStyle/>
          <a:p>
            <a:pPr algn="ctr"/>
            <a:r>
              <a:rPr lang="sk-SK" sz="27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Otázky ?</a:t>
            </a:r>
            <a:endParaRPr lang="sk-SK" sz="27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Zástupný objekt pre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Ktorý zo spomenutých vzdelávacích portálov poznáte, príp. čo na ňom používate?</a:t>
            </a:r>
          </a:p>
          <a:p>
            <a:r>
              <a:rPr lang="sk-SK" dirty="0" smtClean="0"/>
              <a:t>Poznáte ešte nejaký iný vzdelávací portál?</a:t>
            </a:r>
          </a:p>
          <a:p>
            <a:r>
              <a:rPr lang="sk-SK" dirty="0" smtClean="0"/>
              <a:t>Akým spôsobom je možné zvýšiť úspešnosť </a:t>
            </a:r>
            <a:r>
              <a:rPr lang="sk-SK" smtClean="0"/>
              <a:t>vzdelávacieho portálu?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2762561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5575" y="-1309688"/>
            <a:ext cx="4391025" cy="273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sk-SK" altLang="sk-SK" smtClean="0">
              <a:solidFill>
                <a:prstClr val="black"/>
              </a:solidFill>
            </a:endParaRPr>
          </a:p>
        </p:txBody>
      </p:sp>
      <p:sp>
        <p:nvSpPr>
          <p:cNvPr id="4099" name="AutoShape 4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5575" y="-1309688"/>
            <a:ext cx="4391025" cy="273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sk-SK" altLang="sk-SK" smtClean="0">
              <a:solidFill>
                <a:prstClr val="black"/>
              </a:solidFill>
            </a:endParaRPr>
          </a:p>
        </p:txBody>
      </p:sp>
      <p:pic>
        <p:nvPicPr>
          <p:cNvPr id="4100" name="Zástupný symbol obsahu 11" descr="Info o projekt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76488" y="2497138"/>
            <a:ext cx="4391025" cy="2733675"/>
          </a:xfrm>
        </p:spPr>
      </p:pic>
    </p:spTree>
    <p:extLst>
      <p:ext uri="{BB962C8B-B14F-4D97-AF65-F5344CB8AC3E}">
        <p14:creationId xmlns:p14="http://schemas.microsoft.com/office/powerpoint/2010/main" val="78957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6141" y="1196789"/>
            <a:ext cx="7679027" cy="539444"/>
          </a:xfrm>
          <a:solidFill>
            <a:schemeClr val="accent3"/>
          </a:solidFill>
        </p:spPr>
        <p:txBody>
          <a:bodyPr/>
          <a:lstStyle/>
          <a:p>
            <a:pPr algn="ctr"/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Pravidlá pre vytvorenie kurzu 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76141" y="2127997"/>
            <a:ext cx="7456868" cy="3415553"/>
          </a:xfrm>
        </p:spPr>
        <p:txBody>
          <a:bodyPr>
            <a:normAutofit fontScale="77500" lnSpcReduction="20000"/>
          </a:bodyPr>
          <a:lstStyle/>
          <a:p>
            <a:r>
              <a:rPr lang="sk-S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Nato aby sme mohli vytvoriť zaujímavý e-learningový kurz, musíme si </a:t>
            </a:r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začiatku zadefinovať </a:t>
            </a:r>
            <a:r>
              <a:rPr lang="sk-S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tieto </a:t>
            </a:r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pravidlá:</a:t>
            </a:r>
          </a:p>
          <a:p>
            <a:pPr marL="342900" indent="-342900">
              <a:buFont typeface="+mj-lt"/>
              <a:buAutoNum type="arabicParenR"/>
            </a:pPr>
            <a:endParaRPr lang="sk-SK" dirty="0" smtClean="0"/>
          </a:p>
          <a:p>
            <a:pPr algn="just">
              <a:lnSpc>
                <a:spcPct val="120000"/>
              </a:lnSpc>
              <a:buFont typeface="+mj-lt"/>
              <a:buAutoNum type="arabicPeriod"/>
              <a:tabLst>
                <a:tab pos="202883" algn="l"/>
                <a:tab pos="337661" algn="l"/>
              </a:tabLst>
            </a:pPr>
            <a:r>
              <a:rPr lang="sk-SK" i="1" kern="1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Správne  určiť  cieľovú skupinu</a:t>
            </a:r>
            <a:endParaRPr lang="sk-SK" kern="14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lnSpc>
                <a:spcPct val="120000"/>
              </a:lnSpc>
              <a:buFont typeface="+mj-lt"/>
              <a:buAutoNum type="arabicPeriod"/>
              <a:tabLst>
                <a:tab pos="202883" algn="l"/>
                <a:tab pos="337661" algn="l"/>
              </a:tabLst>
            </a:pPr>
            <a:r>
              <a:rPr lang="sk-SK" i="1" kern="1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Definovať  </a:t>
            </a:r>
            <a:r>
              <a:rPr lang="sk-SK" i="1" kern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základný </a:t>
            </a:r>
            <a:r>
              <a:rPr lang="sk-SK" i="1" kern="1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cieľ</a:t>
            </a:r>
            <a:endParaRPr lang="sk-SK" b="1" kern="14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lnSpc>
                <a:spcPct val="120000"/>
              </a:lnSpc>
              <a:buFont typeface="+mj-lt"/>
              <a:buAutoNum type="arabicPeriod"/>
              <a:tabLst>
                <a:tab pos="202883" algn="l"/>
                <a:tab pos="337661" algn="l"/>
              </a:tabLst>
            </a:pPr>
            <a:r>
              <a:rPr lang="sk-SK" i="1" kern="1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Navigácia v kurze musí byť jednoduchá</a:t>
            </a:r>
            <a:endParaRPr lang="sk-SK" b="1" kern="14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lnSpc>
                <a:spcPct val="120000"/>
              </a:lnSpc>
              <a:buFont typeface="+mj-lt"/>
              <a:buAutoNum type="arabicPeriod"/>
              <a:tabLst>
                <a:tab pos="202883" algn="l"/>
                <a:tab pos="337661" algn="l"/>
              </a:tabLst>
            </a:pPr>
            <a:r>
              <a:rPr lang="sk-SK" i="1" kern="1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Nepracovať s veľkým množstvom informácií naraz</a:t>
            </a:r>
            <a:endParaRPr lang="sk-SK" kern="14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lnSpc>
                <a:spcPct val="120000"/>
              </a:lnSpc>
              <a:buFont typeface="+mj-lt"/>
              <a:buAutoNum type="arabicPeriod"/>
              <a:tabLst>
                <a:tab pos="202883" algn="l"/>
                <a:tab pos="337661" algn="l"/>
              </a:tabLst>
            </a:pPr>
            <a:r>
              <a:rPr lang="sk-SK" i="1" kern="1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Tvoriť vizuálne príťažlivý kurz</a:t>
            </a:r>
            <a:endParaRPr lang="sk-SK" kern="14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lnSpc>
                <a:spcPct val="120000"/>
              </a:lnSpc>
              <a:buFont typeface="+mj-lt"/>
              <a:buAutoNum type="arabicPeriod"/>
              <a:tabLst>
                <a:tab pos="202883" algn="l"/>
                <a:tab pos="337661" algn="l"/>
              </a:tabLst>
            </a:pPr>
            <a:r>
              <a:rPr lang="sk-SK" i="1" kern="1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Pravidelne kurz aktualizovať</a:t>
            </a:r>
            <a:endParaRPr lang="sk-SK" kern="14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lnSpc>
                <a:spcPct val="120000"/>
              </a:lnSpc>
              <a:buFont typeface="+mj-lt"/>
              <a:buAutoNum type="arabicPeriod"/>
              <a:tabLst>
                <a:tab pos="202883" algn="l"/>
                <a:tab pos="337661" algn="l"/>
              </a:tabLst>
            </a:pPr>
            <a:r>
              <a:rPr lang="sk-SK" i="1" kern="1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Zabezpečiť spätnú väzbu</a:t>
            </a:r>
            <a:endParaRPr lang="sk-SK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sk-SK" dirty="0" smtClean="0"/>
          </a:p>
        </p:txBody>
      </p:sp>
    </p:spTree>
    <p:extLst>
      <p:ext uri="{BB962C8B-B14F-4D97-AF65-F5344CB8AC3E}">
        <p14:creationId xmlns:p14="http://schemas.microsoft.com/office/powerpoint/2010/main" val="152375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6141" y="1196789"/>
            <a:ext cx="7679027" cy="539444"/>
          </a:xfrm>
          <a:solidFill>
            <a:schemeClr val="accent3"/>
          </a:solidFill>
        </p:spPr>
        <p:txBody>
          <a:bodyPr/>
          <a:lstStyle/>
          <a:p>
            <a:pPr algn="ctr"/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Výhody vzdelávacích portálov</a:t>
            </a:r>
          </a:p>
        </p:txBody>
      </p:sp>
      <p:sp>
        <p:nvSpPr>
          <p:cNvPr id="7" name="Obdĺžnik 6"/>
          <p:cNvSpPr/>
          <p:nvPr/>
        </p:nvSpPr>
        <p:spPr>
          <a:xfrm>
            <a:off x="1121569" y="2033899"/>
            <a:ext cx="7057605" cy="3336334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Študenti sa môžu učiť svojím vlastným tempom a </a:t>
            </a:r>
            <a:r>
              <a:rPr lang="sk-SK" sz="16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</a:t>
            </a:r>
            <a:r>
              <a:rPr lang="sk-SK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ľubovoľného </a:t>
            </a:r>
            <a:r>
              <a:rPr lang="sk-SK" sz="16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miesta, </a:t>
            </a:r>
            <a:r>
              <a:rPr lang="sk-SK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ktoré im najlepšie vyhovuje.</a:t>
            </a:r>
          </a:p>
          <a:p>
            <a:endParaRPr lang="sk-SK" sz="16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sk-SK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Úspešne zakončený elektronický kurz pomáha budovať sebavedomie a sebadôveru vo vlastné sily a inteligenciu. Taktiež podporuje chuť ďalej sa rozvíjať a preberať zodpovednosť za vlastné vzdelávanie</a:t>
            </a:r>
            <a:r>
              <a:rPr lang="en-US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sk-SK" sz="16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sk-SK" sz="16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sk-SK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Takýto spôsob štúdia znamená zapojenie viacerých zmyslov, a tým zvyšuje zapamätateľnosť učiva. Študent číta, vidí, počuje, rieši úlohy, testuje sa a dostáva spätnú väzbu. </a:t>
            </a:r>
          </a:p>
          <a:p>
            <a:endParaRPr lang="sk-SK" sz="16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sk-SK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Umožňuje rozvíjať počítačové a internetové zručnosti</a:t>
            </a:r>
            <a:r>
              <a:rPr lang="en-US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sk-SK" sz="16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sk-SK" sz="135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Plus 7"/>
          <p:cNvSpPr/>
          <p:nvPr/>
        </p:nvSpPr>
        <p:spPr>
          <a:xfrm>
            <a:off x="592842" y="2521809"/>
            <a:ext cx="283457" cy="283457"/>
          </a:xfrm>
          <a:prstGeom prst="mathPlus">
            <a:avLst/>
          </a:prstGeom>
          <a:solidFill>
            <a:srgbClr val="36802D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35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Plus 8"/>
          <p:cNvSpPr/>
          <p:nvPr/>
        </p:nvSpPr>
        <p:spPr>
          <a:xfrm>
            <a:off x="592842" y="3115298"/>
            <a:ext cx="283457" cy="283457"/>
          </a:xfrm>
          <a:prstGeom prst="mathPlus">
            <a:avLst/>
          </a:prstGeom>
          <a:solidFill>
            <a:srgbClr val="36802D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35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Plus 9"/>
          <p:cNvSpPr/>
          <p:nvPr/>
        </p:nvSpPr>
        <p:spPr>
          <a:xfrm>
            <a:off x="592842" y="3933974"/>
            <a:ext cx="283457" cy="283457"/>
          </a:xfrm>
          <a:prstGeom prst="mathPlus">
            <a:avLst/>
          </a:prstGeom>
          <a:solidFill>
            <a:srgbClr val="36802D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35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Plus 10"/>
          <p:cNvSpPr/>
          <p:nvPr/>
        </p:nvSpPr>
        <p:spPr>
          <a:xfrm>
            <a:off x="592842" y="4777821"/>
            <a:ext cx="283457" cy="283457"/>
          </a:xfrm>
          <a:prstGeom prst="mathPlus">
            <a:avLst/>
          </a:prstGeom>
          <a:solidFill>
            <a:srgbClr val="36802D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35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54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6141" y="1196789"/>
            <a:ext cx="7679027" cy="539444"/>
          </a:xfrm>
          <a:solidFill>
            <a:schemeClr val="accent3"/>
          </a:solidFill>
        </p:spPr>
        <p:txBody>
          <a:bodyPr/>
          <a:lstStyle/>
          <a:p>
            <a:pPr algn="ctr"/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Nevýhody vzdelávacích portálov</a:t>
            </a:r>
          </a:p>
        </p:txBody>
      </p:sp>
      <p:sp>
        <p:nvSpPr>
          <p:cNvPr id="9" name="Obdĺžnik 8"/>
          <p:cNvSpPr/>
          <p:nvPr/>
        </p:nvSpPr>
        <p:spPr>
          <a:xfrm>
            <a:off x="1085850" y="2274330"/>
            <a:ext cx="7103409" cy="1820301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Vysoké vstupné náklady na počítačové vybavenie a technológie. </a:t>
            </a:r>
          </a:p>
          <a:p>
            <a:endParaRPr lang="sk-SK" sz="16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sk-SK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Nepoužiteľné v niektorých oblastiach výučby, kde je nutná osobná skúsenosť a praktický nácvik.</a:t>
            </a:r>
          </a:p>
          <a:p>
            <a:endParaRPr lang="sk-SK" sz="16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sk-SK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Neočakávané technické problémy, ktoré môžu brániť v </a:t>
            </a:r>
            <a:r>
              <a:rPr lang="sk-SK" sz="16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učení. </a:t>
            </a:r>
            <a:endParaRPr lang="sk-SK" sz="16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Mínus 9"/>
          <p:cNvSpPr/>
          <p:nvPr/>
        </p:nvSpPr>
        <p:spPr>
          <a:xfrm>
            <a:off x="527598" y="2530067"/>
            <a:ext cx="297086" cy="297086"/>
          </a:xfrm>
          <a:prstGeom prst="mathMinus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350"/>
          </a:p>
        </p:txBody>
      </p:sp>
      <p:sp>
        <p:nvSpPr>
          <p:cNvPr id="7" name="Mínus 6"/>
          <p:cNvSpPr/>
          <p:nvPr/>
        </p:nvSpPr>
        <p:spPr>
          <a:xfrm>
            <a:off x="527598" y="2949406"/>
            <a:ext cx="297086" cy="297086"/>
          </a:xfrm>
          <a:prstGeom prst="mathMinus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350"/>
          </a:p>
        </p:txBody>
      </p:sp>
      <p:sp>
        <p:nvSpPr>
          <p:cNvPr id="8" name="Mínus 7"/>
          <p:cNvSpPr/>
          <p:nvPr/>
        </p:nvSpPr>
        <p:spPr>
          <a:xfrm>
            <a:off x="527598" y="3527956"/>
            <a:ext cx="297086" cy="297086"/>
          </a:xfrm>
          <a:prstGeom prst="mathMinus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350"/>
          </a:p>
        </p:txBody>
      </p:sp>
    </p:spTree>
    <p:extLst>
      <p:ext uri="{BB962C8B-B14F-4D97-AF65-F5344CB8AC3E}">
        <p14:creationId xmlns:p14="http://schemas.microsoft.com/office/powerpoint/2010/main" val="285382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6141" y="1196789"/>
            <a:ext cx="7679027" cy="539444"/>
          </a:xfrm>
          <a:solidFill>
            <a:schemeClr val="accent3"/>
          </a:solidFill>
        </p:spPr>
        <p:txBody>
          <a:bodyPr/>
          <a:lstStyle/>
          <a:p>
            <a:pPr algn="ctr"/>
            <a:r>
              <a:rPr lang="en-US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Port</a:t>
            </a:r>
            <a:r>
              <a:rPr lang="sk-SK" sz="27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ál</a:t>
            </a:r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</a:t>
            </a:r>
            <a:r>
              <a:rPr lang="en-US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tuul.sk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27485" y="2396939"/>
            <a:ext cx="7305524" cy="3146611"/>
          </a:xfrm>
        </p:spPr>
        <p:txBody>
          <a:bodyPr>
            <a:normAutofit/>
          </a:bodyPr>
          <a:lstStyle/>
          <a:p>
            <a:r>
              <a:rPr lang="sk-S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</a:t>
            </a:r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šetok </a:t>
            </a:r>
            <a:r>
              <a:rPr lang="sk-S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dostupný vzdelávací materiál </a:t>
            </a:r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 nachádza </a:t>
            </a:r>
            <a:r>
              <a:rPr lang="sk-S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hlavnej stránke prihláseného </a:t>
            </a:r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užívateľa </a:t>
            </a:r>
          </a:p>
          <a:p>
            <a:endParaRPr lang="sk-SK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sk-S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š</a:t>
            </a:r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tudent </a:t>
            </a:r>
            <a:r>
              <a:rPr lang="sk-S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má </a:t>
            </a:r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možnosť </a:t>
            </a:r>
            <a:r>
              <a:rPr lang="sk-S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buď si vyfiltrovať zo </a:t>
            </a:r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zoznamu, </a:t>
            </a:r>
            <a:r>
              <a:rPr lang="sk-S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čo konkrétne hľadá, alebo si prípadne podľa záujmu vybrať jednu zo zobrazených tém na </a:t>
            </a:r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stránke</a:t>
            </a:r>
          </a:p>
          <a:p>
            <a:endParaRPr lang="sk-SK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moderný</a:t>
            </a:r>
            <a:r>
              <a:rPr lang="sk-S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prehľadný, jednoduchý dizajn </a:t>
            </a:r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stránky </a:t>
            </a:r>
            <a:endParaRPr lang="sk-SK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sk-SK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66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6141" y="1196789"/>
            <a:ext cx="7679027" cy="539444"/>
          </a:xfrm>
          <a:solidFill>
            <a:schemeClr val="accent3"/>
          </a:solidFill>
        </p:spPr>
        <p:txBody>
          <a:bodyPr/>
          <a:lstStyle/>
          <a:p>
            <a:pPr algn="ctr"/>
            <a:r>
              <a:rPr lang="en-US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Port</a:t>
            </a:r>
            <a:r>
              <a:rPr lang="sk-SK" sz="27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ál</a:t>
            </a:r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</a:t>
            </a:r>
            <a:r>
              <a:rPr lang="en-US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tuul.sk</a:t>
            </a:r>
          </a:p>
        </p:txBody>
      </p:sp>
      <p:pic>
        <p:nvPicPr>
          <p:cNvPr id="8" name="Obrázo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40" y="1976047"/>
            <a:ext cx="7624543" cy="3836708"/>
          </a:xfrm>
          <a:prstGeom prst="rect">
            <a:avLst/>
          </a:prstGeom>
        </p:spPr>
      </p:pic>
      <p:pic>
        <p:nvPicPr>
          <p:cNvPr id="9" name="Obrázo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1" y="2451082"/>
            <a:ext cx="7646188" cy="3884296"/>
          </a:xfrm>
          <a:prstGeom prst="rect">
            <a:avLst/>
          </a:prstGeom>
        </p:spPr>
      </p:pic>
      <p:pic>
        <p:nvPicPr>
          <p:cNvPr id="7" name="Zástupný symbol obsahu 6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316" y="3099335"/>
            <a:ext cx="7199124" cy="3580597"/>
          </a:xfrm>
        </p:spPr>
      </p:pic>
    </p:spTree>
    <p:extLst>
      <p:ext uri="{BB962C8B-B14F-4D97-AF65-F5344CB8AC3E}">
        <p14:creationId xmlns:p14="http://schemas.microsoft.com/office/powerpoint/2010/main" val="747823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6141" y="1196789"/>
            <a:ext cx="7679027" cy="539444"/>
          </a:xfrm>
          <a:solidFill>
            <a:schemeClr val="accent3"/>
          </a:solidFill>
        </p:spPr>
        <p:txBody>
          <a:bodyPr/>
          <a:lstStyle/>
          <a:p>
            <a:pPr algn="ctr"/>
            <a:r>
              <a:rPr lang="en-US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Port</a:t>
            </a:r>
            <a:r>
              <a:rPr lang="sk-SK" sz="27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ál</a:t>
            </a:r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</a:t>
            </a:r>
            <a:r>
              <a:rPr lang="en-US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2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planetavedomosti.sk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27485" y="2396939"/>
            <a:ext cx="7305524" cy="3146611"/>
          </a:xfrm>
        </p:spPr>
        <p:txBody>
          <a:bodyPr>
            <a:normAutofit fontScale="92500" lnSpcReduction="20000"/>
          </a:bodyPr>
          <a:lstStyle/>
          <a:p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obsahuje viac </a:t>
            </a:r>
            <a:r>
              <a:rPr lang="sk-S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ako 30 000 vzdelávacích materiálov z matematiky, fyziky, chémie, biológie a </a:t>
            </a:r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prírodovedy</a:t>
            </a:r>
          </a:p>
          <a:p>
            <a:endParaRPr lang="sk-SK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sk-S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</a:t>
            </a:r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bsah je spracovaný </a:t>
            </a:r>
            <a:r>
              <a:rPr lang="sk-S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 forme videí, animácií, simulácií, prezentácií, ilustrácií, 3D modelov, obrázkov, fotografií, interaktívnych cvičení a </a:t>
            </a:r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lekcií</a:t>
            </a:r>
          </a:p>
          <a:p>
            <a:endParaRPr lang="sk-SK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sk-S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</a:t>
            </a:r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ateriály </a:t>
            </a:r>
            <a:r>
              <a:rPr lang="sk-SK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portáli sú sprístupnené podľa predmetov a úrovní, a taktiež podľa tematických celkov definovaných Štátnym vzdelávacím </a:t>
            </a:r>
            <a:r>
              <a:rPr lang="sk-SK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programom</a:t>
            </a:r>
            <a:endParaRPr lang="sk-SK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55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ón">
  <a:themeElements>
    <a:clrScheme name="Ió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ó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ó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884</TotalTime>
  <Words>638</Words>
  <Application>Microsoft Office PowerPoint</Application>
  <PresentationFormat>Prezentácia na obrazovke (4:3)</PresentationFormat>
  <Paragraphs>93</Paragraphs>
  <Slides>31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3</vt:i4>
      </vt:variant>
      <vt:variant>
        <vt:lpstr>Nadpisy snímok</vt:lpstr>
      </vt:variant>
      <vt:variant>
        <vt:i4>31</vt:i4>
      </vt:variant>
    </vt:vector>
  </HeadingPairs>
  <TitlesOfParts>
    <vt:vector size="39" baseType="lpstr">
      <vt:lpstr>Arial</vt:lpstr>
      <vt:lpstr>Calibri</vt:lpstr>
      <vt:lpstr>Century Gothic</vt:lpstr>
      <vt:lpstr>Open Sans</vt:lpstr>
      <vt:lpstr>Wingdings 3</vt:lpstr>
      <vt:lpstr>Ión</vt:lpstr>
      <vt:lpstr>Motív Office</vt:lpstr>
      <vt:lpstr>1_Motív Office</vt:lpstr>
      <vt:lpstr>Rozvoj inovatívnych foriem vzdelávania na Univerzite Mateja Bela v Banskej Bystrici ITMS 26110230077</vt:lpstr>
      <vt:lpstr>Vzdelávací portál</vt:lpstr>
      <vt:lpstr>Vzdelávací portál</vt:lpstr>
      <vt:lpstr>Pravidlá pre vytvorenie kurzu </vt:lpstr>
      <vt:lpstr>Výhody vzdelávacích portálov</vt:lpstr>
      <vt:lpstr>Nevýhody vzdelávacích portálov</vt:lpstr>
      <vt:lpstr>Portál – tuul.sk</vt:lpstr>
      <vt:lpstr>Portál – tuul.sk</vt:lpstr>
      <vt:lpstr>Portál – planetavedomosti.sk</vt:lpstr>
      <vt:lpstr>Portál – planetavedomosti.sk</vt:lpstr>
      <vt:lpstr>Portál – codeacademy.com</vt:lpstr>
      <vt:lpstr>Portál – codeacademy.com</vt:lpstr>
      <vt:lpstr>Portál – KhanAcademy.org</vt:lpstr>
      <vt:lpstr>Portál – KhanAcademy.org</vt:lpstr>
      <vt:lpstr>Portál – zborovňa </vt:lpstr>
      <vt:lpstr>Portál – moderný učiteľ</vt:lpstr>
      <vt:lpstr>Portál – Dobrá škola</vt:lpstr>
      <vt:lpstr>Portál – Ďalšie vzdelávanie učiteľov informatiky </vt:lpstr>
      <vt:lpstr>Portál – Klub moderných učiteľov </vt:lpstr>
      <vt:lpstr>Portál –Úspešná škola </vt:lpstr>
      <vt:lpstr>Portál – Vnímavé deti </vt:lpstr>
      <vt:lpstr>Portál – Školám </vt:lpstr>
      <vt:lpstr>Portál – Stiefel </vt:lpstr>
      <vt:lpstr>Portál – eTechnology </vt:lpstr>
      <vt:lpstr>Portál – Indícia </vt:lpstr>
      <vt:lpstr>Portál – PMS Delta </vt:lpstr>
      <vt:lpstr>Portál – Digitálne vzdelávanie </vt:lpstr>
      <vt:lpstr>Portál – my education</vt:lpstr>
      <vt:lpstr>Ďalšie vzdelávacie portály</vt:lpstr>
      <vt:lpstr>Otázky ?</vt:lpstr>
      <vt:lpstr>Prezentácia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Knižnica OpenGL v Počítačovej 3D grafike</dc:title>
  <dc:creator>Jakub</dc:creator>
  <cp:lastModifiedBy>Horvathova Dana, Ing., PhD.</cp:lastModifiedBy>
  <cp:revision>65</cp:revision>
  <dcterms:created xsi:type="dcterms:W3CDTF">2014-06-16T09:46:07Z</dcterms:created>
  <dcterms:modified xsi:type="dcterms:W3CDTF">2021-10-31T20:43:17Z</dcterms:modified>
</cp:coreProperties>
</file>